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6"/>
  </p:notesMasterIdLst>
  <p:handoutMasterIdLst>
    <p:handoutMasterId r:id="rId157"/>
  </p:handoutMasterIdLst>
  <p:sldIdLst>
    <p:sldId id="256" r:id="rId2"/>
    <p:sldId id="477" r:id="rId3"/>
    <p:sldId id="258" r:id="rId4"/>
    <p:sldId id="259" r:id="rId5"/>
    <p:sldId id="262" r:id="rId6"/>
    <p:sldId id="423" r:id="rId7"/>
    <p:sldId id="263" r:id="rId8"/>
    <p:sldId id="524" r:id="rId9"/>
    <p:sldId id="525" r:id="rId10"/>
    <p:sldId id="271" r:id="rId11"/>
    <p:sldId id="272" r:id="rId12"/>
    <p:sldId id="273" r:id="rId13"/>
    <p:sldId id="268" r:id="rId14"/>
    <p:sldId id="269" r:id="rId15"/>
    <p:sldId id="397" r:id="rId16"/>
    <p:sldId id="270" r:id="rId17"/>
    <p:sldId id="274" r:id="rId18"/>
    <p:sldId id="275" r:id="rId19"/>
    <p:sldId id="487" r:id="rId20"/>
    <p:sldId id="488" r:id="rId21"/>
    <p:sldId id="489" r:id="rId22"/>
    <p:sldId id="276" r:id="rId23"/>
    <p:sldId id="277" r:id="rId24"/>
    <p:sldId id="424" r:id="rId25"/>
    <p:sldId id="518" r:id="rId26"/>
    <p:sldId id="281" r:id="rId27"/>
    <p:sldId id="282" r:id="rId28"/>
    <p:sldId id="283" r:id="rId29"/>
    <p:sldId id="284" r:id="rId30"/>
    <p:sldId id="474" r:id="rId31"/>
    <p:sldId id="515" r:id="rId32"/>
    <p:sldId id="519" r:id="rId33"/>
    <p:sldId id="523" r:id="rId34"/>
    <p:sldId id="285" r:id="rId35"/>
    <p:sldId id="286" r:id="rId36"/>
    <p:sldId id="287" r:id="rId37"/>
    <p:sldId id="288" r:id="rId38"/>
    <p:sldId id="278" r:id="rId39"/>
    <p:sldId id="292" r:id="rId40"/>
    <p:sldId id="492" r:id="rId41"/>
    <p:sldId id="290" r:id="rId42"/>
    <p:sldId id="499" r:id="rId43"/>
    <p:sldId id="291" r:id="rId44"/>
    <p:sldId id="295" r:id="rId45"/>
    <p:sldId id="521" r:id="rId46"/>
    <p:sldId id="460" r:id="rId47"/>
    <p:sldId id="428" r:id="rId48"/>
    <p:sldId id="500" r:id="rId49"/>
    <p:sldId id="297" r:id="rId50"/>
    <p:sldId id="298" r:id="rId51"/>
    <p:sldId id="299" r:id="rId52"/>
    <p:sldId id="514" r:id="rId53"/>
    <p:sldId id="425" r:id="rId54"/>
    <p:sldId id="427" r:id="rId55"/>
    <p:sldId id="475" r:id="rId56"/>
    <p:sldId id="300" r:id="rId57"/>
    <p:sldId id="301" r:id="rId58"/>
    <p:sldId id="485" r:id="rId59"/>
    <p:sldId id="303" r:id="rId60"/>
    <p:sldId id="305" r:id="rId61"/>
    <p:sldId id="471" r:id="rId62"/>
    <p:sldId id="461" r:id="rId63"/>
    <p:sldId id="304" r:id="rId64"/>
    <p:sldId id="307" r:id="rId65"/>
    <p:sldId id="420" r:id="rId66"/>
    <p:sldId id="421" r:id="rId67"/>
    <p:sldId id="481" r:id="rId68"/>
    <p:sldId id="309" r:id="rId69"/>
    <p:sldId id="465" r:id="rId70"/>
    <p:sldId id="468" r:id="rId71"/>
    <p:sldId id="311" r:id="rId72"/>
    <p:sldId id="466" r:id="rId73"/>
    <p:sldId id="467" r:id="rId74"/>
    <p:sldId id="455" r:id="rId75"/>
    <p:sldId id="482" r:id="rId76"/>
    <p:sldId id="456" r:id="rId77"/>
    <p:sldId id="490" r:id="rId78"/>
    <p:sldId id="312" r:id="rId79"/>
    <p:sldId id="457" r:id="rId80"/>
    <p:sldId id="459" r:id="rId81"/>
    <p:sldId id="419" r:id="rId82"/>
    <p:sldId id="314" r:id="rId83"/>
    <p:sldId id="315" r:id="rId84"/>
    <p:sldId id="316" r:id="rId85"/>
    <p:sldId id="464" r:id="rId86"/>
    <p:sldId id="429" r:id="rId87"/>
    <p:sldId id="493" r:id="rId88"/>
    <p:sldId id="507" r:id="rId89"/>
    <p:sldId id="512" r:id="rId90"/>
    <p:sldId id="511" r:id="rId91"/>
    <p:sldId id="508" r:id="rId92"/>
    <p:sldId id="509" r:id="rId93"/>
    <p:sldId id="510" r:id="rId94"/>
    <p:sldId id="317" r:id="rId95"/>
    <p:sldId id="318" r:id="rId96"/>
    <p:sldId id="319" r:id="rId97"/>
    <p:sldId id="320" r:id="rId98"/>
    <p:sldId id="522" r:id="rId99"/>
    <p:sldId id="321" r:id="rId100"/>
    <p:sldId id="322" r:id="rId101"/>
    <p:sldId id="323" r:id="rId102"/>
    <p:sldId id="324" r:id="rId103"/>
    <p:sldId id="325" r:id="rId104"/>
    <p:sldId id="326" r:id="rId105"/>
    <p:sldId id="469" r:id="rId106"/>
    <p:sldId id="470" r:id="rId107"/>
    <p:sldId id="327" r:id="rId108"/>
    <p:sldId id="328" r:id="rId109"/>
    <p:sldId id="329" r:id="rId110"/>
    <p:sldId id="332" r:id="rId111"/>
    <p:sldId id="333" r:id="rId112"/>
    <p:sldId id="345" r:id="rId113"/>
    <p:sldId id="346" r:id="rId114"/>
    <p:sldId id="436" r:id="rId115"/>
    <p:sldId id="437" r:id="rId116"/>
    <p:sldId id="438" r:id="rId117"/>
    <p:sldId id="439" r:id="rId118"/>
    <p:sldId id="463" r:id="rId119"/>
    <p:sldId id="334" r:id="rId120"/>
    <p:sldId id="335" r:id="rId121"/>
    <p:sldId id="336" r:id="rId122"/>
    <p:sldId id="337" r:id="rId123"/>
    <p:sldId id="338" r:id="rId124"/>
    <p:sldId id="339" r:id="rId125"/>
    <p:sldId id="520" r:id="rId126"/>
    <p:sldId id="341" r:id="rId127"/>
    <p:sldId id="398" r:id="rId128"/>
    <p:sldId id="434" r:id="rId129"/>
    <p:sldId id="342" r:id="rId130"/>
    <p:sldId id="343" r:id="rId131"/>
    <p:sldId id="462" r:id="rId132"/>
    <p:sldId id="352" r:id="rId133"/>
    <p:sldId id="353" r:id="rId134"/>
    <p:sldId id="440" r:id="rId135"/>
    <p:sldId id="473" r:id="rId136"/>
    <p:sldId id="476" r:id="rId137"/>
    <p:sldId id="441" r:id="rId138"/>
    <p:sldId id="443" r:id="rId139"/>
    <p:sldId id="444" r:id="rId140"/>
    <p:sldId id="446" r:id="rId141"/>
    <p:sldId id="447" r:id="rId142"/>
    <p:sldId id="448" r:id="rId143"/>
    <p:sldId id="450" r:id="rId144"/>
    <p:sldId id="451" r:id="rId145"/>
    <p:sldId id="452" r:id="rId146"/>
    <p:sldId id="453" r:id="rId147"/>
    <p:sldId id="454" r:id="rId148"/>
    <p:sldId id="412" r:id="rId149"/>
    <p:sldId id="409" r:id="rId150"/>
    <p:sldId id="414" r:id="rId151"/>
    <p:sldId id="413" r:id="rId152"/>
    <p:sldId id="415" r:id="rId153"/>
    <p:sldId id="416" r:id="rId154"/>
    <p:sldId id="417" r:id="rId155"/>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nn, Patricia" initials="D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00CA4"/>
    <a:srgbClr val="B9E486"/>
    <a:srgbClr val="89BB34"/>
    <a:srgbClr val="CEEAB0"/>
    <a:srgbClr val="0000FF"/>
    <a:srgbClr val="FFCC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7" autoAdjust="0"/>
    <p:restoredTop sz="93636" autoAdjust="0"/>
  </p:normalViewPr>
  <p:slideViewPr>
    <p:cSldViewPr>
      <p:cViewPr varScale="1">
        <p:scale>
          <a:sx n="125" d="100"/>
          <a:sy n="125" d="100"/>
        </p:scale>
        <p:origin x="1814" y="51"/>
      </p:cViewPr>
      <p:guideLst>
        <p:guide orient="horz" pos="2160"/>
        <p:guide pos="2880"/>
      </p:guideLst>
    </p:cSldViewPr>
  </p:slideViewPr>
  <p:outlineViewPr>
    <p:cViewPr>
      <p:scale>
        <a:sx n="33" d="100"/>
        <a:sy n="33" d="100"/>
      </p:scale>
      <p:origin x="0" y="8736"/>
    </p:cViewPr>
  </p:outlineViewPr>
  <p:notesTextViewPr>
    <p:cViewPr>
      <p:scale>
        <a:sx n="1" d="1"/>
        <a:sy n="1" d="1"/>
      </p:scale>
      <p:origin x="0" y="0"/>
    </p:cViewPr>
  </p:notesTextViewPr>
  <p:sorterViewPr>
    <p:cViewPr>
      <p:scale>
        <a:sx n="120" d="100"/>
        <a:sy n="120" d="100"/>
      </p:scale>
      <p:origin x="0" y="-1614"/>
    </p:cViewPr>
  </p:sorterViewPr>
  <p:notesViewPr>
    <p:cSldViewPr>
      <p:cViewPr varScale="1">
        <p:scale>
          <a:sx n="88" d="100"/>
          <a:sy n="88" d="100"/>
        </p:scale>
        <p:origin x="-369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E51BBB0-27CF-4DF3-93B5-1CC5DB9FAF8E}" type="datetimeFigureOut">
              <a:rPr lang="en-US" smtClean="0"/>
              <a:t>2/5/2024</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F97BBD0-7A4C-4DC4-8C8B-048CD21BF529}" type="slidenum">
              <a:rPr lang="en-US" smtClean="0"/>
              <a:t>‹#›</a:t>
            </a:fld>
            <a:endParaRPr lang="en-US" dirty="0"/>
          </a:p>
        </p:txBody>
      </p:sp>
    </p:spTree>
    <p:extLst>
      <p:ext uri="{BB962C8B-B14F-4D97-AF65-F5344CB8AC3E}">
        <p14:creationId xmlns:p14="http://schemas.microsoft.com/office/powerpoint/2010/main" val="3355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CC602F3-D989-4DBA-ADF4-31C83DBFF65F}" type="datetimeFigureOut">
              <a:rPr lang="en-US" smtClean="0"/>
              <a:t>2/5/2024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13D4AFD-6A19-457F-83A7-6A8FE81ABE53}" type="slidenum">
              <a:rPr lang="en-US" smtClean="0"/>
              <a:t>‹#›</a:t>
            </a:fld>
            <a:endParaRPr lang="en-US" dirty="0"/>
          </a:p>
        </p:txBody>
      </p:sp>
    </p:spTree>
    <p:extLst>
      <p:ext uri="{BB962C8B-B14F-4D97-AF65-F5344CB8AC3E}">
        <p14:creationId xmlns:p14="http://schemas.microsoft.com/office/powerpoint/2010/main" val="2269421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word order</a:t>
            </a:r>
          </a:p>
        </p:txBody>
      </p:sp>
      <p:sp>
        <p:nvSpPr>
          <p:cNvPr id="4" name="Slide Number Placeholder 3"/>
          <p:cNvSpPr>
            <a:spLocks noGrp="1"/>
          </p:cNvSpPr>
          <p:nvPr>
            <p:ph type="sldNum" sz="quarter" idx="10"/>
          </p:nvPr>
        </p:nvSpPr>
        <p:spPr/>
        <p:txBody>
          <a:bodyPr/>
          <a:lstStyle/>
          <a:p>
            <a:fld id="{813D4AFD-6A19-457F-83A7-6A8FE81ABE53}" type="slidenum">
              <a:rPr lang="en-US" smtClean="0"/>
              <a:t>1</a:t>
            </a:fld>
            <a:endParaRPr lang="en-US" dirty="0"/>
          </a:p>
        </p:txBody>
      </p:sp>
    </p:spTree>
    <p:extLst>
      <p:ext uri="{BB962C8B-B14F-4D97-AF65-F5344CB8AC3E}">
        <p14:creationId xmlns:p14="http://schemas.microsoft.com/office/powerpoint/2010/main" val="3044054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D4AFD-6A19-457F-83A7-6A8FE81ABE53}" type="slidenum">
              <a:rPr lang="en-US" smtClean="0"/>
              <a:t>36</a:t>
            </a:fld>
            <a:endParaRPr lang="en-US" dirty="0"/>
          </a:p>
        </p:txBody>
      </p:sp>
    </p:spTree>
    <p:extLst>
      <p:ext uri="{BB962C8B-B14F-4D97-AF65-F5344CB8AC3E}">
        <p14:creationId xmlns:p14="http://schemas.microsoft.com/office/powerpoint/2010/main" val="379182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38</a:t>
            </a:fld>
            <a:endParaRPr lang="en-US" dirty="0"/>
          </a:p>
        </p:txBody>
      </p:sp>
    </p:spTree>
    <p:extLst>
      <p:ext uri="{BB962C8B-B14F-4D97-AF65-F5344CB8AC3E}">
        <p14:creationId xmlns:p14="http://schemas.microsoft.com/office/powerpoint/2010/main" val="244899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39</a:t>
            </a:fld>
            <a:endParaRPr lang="en-US" dirty="0"/>
          </a:p>
        </p:txBody>
      </p:sp>
    </p:spTree>
    <p:extLst>
      <p:ext uri="{BB962C8B-B14F-4D97-AF65-F5344CB8AC3E}">
        <p14:creationId xmlns:p14="http://schemas.microsoft.com/office/powerpoint/2010/main" val="3548251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41</a:t>
            </a:fld>
            <a:endParaRPr lang="en-US" dirty="0"/>
          </a:p>
        </p:txBody>
      </p:sp>
    </p:spTree>
    <p:extLst>
      <p:ext uri="{BB962C8B-B14F-4D97-AF65-F5344CB8AC3E}">
        <p14:creationId xmlns:p14="http://schemas.microsoft.com/office/powerpoint/2010/main" val="3501750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42</a:t>
            </a:fld>
            <a:endParaRPr lang="en-US" dirty="0"/>
          </a:p>
        </p:txBody>
      </p:sp>
    </p:spTree>
    <p:extLst>
      <p:ext uri="{BB962C8B-B14F-4D97-AF65-F5344CB8AC3E}">
        <p14:creationId xmlns:p14="http://schemas.microsoft.com/office/powerpoint/2010/main" val="3653922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43</a:t>
            </a:fld>
            <a:endParaRPr lang="en-US" dirty="0"/>
          </a:p>
        </p:txBody>
      </p:sp>
    </p:spTree>
    <p:extLst>
      <p:ext uri="{BB962C8B-B14F-4D97-AF65-F5344CB8AC3E}">
        <p14:creationId xmlns:p14="http://schemas.microsoft.com/office/powerpoint/2010/main" val="1511876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44</a:t>
            </a:fld>
            <a:endParaRPr lang="en-US" dirty="0"/>
          </a:p>
        </p:txBody>
      </p:sp>
    </p:spTree>
    <p:extLst>
      <p:ext uri="{BB962C8B-B14F-4D97-AF65-F5344CB8AC3E}">
        <p14:creationId xmlns:p14="http://schemas.microsoft.com/office/powerpoint/2010/main" val="1297703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45</a:t>
            </a:fld>
            <a:endParaRPr lang="en-US" dirty="0"/>
          </a:p>
        </p:txBody>
      </p:sp>
    </p:spTree>
    <p:extLst>
      <p:ext uri="{BB962C8B-B14F-4D97-AF65-F5344CB8AC3E}">
        <p14:creationId xmlns:p14="http://schemas.microsoft.com/office/powerpoint/2010/main" val="3968138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46</a:t>
            </a:fld>
            <a:endParaRPr lang="en-US" dirty="0"/>
          </a:p>
        </p:txBody>
      </p:sp>
    </p:spTree>
    <p:extLst>
      <p:ext uri="{BB962C8B-B14F-4D97-AF65-F5344CB8AC3E}">
        <p14:creationId xmlns:p14="http://schemas.microsoft.com/office/powerpoint/2010/main" val="1443333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47</a:t>
            </a:fld>
            <a:endParaRPr lang="en-US" dirty="0"/>
          </a:p>
        </p:txBody>
      </p:sp>
    </p:spTree>
    <p:extLst>
      <p:ext uri="{BB962C8B-B14F-4D97-AF65-F5344CB8AC3E}">
        <p14:creationId xmlns:p14="http://schemas.microsoft.com/office/powerpoint/2010/main" val="52099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3</a:t>
            </a:fld>
            <a:endParaRPr lang="en-US" dirty="0"/>
          </a:p>
        </p:txBody>
      </p:sp>
    </p:spTree>
    <p:extLst>
      <p:ext uri="{BB962C8B-B14F-4D97-AF65-F5344CB8AC3E}">
        <p14:creationId xmlns:p14="http://schemas.microsoft.com/office/powerpoint/2010/main" val="1195176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48</a:t>
            </a:fld>
            <a:endParaRPr lang="en-US" dirty="0"/>
          </a:p>
        </p:txBody>
      </p:sp>
    </p:spTree>
    <p:extLst>
      <p:ext uri="{BB962C8B-B14F-4D97-AF65-F5344CB8AC3E}">
        <p14:creationId xmlns:p14="http://schemas.microsoft.com/office/powerpoint/2010/main" val="4169949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49</a:t>
            </a:fld>
            <a:endParaRPr lang="en-US" dirty="0"/>
          </a:p>
        </p:txBody>
      </p:sp>
    </p:spTree>
    <p:extLst>
      <p:ext uri="{BB962C8B-B14F-4D97-AF65-F5344CB8AC3E}">
        <p14:creationId xmlns:p14="http://schemas.microsoft.com/office/powerpoint/2010/main" val="2844944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wording</a:t>
            </a:r>
            <a:r>
              <a:rPr lang="en-US" baseline="0" dirty="0"/>
              <a:t> on </a:t>
            </a:r>
            <a:r>
              <a:rPr lang="en-US" baseline="0"/>
              <a:t>#1</a:t>
            </a:r>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50</a:t>
            </a:fld>
            <a:endParaRPr lang="en-US" dirty="0"/>
          </a:p>
        </p:txBody>
      </p:sp>
    </p:spTree>
    <p:extLst>
      <p:ext uri="{BB962C8B-B14F-4D97-AF65-F5344CB8AC3E}">
        <p14:creationId xmlns:p14="http://schemas.microsoft.com/office/powerpoint/2010/main" val="1522953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51</a:t>
            </a:fld>
            <a:endParaRPr lang="en-US" dirty="0"/>
          </a:p>
        </p:txBody>
      </p:sp>
    </p:spTree>
    <p:extLst>
      <p:ext uri="{BB962C8B-B14F-4D97-AF65-F5344CB8AC3E}">
        <p14:creationId xmlns:p14="http://schemas.microsoft.com/office/powerpoint/2010/main" val="700064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52</a:t>
            </a:fld>
            <a:endParaRPr lang="en-US" dirty="0"/>
          </a:p>
        </p:txBody>
      </p:sp>
    </p:spTree>
    <p:extLst>
      <p:ext uri="{BB962C8B-B14F-4D97-AF65-F5344CB8AC3E}">
        <p14:creationId xmlns:p14="http://schemas.microsoft.com/office/powerpoint/2010/main" val="4136488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53</a:t>
            </a:fld>
            <a:endParaRPr lang="en-US" dirty="0"/>
          </a:p>
        </p:txBody>
      </p:sp>
    </p:spTree>
    <p:extLst>
      <p:ext uri="{BB962C8B-B14F-4D97-AF65-F5344CB8AC3E}">
        <p14:creationId xmlns:p14="http://schemas.microsoft.com/office/powerpoint/2010/main" val="3786910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54</a:t>
            </a:fld>
            <a:endParaRPr lang="en-US" dirty="0"/>
          </a:p>
        </p:txBody>
      </p:sp>
    </p:spTree>
    <p:extLst>
      <p:ext uri="{BB962C8B-B14F-4D97-AF65-F5344CB8AC3E}">
        <p14:creationId xmlns:p14="http://schemas.microsoft.com/office/powerpoint/2010/main" val="3786910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55</a:t>
            </a:fld>
            <a:endParaRPr lang="en-US" dirty="0"/>
          </a:p>
        </p:txBody>
      </p:sp>
    </p:spTree>
    <p:extLst>
      <p:ext uri="{BB962C8B-B14F-4D97-AF65-F5344CB8AC3E}">
        <p14:creationId xmlns:p14="http://schemas.microsoft.com/office/powerpoint/2010/main" val="672919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17.7</a:t>
            </a:r>
            <a:r>
              <a:rPr lang="en-US" baseline="0" dirty="0"/>
              <a:t> Version out – Show pairing dates are now at the bottom of the pairings – Updated on 1/31/18</a:t>
            </a:r>
          </a:p>
        </p:txBody>
      </p:sp>
      <p:sp>
        <p:nvSpPr>
          <p:cNvPr id="4" name="Slide Number Placeholder 3"/>
          <p:cNvSpPr>
            <a:spLocks noGrp="1"/>
          </p:cNvSpPr>
          <p:nvPr>
            <p:ph type="sldNum" sz="quarter" idx="10"/>
          </p:nvPr>
        </p:nvSpPr>
        <p:spPr/>
        <p:txBody>
          <a:bodyPr/>
          <a:lstStyle/>
          <a:p>
            <a:fld id="{813D4AFD-6A19-457F-83A7-6A8FE81ABE53}" type="slidenum">
              <a:rPr lang="en-US" smtClean="0"/>
              <a:t>56</a:t>
            </a:fld>
            <a:endParaRPr lang="en-US" dirty="0"/>
          </a:p>
        </p:txBody>
      </p:sp>
    </p:spTree>
    <p:extLst>
      <p:ext uri="{BB962C8B-B14F-4D97-AF65-F5344CB8AC3E}">
        <p14:creationId xmlns:p14="http://schemas.microsoft.com/office/powerpoint/2010/main" val="2848937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17.7</a:t>
            </a:r>
            <a:r>
              <a:rPr lang="en-US" baseline="0" dirty="0"/>
              <a:t> Version out – Show pairing dates are now at the bottom of the pairings – Updated on 1/31/18</a:t>
            </a:r>
          </a:p>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57</a:t>
            </a:fld>
            <a:endParaRPr lang="en-US" dirty="0"/>
          </a:p>
        </p:txBody>
      </p:sp>
    </p:spTree>
    <p:extLst>
      <p:ext uri="{BB962C8B-B14F-4D97-AF65-F5344CB8AC3E}">
        <p14:creationId xmlns:p14="http://schemas.microsoft.com/office/powerpoint/2010/main" val="383391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9</a:t>
            </a:fld>
            <a:endParaRPr lang="en-US" dirty="0"/>
          </a:p>
        </p:txBody>
      </p:sp>
    </p:spTree>
    <p:extLst>
      <p:ext uri="{BB962C8B-B14F-4D97-AF65-F5344CB8AC3E}">
        <p14:creationId xmlns:p14="http://schemas.microsoft.com/office/powerpoint/2010/main" val="123458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17.7</a:t>
            </a:r>
            <a:r>
              <a:rPr lang="en-US" baseline="0" dirty="0"/>
              <a:t> Version out – Show pairing dates are now at the bottom of the pairings – Updated on 1/31/18</a:t>
            </a:r>
          </a:p>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58</a:t>
            </a:fld>
            <a:endParaRPr lang="en-US" dirty="0"/>
          </a:p>
        </p:txBody>
      </p:sp>
    </p:spTree>
    <p:extLst>
      <p:ext uri="{BB962C8B-B14F-4D97-AF65-F5344CB8AC3E}">
        <p14:creationId xmlns:p14="http://schemas.microsoft.com/office/powerpoint/2010/main" val="624139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59</a:t>
            </a:fld>
            <a:endParaRPr lang="en-US" dirty="0"/>
          </a:p>
        </p:txBody>
      </p:sp>
    </p:spTree>
    <p:extLst>
      <p:ext uri="{BB962C8B-B14F-4D97-AF65-F5344CB8AC3E}">
        <p14:creationId xmlns:p14="http://schemas.microsoft.com/office/powerpoint/2010/main" val="3085224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60</a:t>
            </a:fld>
            <a:endParaRPr lang="en-US" dirty="0"/>
          </a:p>
        </p:txBody>
      </p:sp>
    </p:spTree>
    <p:extLst>
      <p:ext uri="{BB962C8B-B14F-4D97-AF65-F5344CB8AC3E}">
        <p14:creationId xmlns:p14="http://schemas.microsoft.com/office/powerpoint/2010/main" val="2882023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61</a:t>
            </a:fld>
            <a:endParaRPr lang="en-US" dirty="0"/>
          </a:p>
        </p:txBody>
      </p:sp>
    </p:spTree>
    <p:extLst>
      <p:ext uri="{BB962C8B-B14F-4D97-AF65-F5344CB8AC3E}">
        <p14:creationId xmlns:p14="http://schemas.microsoft.com/office/powerpoint/2010/main" val="1126868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62</a:t>
            </a:fld>
            <a:endParaRPr lang="en-US" dirty="0"/>
          </a:p>
        </p:txBody>
      </p:sp>
    </p:spTree>
    <p:extLst>
      <p:ext uri="{BB962C8B-B14F-4D97-AF65-F5344CB8AC3E}">
        <p14:creationId xmlns:p14="http://schemas.microsoft.com/office/powerpoint/2010/main" val="716596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63</a:t>
            </a:fld>
            <a:endParaRPr lang="en-US" dirty="0"/>
          </a:p>
        </p:txBody>
      </p:sp>
    </p:spTree>
    <p:extLst>
      <p:ext uri="{BB962C8B-B14F-4D97-AF65-F5344CB8AC3E}">
        <p14:creationId xmlns:p14="http://schemas.microsoft.com/office/powerpoint/2010/main" val="4056602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64</a:t>
            </a:fld>
            <a:endParaRPr lang="en-US" dirty="0"/>
          </a:p>
        </p:txBody>
      </p:sp>
    </p:spTree>
    <p:extLst>
      <p:ext uri="{BB962C8B-B14F-4D97-AF65-F5344CB8AC3E}">
        <p14:creationId xmlns:p14="http://schemas.microsoft.com/office/powerpoint/2010/main" val="571034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65</a:t>
            </a:fld>
            <a:endParaRPr lang="en-US" dirty="0"/>
          </a:p>
        </p:txBody>
      </p:sp>
    </p:spTree>
    <p:extLst>
      <p:ext uri="{BB962C8B-B14F-4D97-AF65-F5344CB8AC3E}">
        <p14:creationId xmlns:p14="http://schemas.microsoft.com/office/powerpoint/2010/main" val="3275777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66</a:t>
            </a:fld>
            <a:endParaRPr lang="en-US" dirty="0"/>
          </a:p>
        </p:txBody>
      </p:sp>
    </p:spTree>
    <p:extLst>
      <p:ext uri="{BB962C8B-B14F-4D97-AF65-F5344CB8AC3E}">
        <p14:creationId xmlns:p14="http://schemas.microsoft.com/office/powerpoint/2010/main" val="2182509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67</a:t>
            </a:fld>
            <a:endParaRPr lang="en-US" dirty="0"/>
          </a:p>
        </p:txBody>
      </p:sp>
    </p:spTree>
    <p:extLst>
      <p:ext uri="{BB962C8B-B14F-4D97-AF65-F5344CB8AC3E}">
        <p14:creationId xmlns:p14="http://schemas.microsoft.com/office/powerpoint/2010/main" val="3566104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a:t>
            </a:r>
            <a:r>
              <a:rPr lang="en-US" baseline="0" dirty="0"/>
              <a:t> arrow to the box</a:t>
            </a:r>
          </a:p>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13</a:t>
            </a:fld>
            <a:endParaRPr lang="en-US" dirty="0"/>
          </a:p>
        </p:txBody>
      </p:sp>
    </p:spTree>
    <p:extLst>
      <p:ext uri="{BB962C8B-B14F-4D97-AF65-F5344CB8AC3E}">
        <p14:creationId xmlns:p14="http://schemas.microsoft.com/office/powerpoint/2010/main" val="3390133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68</a:t>
            </a:fld>
            <a:endParaRPr lang="en-US" dirty="0"/>
          </a:p>
        </p:txBody>
      </p:sp>
    </p:spTree>
    <p:extLst>
      <p:ext uri="{BB962C8B-B14F-4D97-AF65-F5344CB8AC3E}">
        <p14:creationId xmlns:p14="http://schemas.microsoft.com/office/powerpoint/2010/main" val="1243710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69</a:t>
            </a:fld>
            <a:endParaRPr lang="en-US" dirty="0"/>
          </a:p>
        </p:txBody>
      </p:sp>
    </p:spTree>
    <p:extLst>
      <p:ext uri="{BB962C8B-B14F-4D97-AF65-F5344CB8AC3E}">
        <p14:creationId xmlns:p14="http://schemas.microsoft.com/office/powerpoint/2010/main" val="21562788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70</a:t>
            </a:fld>
            <a:endParaRPr lang="en-US" dirty="0"/>
          </a:p>
        </p:txBody>
      </p:sp>
    </p:spTree>
    <p:extLst>
      <p:ext uri="{BB962C8B-B14F-4D97-AF65-F5344CB8AC3E}">
        <p14:creationId xmlns:p14="http://schemas.microsoft.com/office/powerpoint/2010/main" val="14768282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71</a:t>
            </a:fld>
            <a:endParaRPr lang="en-US" dirty="0"/>
          </a:p>
        </p:txBody>
      </p:sp>
    </p:spTree>
    <p:extLst>
      <p:ext uri="{BB962C8B-B14F-4D97-AF65-F5344CB8AC3E}">
        <p14:creationId xmlns:p14="http://schemas.microsoft.com/office/powerpoint/2010/main" val="3053720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72</a:t>
            </a:fld>
            <a:endParaRPr lang="en-US" dirty="0"/>
          </a:p>
        </p:txBody>
      </p:sp>
    </p:spTree>
    <p:extLst>
      <p:ext uri="{BB962C8B-B14F-4D97-AF65-F5344CB8AC3E}">
        <p14:creationId xmlns:p14="http://schemas.microsoft.com/office/powerpoint/2010/main" val="36934780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77</a:t>
            </a:fld>
            <a:endParaRPr lang="en-US" dirty="0"/>
          </a:p>
        </p:txBody>
      </p:sp>
    </p:spTree>
    <p:extLst>
      <p:ext uri="{BB962C8B-B14F-4D97-AF65-F5344CB8AC3E}">
        <p14:creationId xmlns:p14="http://schemas.microsoft.com/office/powerpoint/2010/main" val="91263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88</a:t>
            </a:fld>
            <a:endParaRPr lang="en-US" dirty="0"/>
          </a:p>
        </p:txBody>
      </p:sp>
    </p:spTree>
    <p:extLst>
      <p:ext uri="{BB962C8B-B14F-4D97-AF65-F5344CB8AC3E}">
        <p14:creationId xmlns:p14="http://schemas.microsoft.com/office/powerpoint/2010/main" val="3543317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89</a:t>
            </a:fld>
            <a:endParaRPr lang="en-US" dirty="0"/>
          </a:p>
        </p:txBody>
      </p:sp>
    </p:spTree>
    <p:extLst>
      <p:ext uri="{BB962C8B-B14F-4D97-AF65-F5344CB8AC3E}">
        <p14:creationId xmlns:p14="http://schemas.microsoft.com/office/powerpoint/2010/main" val="2626074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90</a:t>
            </a:fld>
            <a:endParaRPr lang="en-US" dirty="0"/>
          </a:p>
        </p:txBody>
      </p:sp>
    </p:spTree>
    <p:extLst>
      <p:ext uri="{BB962C8B-B14F-4D97-AF65-F5344CB8AC3E}">
        <p14:creationId xmlns:p14="http://schemas.microsoft.com/office/powerpoint/2010/main" val="2978816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91</a:t>
            </a:fld>
            <a:endParaRPr lang="en-US" dirty="0"/>
          </a:p>
        </p:txBody>
      </p:sp>
    </p:spTree>
    <p:extLst>
      <p:ext uri="{BB962C8B-B14F-4D97-AF65-F5344CB8AC3E}">
        <p14:creationId xmlns:p14="http://schemas.microsoft.com/office/powerpoint/2010/main" val="16075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ZTL to list of availability</a:t>
            </a:r>
          </a:p>
        </p:txBody>
      </p:sp>
      <p:sp>
        <p:nvSpPr>
          <p:cNvPr id="4" name="Slide Number Placeholder 3"/>
          <p:cNvSpPr>
            <a:spLocks noGrp="1"/>
          </p:cNvSpPr>
          <p:nvPr>
            <p:ph type="sldNum" sz="quarter" idx="10"/>
          </p:nvPr>
        </p:nvSpPr>
        <p:spPr/>
        <p:txBody>
          <a:bodyPr/>
          <a:lstStyle/>
          <a:p>
            <a:fld id="{813D4AFD-6A19-457F-83A7-6A8FE81ABE53}" type="slidenum">
              <a:rPr lang="en-US" smtClean="0"/>
              <a:t>16</a:t>
            </a:fld>
            <a:endParaRPr lang="en-US" dirty="0"/>
          </a:p>
        </p:txBody>
      </p:sp>
    </p:spTree>
    <p:extLst>
      <p:ext uri="{BB962C8B-B14F-4D97-AF65-F5344CB8AC3E}">
        <p14:creationId xmlns:p14="http://schemas.microsoft.com/office/powerpoint/2010/main" val="34729278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92</a:t>
            </a:fld>
            <a:endParaRPr lang="en-US" dirty="0"/>
          </a:p>
        </p:txBody>
      </p:sp>
    </p:spTree>
    <p:extLst>
      <p:ext uri="{BB962C8B-B14F-4D97-AF65-F5344CB8AC3E}">
        <p14:creationId xmlns:p14="http://schemas.microsoft.com/office/powerpoint/2010/main" val="11091022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93</a:t>
            </a:fld>
            <a:endParaRPr lang="en-US" dirty="0"/>
          </a:p>
        </p:txBody>
      </p:sp>
    </p:spTree>
    <p:extLst>
      <p:ext uri="{BB962C8B-B14F-4D97-AF65-F5344CB8AC3E}">
        <p14:creationId xmlns:p14="http://schemas.microsoft.com/office/powerpoint/2010/main" val="40838962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a:t>
            </a:r>
            <a:r>
              <a:rPr lang="en-US" baseline="0" dirty="0"/>
              <a:t> information on how to remove buddy per Wendy Roche request</a:t>
            </a:r>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95</a:t>
            </a:fld>
            <a:endParaRPr lang="en-US" dirty="0"/>
          </a:p>
        </p:txBody>
      </p:sp>
    </p:spTree>
    <p:extLst>
      <p:ext uri="{BB962C8B-B14F-4D97-AF65-F5344CB8AC3E}">
        <p14:creationId xmlns:p14="http://schemas.microsoft.com/office/powerpoint/2010/main" val="27022204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a:t>
            </a:r>
            <a:r>
              <a:rPr lang="en-US" baseline="0" dirty="0"/>
              <a:t> information on how to remove buddy per Wendy Roche request</a:t>
            </a:r>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96</a:t>
            </a:fld>
            <a:endParaRPr lang="en-US" dirty="0"/>
          </a:p>
        </p:txBody>
      </p:sp>
    </p:spTree>
    <p:extLst>
      <p:ext uri="{BB962C8B-B14F-4D97-AF65-F5344CB8AC3E}">
        <p14:creationId xmlns:p14="http://schemas.microsoft.com/office/powerpoint/2010/main" val="16957519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115</a:t>
            </a:fld>
            <a:endParaRPr lang="en-US" dirty="0"/>
          </a:p>
        </p:txBody>
      </p:sp>
    </p:spTree>
    <p:extLst>
      <p:ext uri="{BB962C8B-B14F-4D97-AF65-F5344CB8AC3E}">
        <p14:creationId xmlns:p14="http://schemas.microsoft.com/office/powerpoint/2010/main" val="3917526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20</a:t>
            </a:fld>
            <a:endParaRPr lang="en-US" dirty="0"/>
          </a:p>
        </p:txBody>
      </p:sp>
    </p:spTree>
    <p:extLst>
      <p:ext uri="{BB962C8B-B14F-4D97-AF65-F5344CB8AC3E}">
        <p14:creationId xmlns:p14="http://schemas.microsoft.com/office/powerpoint/2010/main" val="3551386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21</a:t>
            </a:fld>
            <a:endParaRPr lang="en-US" dirty="0"/>
          </a:p>
        </p:txBody>
      </p:sp>
    </p:spTree>
    <p:extLst>
      <p:ext uri="{BB962C8B-B14F-4D97-AF65-F5344CB8AC3E}">
        <p14:creationId xmlns:p14="http://schemas.microsoft.com/office/powerpoint/2010/main" val="196892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verbiage</a:t>
            </a:r>
            <a:r>
              <a:rPr lang="en-US" baseline="0" dirty="0"/>
              <a:t> on third bullet point</a:t>
            </a:r>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25</a:t>
            </a:fld>
            <a:endParaRPr lang="en-US" dirty="0"/>
          </a:p>
        </p:txBody>
      </p:sp>
    </p:spTree>
    <p:extLst>
      <p:ext uri="{BB962C8B-B14F-4D97-AF65-F5344CB8AC3E}">
        <p14:creationId xmlns:p14="http://schemas.microsoft.com/office/powerpoint/2010/main" val="1898096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D4AFD-6A19-457F-83A7-6A8FE81ABE53}" type="slidenum">
              <a:rPr lang="en-US" smtClean="0"/>
              <a:t>29</a:t>
            </a:fld>
            <a:endParaRPr lang="en-US" dirty="0"/>
          </a:p>
        </p:txBody>
      </p:sp>
    </p:spTree>
    <p:extLst>
      <p:ext uri="{BB962C8B-B14F-4D97-AF65-F5344CB8AC3E}">
        <p14:creationId xmlns:p14="http://schemas.microsoft.com/office/powerpoint/2010/main" val="2365634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BD85799-415B-478E-B011-849817ABD529}" type="slidenum">
              <a:rPr lang="en-US" smtClean="0"/>
              <a:t>‹#›</a:t>
            </a:fld>
            <a:endParaRPr lang="en-US" dirty="0"/>
          </a:p>
        </p:txBody>
      </p:sp>
      <p:pic>
        <p:nvPicPr>
          <p:cNvPr id="8" name="pasted-image.pdf"/>
          <p:cNvPicPr>
            <a:picLocks noChangeAspect="1"/>
          </p:cNvPicPr>
          <p:nvPr userDrawn="1"/>
        </p:nvPicPr>
        <p:blipFill>
          <a:blip r:embed="rId2"/>
          <a:srcRect r="12358"/>
          <a:stretch>
            <a:fillRect/>
          </a:stretch>
        </p:blipFill>
        <p:spPr>
          <a:xfrm>
            <a:off x="1147848" y="122020"/>
            <a:ext cx="8013977" cy="309600"/>
          </a:xfrm>
          <a:prstGeom prst="rect">
            <a:avLst/>
          </a:prstGeom>
          <a:ln w="12700">
            <a:miter lim="400000"/>
          </a:ln>
        </p:spPr>
      </p:pic>
      <p:pic>
        <p:nvPicPr>
          <p:cNvPr id="9" name="envoy_logo_detail.png"/>
          <p:cNvPicPr>
            <a:picLocks noChangeAspect="1"/>
          </p:cNvPicPr>
          <p:nvPr userDrawn="1"/>
        </p:nvPicPr>
        <p:blipFill>
          <a:blip r:embed="rId3"/>
          <a:stretch>
            <a:fillRect/>
          </a:stretch>
        </p:blipFill>
        <p:spPr>
          <a:xfrm>
            <a:off x="182221" y="203345"/>
            <a:ext cx="933780" cy="236247"/>
          </a:xfrm>
          <a:prstGeom prst="rect">
            <a:avLst/>
          </a:prstGeom>
          <a:ln w="12700">
            <a:miter lim="400000"/>
          </a:ln>
        </p:spPr>
      </p:pic>
      <p:pic>
        <p:nvPicPr>
          <p:cNvPr id="12" name="PPTHome2.jpg"/>
          <p:cNvPicPr>
            <a:picLocks noChangeAspect="1"/>
          </p:cNvPicPr>
          <p:nvPr userDrawn="1"/>
        </p:nvPicPr>
        <p:blipFill>
          <a:blip r:embed="rId4"/>
          <a:srcRect t="20115" b="20115"/>
          <a:stretch>
            <a:fillRect/>
          </a:stretch>
        </p:blipFill>
        <p:spPr>
          <a:xfrm>
            <a:off x="0" y="1387125"/>
            <a:ext cx="9144000" cy="4099006"/>
          </a:xfrm>
          <a:prstGeom prst="rect">
            <a:avLst/>
          </a:prstGeom>
          <a:ln w="12700">
            <a:miter lim="400000"/>
          </a:ln>
        </p:spPr>
      </p:pic>
      <p:sp>
        <p:nvSpPr>
          <p:cNvPr id="22" name="Text Placeholder 21"/>
          <p:cNvSpPr>
            <a:spLocks noGrp="1"/>
          </p:cNvSpPr>
          <p:nvPr>
            <p:ph type="body" sz="quarter" idx="13"/>
          </p:nvPr>
        </p:nvSpPr>
        <p:spPr>
          <a:xfrm>
            <a:off x="5029200" y="2667000"/>
            <a:ext cx="3657600" cy="152400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Autofit/>
          </a:bodyPr>
          <a:lstStyle>
            <a:lvl1pPr>
              <a:defRPr sz="4800">
                <a:latin typeface="Helvetica" panose="020B0604020202030204"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EBD85799-415B-478E-B011-849817ABD529}" type="slidenum">
              <a:rPr lang="en-US" smtClean="0"/>
              <a:t>‹#›</a:t>
            </a:fld>
            <a:endParaRPr lang="en-US" dirty="0"/>
          </a:p>
        </p:txBody>
      </p:sp>
    </p:spTree>
    <p:extLst>
      <p:ext uri="{BB962C8B-B14F-4D97-AF65-F5344CB8AC3E}">
        <p14:creationId xmlns:p14="http://schemas.microsoft.com/office/powerpoint/2010/main" val="93648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Bulle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BD85799-415B-478E-B011-849817ABD529}" type="slidenum">
              <a:rPr lang="en-US" smtClean="0"/>
              <a:t>‹#›</a:t>
            </a:fld>
            <a:endParaRPr lang="en-US" dirty="0"/>
          </a:p>
        </p:txBody>
      </p:sp>
      <p:pic>
        <p:nvPicPr>
          <p:cNvPr id="6" name="pasted-image.pdf"/>
          <p:cNvPicPr>
            <a:picLocks noChangeAspect="1"/>
          </p:cNvPicPr>
          <p:nvPr userDrawn="1"/>
        </p:nvPicPr>
        <p:blipFill>
          <a:blip r:embed="rId2"/>
          <a:srcRect r="12358"/>
          <a:stretch>
            <a:fillRect/>
          </a:stretch>
        </p:blipFill>
        <p:spPr>
          <a:xfrm>
            <a:off x="1147848" y="122020"/>
            <a:ext cx="8013977" cy="309600"/>
          </a:xfrm>
          <a:prstGeom prst="rect">
            <a:avLst/>
          </a:prstGeom>
          <a:ln w="12700">
            <a:miter lim="400000"/>
          </a:ln>
        </p:spPr>
      </p:pic>
      <p:pic>
        <p:nvPicPr>
          <p:cNvPr id="7" name="envoy_logo_detail.png"/>
          <p:cNvPicPr>
            <a:picLocks noChangeAspect="1"/>
          </p:cNvPicPr>
          <p:nvPr userDrawn="1"/>
        </p:nvPicPr>
        <p:blipFill>
          <a:blip r:embed="rId3"/>
          <a:stretch>
            <a:fillRect/>
          </a:stretch>
        </p:blipFill>
        <p:spPr>
          <a:xfrm>
            <a:off x="182221" y="203345"/>
            <a:ext cx="933780" cy="236247"/>
          </a:xfrm>
          <a:prstGeom prst="rect">
            <a:avLst/>
          </a:prstGeom>
          <a:ln w="12700">
            <a:miter lim="400000"/>
          </a:ln>
        </p:spPr>
      </p:pic>
      <p:sp>
        <p:nvSpPr>
          <p:cNvPr id="9" name="Text Placeholder 8"/>
          <p:cNvSpPr>
            <a:spLocks noGrp="1"/>
          </p:cNvSpPr>
          <p:nvPr>
            <p:ph type="body" sz="quarter" idx="13"/>
          </p:nvPr>
        </p:nvSpPr>
        <p:spPr>
          <a:xfrm>
            <a:off x="553244" y="609600"/>
            <a:ext cx="8037512" cy="563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272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BD85799-415B-478E-B011-849817ABD529}" type="slidenum">
              <a:rPr lang="en-US" smtClean="0"/>
              <a:t>‹#›</a:t>
            </a:fld>
            <a:endParaRPr lang="en-US" dirty="0"/>
          </a:p>
        </p:txBody>
      </p:sp>
      <p:sp>
        <p:nvSpPr>
          <p:cNvPr id="5" name="Content Placeholder 4"/>
          <p:cNvSpPr>
            <a:spLocks noGrp="1"/>
          </p:cNvSpPr>
          <p:nvPr>
            <p:ph sz="quarter" idx="11"/>
          </p:nvPr>
        </p:nvSpPr>
        <p:spPr>
          <a:xfrm>
            <a:off x="914400" y="762000"/>
            <a:ext cx="73152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914400" y="5029200"/>
            <a:ext cx="7315200" cy="1143000"/>
          </a:xfrm>
        </p:spPr>
        <p:txBody>
          <a:bodyPr>
            <a:no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944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BD85799-415B-478E-B011-849817ABD529}" type="slidenum">
              <a:rPr lang="en-US" smtClean="0"/>
              <a:t>‹#›</a:t>
            </a:fld>
            <a:endParaRPr lang="en-US" dirty="0"/>
          </a:p>
        </p:txBody>
      </p:sp>
    </p:spTree>
    <p:extLst>
      <p:ext uri="{BB962C8B-B14F-4D97-AF65-F5344CB8AC3E}">
        <p14:creationId xmlns:p14="http://schemas.microsoft.com/office/powerpoint/2010/main" val="412978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85799-415B-478E-B011-849817ABD529}" type="slidenum">
              <a:rPr lang="en-US" smtClean="0"/>
              <a:t>‹#›</a:t>
            </a:fld>
            <a:endParaRPr lang="en-US" dirty="0"/>
          </a:p>
        </p:txBody>
      </p:sp>
      <p:pic>
        <p:nvPicPr>
          <p:cNvPr id="7" name="pasted-image.pdf"/>
          <p:cNvPicPr>
            <a:picLocks noChangeAspect="1"/>
          </p:cNvPicPr>
          <p:nvPr userDrawn="1"/>
        </p:nvPicPr>
        <p:blipFill>
          <a:blip r:embed="rId7"/>
          <a:srcRect r="12358"/>
          <a:stretch>
            <a:fillRect/>
          </a:stretch>
        </p:blipFill>
        <p:spPr>
          <a:xfrm>
            <a:off x="1147848" y="122020"/>
            <a:ext cx="8013977" cy="309600"/>
          </a:xfrm>
          <a:prstGeom prst="rect">
            <a:avLst/>
          </a:prstGeom>
          <a:ln w="12700">
            <a:miter lim="400000"/>
          </a:ln>
        </p:spPr>
      </p:pic>
      <p:pic>
        <p:nvPicPr>
          <p:cNvPr id="8" name="envoy_logo_detail.png"/>
          <p:cNvPicPr>
            <a:picLocks noChangeAspect="1"/>
          </p:cNvPicPr>
          <p:nvPr userDrawn="1"/>
        </p:nvPicPr>
        <p:blipFill>
          <a:blip r:embed="rId8"/>
          <a:stretch>
            <a:fillRect/>
          </a:stretch>
        </p:blipFill>
        <p:spPr>
          <a:xfrm>
            <a:off x="182221" y="203345"/>
            <a:ext cx="933780" cy="236247"/>
          </a:xfrm>
          <a:prstGeom prst="rect">
            <a:avLst/>
          </a:prstGeom>
          <a:ln w="12700">
            <a:miter lim="400000"/>
          </a:ln>
        </p:spPr>
      </p:pic>
    </p:spTree>
    <p:extLst>
      <p:ext uri="{BB962C8B-B14F-4D97-AF65-F5344CB8AC3E}">
        <p14:creationId xmlns:p14="http://schemas.microsoft.com/office/powerpoint/2010/main" val="2591628816"/>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png"/><Relationship Id="rId1" Type="http://schemas.openxmlformats.org/officeDocument/2006/relationships/slideLayout" Target="../slideLayouts/slideLayout2.xml"/><Relationship Id="rId5" Type="http://schemas.openxmlformats.org/officeDocument/2006/relationships/image" Target="../media/image165.png"/><Relationship Id="rId4" Type="http://schemas.openxmlformats.org/officeDocument/2006/relationships/image" Target="../media/image164.png"/></Relationships>
</file>

<file path=ppt/slides/_rels/slide115.xml.rels><?xml version="1.0" encoding="UTF-8" standalone="yes"?>
<Relationships xmlns="http://schemas.openxmlformats.org/package/2006/relationships"><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69.png"/><Relationship Id="rId5" Type="http://schemas.openxmlformats.org/officeDocument/2006/relationships/image" Target="../media/image168.tmp"/><Relationship Id="rId4" Type="http://schemas.openxmlformats.org/officeDocument/2006/relationships/image" Target="../media/image167.png"/></Relationships>
</file>

<file path=ppt/slides/_rels/slide116.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29.png"/><Relationship Id="rId1" Type="http://schemas.openxmlformats.org/officeDocument/2006/relationships/slideLayout" Target="../slideLayouts/slideLayout2.xml"/><Relationship Id="rId5" Type="http://schemas.openxmlformats.org/officeDocument/2006/relationships/image" Target="../media/image174.png"/><Relationship Id="rId4" Type="http://schemas.openxmlformats.org/officeDocument/2006/relationships/image" Target="../media/image173.png"/></Relationships>
</file>

<file path=ppt/slides/_rels/slide122.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2.xml"/><Relationship Id="rId5" Type="http://schemas.openxmlformats.org/officeDocument/2006/relationships/image" Target="../media/image178.png"/><Relationship Id="rId4" Type="http://schemas.openxmlformats.org/officeDocument/2006/relationships/image" Target="../media/image177.png"/></Relationships>
</file>

<file path=ppt/slides/_rels/slide123.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2.xml"/><Relationship Id="rId5" Type="http://schemas.openxmlformats.org/officeDocument/2006/relationships/image" Target="../media/image178.png"/><Relationship Id="rId4" Type="http://schemas.openxmlformats.org/officeDocument/2006/relationships/image" Target="../media/image181.png"/></Relationships>
</file>

<file path=ppt/slides/_rels/slide126.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86.emf"/><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87.e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94.emf"/><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5.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tmp"/></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7.tmp"/><Relationship Id="rId3" Type="http://schemas.openxmlformats.org/officeDocument/2006/relationships/image" Target="../media/image32.tmp"/><Relationship Id="rId7" Type="http://schemas.openxmlformats.org/officeDocument/2006/relationships/image" Target="../media/image36.tmp"/><Relationship Id="rId2" Type="http://schemas.openxmlformats.org/officeDocument/2006/relationships/image" Target="../media/image31.tmp"/><Relationship Id="rId1" Type="http://schemas.openxmlformats.org/officeDocument/2006/relationships/slideLayout" Target="../slideLayouts/slideLayout2.xml"/><Relationship Id="rId6" Type="http://schemas.openxmlformats.org/officeDocument/2006/relationships/image" Target="../media/image35.tmp"/><Relationship Id="rId5" Type="http://schemas.openxmlformats.org/officeDocument/2006/relationships/image" Target="../media/image34.tmp"/><Relationship Id="rId4" Type="http://schemas.openxmlformats.org/officeDocument/2006/relationships/image" Target="../media/image33.tmp"/></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51.tmp"/><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6.tmp"/><Relationship Id="rId5" Type="http://schemas.openxmlformats.org/officeDocument/2006/relationships/image" Target="../media/image50.tmp"/><Relationship Id="rId4" Type="http://schemas.openxmlformats.org/officeDocument/2006/relationships/image" Target="../media/image29.tmp"/></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refreshyourcache.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1.tmp"/></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tmp"/><Relationship Id="rId7"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tmp"/></Relationships>
</file>

<file path=ppt/slides/_rels/slide54.xml.rels><?xml version="1.0" encoding="UTF-8" standalone="yes"?>
<Relationships xmlns="http://schemas.openxmlformats.org/package/2006/relationships"><Relationship Id="rId3" Type="http://schemas.openxmlformats.org/officeDocument/2006/relationships/image" Target="../media/image81.tmp"/><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tmp"/><Relationship Id="rId14" Type="http://schemas.openxmlformats.org/officeDocument/2006/relationships/image" Target="../media/image94.png"/></Relationships>
</file>

<file path=ppt/slides/_rels/slide5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8.tmp"/><Relationship Id="rId5" Type="http://schemas.openxmlformats.org/officeDocument/2006/relationships/image" Target="../media/image97.tmp"/><Relationship Id="rId4" Type="http://schemas.openxmlformats.org/officeDocument/2006/relationships/image" Target="../media/image96.png"/></Relationships>
</file>

<file path=ppt/slides/_rels/slide58.xml.rels><?xml version="1.0" encoding="UTF-8" standalone="yes"?>
<Relationships xmlns="http://schemas.openxmlformats.org/package/2006/relationships"><Relationship Id="rId3" Type="http://schemas.openxmlformats.org/officeDocument/2006/relationships/image" Target="../media/image100.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1.tmp"/><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6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6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6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envoyair.com/"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3.wdp"/></Relationships>
</file>

<file path=ppt/slides/_rels/slide7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4.tmp"/><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134.png"/><Relationship Id="rId5" Type="http://schemas.openxmlformats.org/officeDocument/2006/relationships/image" Target="../media/image133.tmp"/><Relationship Id="rId4" Type="http://schemas.openxmlformats.org/officeDocument/2006/relationships/image" Target="../media/image95.png"/></Relationships>
</file>

<file path=ppt/slides/_rels/slide89.xml.rels><?xml version="1.0" encoding="UTF-8" standalone="yes"?>
<Relationships xmlns="http://schemas.openxmlformats.org/package/2006/relationships"><Relationship Id="rId3" Type="http://schemas.openxmlformats.org/officeDocument/2006/relationships/image" Target="../media/image135.tmp"/><Relationship Id="rId7" Type="http://schemas.openxmlformats.org/officeDocument/2006/relationships/image" Target="../media/image139.png"/><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138.png"/><Relationship Id="rId5" Type="http://schemas.openxmlformats.org/officeDocument/2006/relationships/image" Target="../media/image137.tmp"/><Relationship Id="rId4" Type="http://schemas.openxmlformats.org/officeDocument/2006/relationships/image" Target="../media/image136.tm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40.pn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134.png"/><Relationship Id="rId5" Type="http://schemas.openxmlformats.org/officeDocument/2006/relationships/image" Target="../media/image133.tmp"/><Relationship Id="rId4" Type="http://schemas.openxmlformats.org/officeDocument/2006/relationships/image" Target="../media/image95.png"/></Relationships>
</file>

<file path=ppt/slides/_rels/slide91.xml.rels><?xml version="1.0" encoding="UTF-8" standalone="yes"?>
<Relationships xmlns="http://schemas.openxmlformats.org/package/2006/relationships"><Relationship Id="rId3" Type="http://schemas.openxmlformats.org/officeDocument/2006/relationships/image" Target="../media/image136.tmp"/><Relationship Id="rId7" Type="http://schemas.openxmlformats.org/officeDocument/2006/relationships/image" Target="../media/image139.png"/><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37.tmp"/></Relationships>
</file>

<file path=ppt/slides/_rels/slide9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image" Target="../media/image134.png"/><Relationship Id="rId5" Type="http://schemas.openxmlformats.org/officeDocument/2006/relationships/image" Target="../media/image133.tmp"/><Relationship Id="rId4" Type="http://schemas.openxmlformats.org/officeDocument/2006/relationships/image" Target="../media/image95.png"/></Relationships>
</file>

<file path=ppt/slides/_rels/slide93.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39.png"/><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144.png"/><Relationship Id="rId5" Type="http://schemas.openxmlformats.org/officeDocument/2006/relationships/image" Target="../media/image137.tmp"/><Relationship Id="rId4" Type="http://schemas.openxmlformats.org/officeDocument/2006/relationships/image" Target="../media/image136.tmp"/></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 Id="rId9" Type="http://schemas.openxmlformats.org/officeDocument/2006/relationships/image" Target="../media/image151.png"/></Relationships>
</file>

<file path=ppt/slides/_rels/slide9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54.png"/><Relationship Id="rId7" Type="http://schemas.microsoft.com/office/2007/relationships/hdphoto" Target="../media/hdphoto5.wdp"/><Relationship Id="rId2"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156.png"/><Relationship Id="rId5" Type="http://schemas.openxmlformats.org/officeDocument/2006/relationships/image" Target="../media/image155.png"/><Relationship Id="rId4" Type="http://schemas.microsoft.com/office/2007/relationships/hdphoto" Target="../media/hdphoto4.wdp"/></Relationships>
</file>

<file path=ppt/slides/_rels/slide98.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2.xml"/><Relationship Id="rId4" Type="http://schemas.openxmlformats.org/officeDocument/2006/relationships/image" Target="../media/image15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3"/>
          </p:nvPr>
        </p:nvSpPr>
        <p:spPr>
          <a:xfrm>
            <a:off x="4419600" y="1905000"/>
            <a:ext cx="4343400" cy="3352800"/>
          </a:xfrm>
        </p:spPr>
        <p:txBody>
          <a:bodyPr>
            <a:noAutofit/>
          </a:bodyPr>
          <a:lstStyle/>
          <a:p>
            <a:pPr algn="ctr"/>
            <a:r>
              <a:rPr lang="en-US" sz="6000" b="1" dirty="0">
                <a:effectLst>
                  <a:outerShdw blurRad="38100" dist="38100" dir="2700000" algn="tl">
                    <a:srgbClr val="000000">
                      <a:alpha val="43137"/>
                    </a:srgbClr>
                  </a:outerShdw>
                </a:effectLst>
                <a:latin typeface="+mj-lt"/>
              </a:rPr>
              <a:t>PBS Training </a:t>
            </a:r>
          </a:p>
          <a:p>
            <a:pPr algn="ctr"/>
            <a:endParaRPr lang="en-US" sz="2800" dirty="0">
              <a:latin typeface="Calibri Light" panose="020F0302020204030204" pitchFamily="34" charset="0"/>
            </a:endParaRPr>
          </a:p>
          <a:p>
            <a:pPr algn="ctr"/>
            <a:r>
              <a:rPr lang="en-US" b="1" dirty="0">
                <a:effectLst>
                  <a:outerShdw blurRad="38100" dist="38100" dir="2700000" algn="tl">
                    <a:srgbClr val="000000">
                      <a:alpha val="43137"/>
                    </a:srgbClr>
                  </a:outerShdw>
                </a:effectLst>
                <a:latin typeface="Calibri Light" panose="020F0302020204030204" pitchFamily="34" charset="0"/>
              </a:rPr>
              <a:t>Prepared by the </a:t>
            </a:r>
          </a:p>
          <a:p>
            <a:pPr algn="ctr"/>
            <a:r>
              <a:rPr lang="en-US" b="1" dirty="0">
                <a:effectLst>
                  <a:outerShdw blurRad="38100" dist="38100" dir="2700000" algn="tl">
                    <a:srgbClr val="000000">
                      <a:alpha val="43137"/>
                    </a:srgbClr>
                  </a:outerShdw>
                </a:effectLst>
                <a:latin typeface="Calibri Light" panose="020F0302020204030204" pitchFamily="34" charset="0"/>
              </a:rPr>
              <a:t>Envoy/AFA </a:t>
            </a:r>
          </a:p>
          <a:p>
            <a:pPr algn="ctr"/>
            <a:r>
              <a:rPr lang="en-US" b="1" dirty="0">
                <a:effectLst>
                  <a:outerShdw blurRad="38100" dist="38100" dir="2700000" algn="tl">
                    <a:srgbClr val="000000">
                      <a:alpha val="43137"/>
                    </a:srgbClr>
                  </a:outerShdw>
                </a:effectLst>
                <a:latin typeface="Calibri Light" panose="020F0302020204030204" pitchFamily="34" charset="0"/>
              </a:rPr>
              <a:t>Joint PBS Committee</a:t>
            </a:r>
          </a:p>
        </p:txBody>
      </p:sp>
    </p:spTree>
    <p:extLst>
      <p:ext uri="{BB962C8B-B14F-4D97-AF65-F5344CB8AC3E}">
        <p14:creationId xmlns:p14="http://schemas.microsoft.com/office/powerpoint/2010/main" val="2212550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941" y="2379967"/>
            <a:ext cx="5187459" cy="3868433"/>
          </a:xfrm>
          <a:prstGeom prst="rect">
            <a:avLst/>
          </a:prstGeom>
        </p:spPr>
      </p:pic>
      <p:sp>
        <p:nvSpPr>
          <p:cNvPr id="73" name="TextBox 72"/>
          <p:cNvSpPr txBox="1"/>
          <p:nvPr/>
        </p:nvSpPr>
        <p:spPr>
          <a:xfrm>
            <a:off x="5867400" y="1212532"/>
            <a:ext cx="3124200" cy="5416868"/>
          </a:xfrm>
          <a:prstGeom prst="rect">
            <a:avLst/>
          </a:prstGeom>
          <a:noFill/>
          <a:effectLst>
            <a:glow rad="139700">
              <a:schemeClr val="accent1">
                <a:satMod val="175000"/>
                <a:alpha val="40000"/>
              </a:schemeClr>
            </a:glow>
            <a:innerShdw blurRad="114300">
              <a:prstClr val="black"/>
            </a:innerShdw>
          </a:effectLst>
        </p:spPr>
        <p:txBody>
          <a:bodyPr wrap="square" rtlCol="0">
            <a:spAutoFit/>
          </a:bodyPr>
          <a:lstStyle/>
          <a:p>
            <a:pPr marL="342900" indent="-342900">
              <a:spcAft>
                <a:spcPts val="600"/>
              </a:spcAft>
              <a:buFont typeface="+mj-lt"/>
              <a:buAutoNum type="arabicPeriod"/>
            </a:pPr>
            <a:r>
              <a:rPr lang="en-US" sz="1600" b="1" dirty="0"/>
              <a:t>Timeline</a:t>
            </a:r>
            <a:r>
              <a:rPr lang="en-US" sz="1600" dirty="0"/>
              <a:t> – </a:t>
            </a:r>
            <a:r>
              <a:rPr lang="en-US" sz="1400" dirty="0"/>
              <a:t>contains contractual month dates, Pre-Bid and Bid dates and times.</a:t>
            </a:r>
            <a:endParaRPr lang="en-US" sz="1600" dirty="0"/>
          </a:p>
          <a:p>
            <a:pPr marL="342900" indent="-342900">
              <a:spcAft>
                <a:spcPts val="600"/>
              </a:spcAft>
              <a:buFont typeface="+mj-lt"/>
              <a:buAutoNum type="arabicPeriod"/>
            </a:pPr>
            <a:r>
              <a:rPr lang="en-US" sz="1600" b="1" dirty="0"/>
              <a:t>Schedule Change </a:t>
            </a:r>
            <a:r>
              <a:rPr lang="en-US" sz="1600" dirty="0"/>
              <a:t>– </a:t>
            </a:r>
            <a:r>
              <a:rPr lang="en-US" sz="1400" dirty="0"/>
              <a:t>Airline Schedule changes occur on this date (departure/arrival times, frequency, equipment, flight number, etc.)</a:t>
            </a:r>
          </a:p>
          <a:p>
            <a:pPr marL="342900" indent="-342900">
              <a:spcAft>
                <a:spcPts val="600"/>
              </a:spcAft>
              <a:buFont typeface="+mj-lt"/>
              <a:buAutoNum type="arabicPeriod"/>
            </a:pPr>
            <a:r>
              <a:rPr lang="en-US" sz="1600" b="1" dirty="0"/>
              <a:t>Monthly Calendar </a:t>
            </a:r>
            <a:r>
              <a:rPr lang="en-US" sz="1600" dirty="0"/>
              <a:t>– not a contractual calendar!</a:t>
            </a:r>
          </a:p>
          <a:p>
            <a:pPr marL="342900" indent="-342900">
              <a:spcAft>
                <a:spcPts val="600"/>
              </a:spcAft>
              <a:buFont typeface="+mj-lt"/>
              <a:buAutoNum type="arabicPeriod"/>
            </a:pPr>
            <a:r>
              <a:rPr lang="en-US" sz="1600" b="1" dirty="0"/>
              <a:t>Phone Numbers </a:t>
            </a:r>
            <a:r>
              <a:rPr lang="en-US" sz="1600" dirty="0"/>
              <a:t>–  Crew Schedule, AVRS, and other important phone numbers.</a:t>
            </a:r>
          </a:p>
          <a:p>
            <a:pPr marL="342900" indent="-342900">
              <a:spcAft>
                <a:spcPts val="600"/>
              </a:spcAft>
              <a:buFont typeface="+mj-lt"/>
              <a:buAutoNum type="arabicPeriod"/>
            </a:pPr>
            <a:r>
              <a:rPr lang="en-US" sz="1600" b="1" dirty="0"/>
              <a:t>FA Bid Summary </a:t>
            </a:r>
            <a:r>
              <a:rPr lang="en-US" sz="1600" dirty="0"/>
              <a:t>– </a:t>
            </a:r>
            <a:r>
              <a:rPr lang="en-US" sz="1400" dirty="0"/>
              <a:t>Lists lines available for Pre-bidding.</a:t>
            </a:r>
            <a:endParaRPr lang="en-US" sz="1600" dirty="0"/>
          </a:p>
          <a:p>
            <a:pPr marL="342900" indent="-342900">
              <a:spcAft>
                <a:spcPts val="600"/>
              </a:spcAft>
              <a:buFont typeface="+mj-lt"/>
              <a:buAutoNum type="arabicPeriod"/>
            </a:pPr>
            <a:r>
              <a:rPr lang="en-US" sz="1600" b="1" dirty="0"/>
              <a:t>FA Standby Summary </a:t>
            </a:r>
            <a:r>
              <a:rPr lang="en-US" sz="1600" dirty="0"/>
              <a:t>– </a:t>
            </a:r>
            <a:r>
              <a:rPr lang="en-US" sz="1400" dirty="0"/>
              <a:t>Lists the standby shifts available for pre-bidding.</a:t>
            </a:r>
            <a:endParaRPr lang="en-US" sz="1600" dirty="0"/>
          </a:p>
          <a:p>
            <a:pPr marL="342900" indent="-342900">
              <a:spcAft>
                <a:spcPts val="600"/>
              </a:spcAft>
              <a:buFont typeface="+mj-lt"/>
              <a:buAutoNum type="arabicPeriod"/>
            </a:pPr>
            <a:r>
              <a:rPr lang="en-US" sz="1600" b="1" dirty="0"/>
              <a:t>FA Rap Summary </a:t>
            </a:r>
            <a:r>
              <a:rPr lang="en-US" sz="1600" dirty="0"/>
              <a:t>– </a:t>
            </a:r>
            <a:r>
              <a:rPr lang="en-US" sz="1400" dirty="0"/>
              <a:t>Lists reserve availability periods for the bid month.</a:t>
            </a:r>
            <a:endParaRPr lang="en-US" sz="1600" dirty="0"/>
          </a:p>
        </p:txBody>
      </p:sp>
      <p:sp>
        <p:nvSpPr>
          <p:cNvPr id="76" name="TextBox 75"/>
          <p:cNvSpPr txBox="1"/>
          <p:nvPr/>
        </p:nvSpPr>
        <p:spPr>
          <a:xfrm>
            <a:off x="146541" y="3105056"/>
            <a:ext cx="5334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1, 2</a:t>
            </a:r>
          </a:p>
        </p:txBody>
      </p:sp>
      <p:sp>
        <p:nvSpPr>
          <p:cNvPr id="77" name="TextBox 76"/>
          <p:cNvSpPr txBox="1"/>
          <p:nvPr/>
        </p:nvSpPr>
        <p:spPr>
          <a:xfrm>
            <a:off x="609600" y="5410200"/>
            <a:ext cx="2286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4</a:t>
            </a:r>
          </a:p>
        </p:txBody>
      </p:sp>
      <p:sp>
        <p:nvSpPr>
          <p:cNvPr id="78" name="TextBox 77"/>
          <p:cNvSpPr txBox="1"/>
          <p:nvPr/>
        </p:nvSpPr>
        <p:spPr>
          <a:xfrm>
            <a:off x="603741" y="4519612"/>
            <a:ext cx="2286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3</a:t>
            </a:r>
          </a:p>
        </p:txBody>
      </p:sp>
      <p:sp>
        <p:nvSpPr>
          <p:cNvPr id="79" name="TextBox 78"/>
          <p:cNvSpPr txBox="1"/>
          <p:nvPr/>
        </p:nvSpPr>
        <p:spPr>
          <a:xfrm>
            <a:off x="5183170" y="2432379"/>
            <a:ext cx="2286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5</a:t>
            </a:r>
          </a:p>
        </p:txBody>
      </p:sp>
      <p:sp>
        <p:nvSpPr>
          <p:cNvPr id="80" name="TextBox 79"/>
          <p:cNvSpPr txBox="1"/>
          <p:nvPr/>
        </p:nvSpPr>
        <p:spPr>
          <a:xfrm>
            <a:off x="5175882" y="3288268"/>
            <a:ext cx="2286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6</a:t>
            </a:r>
          </a:p>
        </p:txBody>
      </p:sp>
      <p:sp>
        <p:nvSpPr>
          <p:cNvPr id="81" name="TextBox 80"/>
          <p:cNvSpPr txBox="1"/>
          <p:nvPr/>
        </p:nvSpPr>
        <p:spPr>
          <a:xfrm>
            <a:off x="5175882" y="4704278"/>
            <a:ext cx="2286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7</a:t>
            </a:r>
          </a:p>
        </p:txBody>
      </p:sp>
      <p:sp>
        <p:nvSpPr>
          <p:cNvPr id="84" name="Title 1"/>
          <p:cNvSpPr txBox="1">
            <a:spLocks/>
          </p:cNvSpPr>
          <p:nvPr/>
        </p:nvSpPr>
        <p:spPr>
          <a:xfrm>
            <a:off x="685800" y="685800"/>
            <a:ext cx="81534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800" kern="1200">
                <a:solidFill>
                  <a:schemeClr val="tx1"/>
                </a:solidFill>
                <a:latin typeface="Helvetica" panose="020B0604020202030204" pitchFamily="34" charset="0"/>
                <a:ea typeface="+mj-ea"/>
                <a:cs typeface="+mj-cs"/>
              </a:defRPr>
            </a:lvl1pPr>
          </a:lstStyle>
          <a:p>
            <a:pPr algn="l"/>
            <a:r>
              <a:rPr lang="en-US" sz="4400" b="1" dirty="0">
                <a:solidFill>
                  <a:srgbClr val="0070C0"/>
                </a:solidFill>
                <a:latin typeface="+mj-lt"/>
              </a:rPr>
              <a:t>Tools Available </a:t>
            </a:r>
          </a:p>
          <a:p>
            <a:pPr algn="l"/>
            <a:r>
              <a:rPr lang="en-US" sz="3600" b="1" dirty="0">
                <a:solidFill>
                  <a:srgbClr val="0070C0"/>
                </a:solidFill>
                <a:latin typeface="+mj-lt"/>
              </a:rPr>
              <a:t>Bid Packets</a:t>
            </a:r>
            <a:endParaRPr lang="en-US" sz="6000" b="1" dirty="0">
              <a:solidFill>
                <a:srgbClr val="0070C0"/>
              </a:solidFill>
              <a:latin typeface="+mj-lt"/>
            </a:endParaRPr>
          </a:p>
        </p:txBody>
      </p:sp>
      <p:sp>
        <p:nvSpPr>
          <p:cNvPr id="2" name="Left Brace 1"/>
          <p:cNvSpPr/>
          <p:nvPr/>
        </p:nvSpPr>
        <p:spPr>
          <a:xfrm>
            <a:off x="647700" y="2617045"/>
            <a:ext cx="190500" cy="13453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2"/>
          <p:cNvSpPr/>
          <p:nvPr/>
        </p:nvSpPr>
        <p:spPr>
          <a:xfrm>
            <a:off x="3581400" y="3105056"/>
            <a:ext cx="1981200" cy="183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7187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Pairing Bid Logic </a:t>
            </a:r>
          </a:p>
        </p:txBody>
      </p:sp>
      <p:sp>
        <p:nvSpPr>
          <p:cNvPr id="2" name="Rectangle 1"/>
          <p:cNvSpPr/>
          <p:nvPr/>
        </p:nvSpPr>
        <p:spPr>
          <a:xfrm>
            <a:off x="685800" y="2057400"/>
            <a:ext cx="7772400" cy="4031873"/>
          </a:xfrm>
          <a:prstGeom prst="rect">
            <a:avLst/>
          </a:prstGeom>
        </p:spPr>
        <p:txBody>
          <a:bodyPr wrap="square">
            <a:spAutoFit/>
          </a:bodyPr>
          <a:lstStyle/>
          <a:p>
            <a:pPr marL="285750" indent="-285750">
              <a:spcBef>
                <a:spcPts val="1200"/>
              </a:spcBef>
              <a:spcAft>
                <a:spcPts val="1200"/>
              </a:spcAft>
              <a:buFont typeface="Arial" panose="020B0604020202020204" pitchFamily="34" charset="0"/>
              <a:buChar char="•"/>
            </a:pPr>
            <a:r>
              <a:rPr lang="en-US" dirty="0"/>
              <a:t>Once your block is complete, the PBS Scheduler stops processing your bid, even if it has not read all the bid lines.</a:t>
            </a:r>
          </a:p>
          <a:p>
            <a:pPr marL="285750" indent="-285750">
              <a:spcBef>
                <a:spcPts val="1200"/>
              </a:spcBef>
              <a:spcAft>
                <a:spcPts val="1200"/>
              </a:spcAft>
              <a:buFont typeface="Arial" panose="020B0604020202020204" pitchFamily="34" charset="0"/>
              <a:buChar char="•"/>
            </a:pPr>
            <a:r>
              <a:rPr lang="en-US" dirty="0"/>
              <a:t>If your block is still not complete when the PBS Scheduler reaches your last bid line, it reads the system-generated bid preference, Award Pairings, and begins to fill your block by awarding any available pairings that respect your Prefer Off, Avoid Pairings, and Set Condition bid preferences.</a:t>
            </a:r>
          </a:p>
          <a:p>
            <a:pPr marL="285750" indent="-285750">
              <a:spcBef>
                <a:spcPts val="1200"/>
              </a:spcBef>
              <a:spcAft>
                <a:spcPts val="1200"/>
              </a:spcAft>
              <a:buFont typeface="Arial" panose="020B0604020202020204" pitchFamily="34" charset="0"/>
              <a:buChar char="•"/>
            </a:pPr>
            <a:r>
              <a:rPr lang="en-US" dirty="0"/>
              <a:t>If the block is still not complete, the PBS Scheduler tries to replace pairings with alternatives that match the same or lower bid preferences and still honor your Set Condition, Prefer Off, and Avoid Pairings bid preferences. For example, the PBS Scheduler may remove one pairing that matches bid preference 6 and replace it with two pairings that match bid preference 7 to complete the block. This action is called </a:t>
            </a:r>
            <a:r>
              <a:rPr lang="en-US" b="1" dirty="0">
                <a:solidFill>
                  <a:srgbClr val="0000FF"/>
                </a:solidFill>
              </a:rPr>
              <a:t>Shuffling</a:t>
            </a:r>
            <a:r>
              <a:rPr lang="en-US" dirty="0"/>
              <a:t>.</a:t>
            </a:r>
          </a:p>
        </p:txBody>
      </p:sp>
    </p:spTree>
    <p:extLst>
      <p:ext uri="{BB962C8B-B14F-4D97-AF65-F5344CB8AC3E}">
        <p14:creationId xmlns:p14="http://schemas.microsoft.com/office/powerpoint/2010/main" val="18160823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Pairing Bid Logic</a:t>
            </a:r>
          </a:p>
        </p:txBody>
      </p:sp>
      <p:sp>
        <p:nvSpPr>
          <p:cNvPr id="4" name="TextBox 3"/>
          <p:cNvSpPr txBox="1"/>
          <p:nvPr/>
        </p:nvSpPr>
        <p:spPr>
          <a:xfrm>
            <a:off x="685800" y="2133600"/>
            <a:ext cx="7772400" cy="3816429"/>
          </a:xfrm>
          <a:prstGeom prst="rect">
            <a:avLst/>
          </a:prstGeom>
          <a:noFill/>
        </p:spPr>
        <p:txBody>
          <a:bodyPr wrap="square" rtlCol="0">
            <a:spAutoFit/>
          </a:bodyPr>
          <a:lstStyle/>
          <a:p>
            <a:pPr>
              <a:spcBef>
                <a:spcPts val="1200"/>
              </a:spcBef>
              <a:spcAft>
                <a:spcPts val="1200"/>
              </a:spcAft>
            </a:pPr>
            <a:r>
              <a:rPr lang="en-US" b="1" dirty="0">
                <a:solidFill>
                  <a:srgbClr val="0000FF"/>
                </a:solidFill>
              </a:rPr>
              <a:t>Shuffling</a:t>
            </a:r>
            <a:r>
              <a:rPr lang="en-US" dirty="0">
                <a:solidFill>
                  <a:srgbClr val="0000FF"/>
                </a:solidFill>
              </a:rPr>
              <a:t> </a:t>
            </a:r>
            <a:r>
              <a:rPr lang="en-US" dirty="0"/>
              <a:t>only considers pairings that have been awarded by Award bid preferences that appear after the last negative bid preference in the bid.</a:t>
            </a:r>
          </a:p>
          <a:p>
            <a:pPr marL="285750" indent="-285750">
              <a:spcBef>
                <a:spcPts val="1200"/>
              </a:spcBef>
              <a:spcAft>
                <a:spcPts val="1200"/>
              </a:spcAft>
              <a:buFont typeface="Arial" panose="020B0604020202020204" pitchFamily="34" charset="0"/>
              <a:buChar char="•"/>
            </a:pPr>
            <a:r>
              <a:rPr lang="en-US" dirty="0"/>
              <a:t>Note that shuffling tries to create a complete block by replacing pairings that match a higher bid with pairings that have more credit value. </a:t>
            </a:r>
          </a:p>
          <a:p>
            <a:pPr marL="285750" indent="-285750">
              <a:spcBef>
                <a:spcPts val="1200"/>
              </a:spcBef>
              <a:spcAft>
                <a:spcPts val="1200"/>
              </a:spcAft>
              <a:buFont typeface="Arial" panose="020B0604020202020204" pitchFamily="34" charset="0"/>
              <a:buChar char="•"/>
            </a:pPr>
            <a:r>
              <a:rPr lang="en-US" dirty="0"/>
              <a:t>Shuffling is the only time when pairings that match a lower bid may be awarded instead of pairings that match a higher bid.</a:t>
            </a:r>
          </a:p>
          <a:p>
            <a:pPr marL="285750" indent="-285750">
              <a:spcBef>
                <a:spcPts val="1200"/>
              </a:spcBef>
              <a:spcAft>
                <a:spcPts val="1200"/>
              </a:spcAft>
              <a:buFont typeface="Arial" panose="020B0604020202020204" pitchFamily="34" charset="0"/>
              <a:buChar char="•"/>
            </a:pPr>
            <a:r>
              <a:rPr lang="en-US" dirty="0"/>
              <a:t>If shuffling does not produce a complete block, the PBS Scheduler enters </a:t>
            </a:r>
            <a:r>
              <a:rPr lang="en-US" b="1" dirty="0">
                <a:solidFill>
                  <a:srgbClr val="0000FF"/>
                </a:solidFill>
              </a:rPr>
              <a:t>Denial</a:t>
            </a:r>
            <a:r>
              <a:rPr lang="en-US" dirty="0">
                <a:solidFill>
                  <a:srgbClr val="0000FF"/>
                </a:solidFill>
              </a:rPr>
              <a:t> </a:t>
            </a:r>
            <a:r>
              <a:rPr lang="en-US" b="1" dirty="0">
                <a:solidFill>
                  <a:srgbClr val="0000FF"/>
                </a:solidFill>
              </a:rPr>
              <a:t>Mode</a:t>
            </a:r>
            <a:r>
              <a:rPr lang="en-US" dirty="0"/>
              <a:t>. </a:t>
            </a:r>
          </a:p>
          <a:p>
            <a:pPr>
              <a:spcBef>
                <a:spcPts val="1200"/>
              </a:spcBef>
              <a:spcAft>
                <a:spcPts val="1200"/>
              </a:spcAft>
            </a:pPr>
            <a:endParaRPr lang="en-US" dirty="0"/>
          </a:p>
        </p:txBody>
      </p:sp>
    </p:spTree>
    <p:extLst>
      <p:ext uri="{BB962C8B-B14F-4D97-AF65-F5344CB8AC3E}">
        <p14:creationId xmlns:p14="http://schemas.microsoft.com/office/powerpoint/2010/main" val="18087187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467600" cy="884238"/>
          </a:xfrm>
        </p:spPr>
        <p:txBody>
          <a:bodyPr>
            <a:normAutofit/>
          </a:bodyPr>
          <a:lstStyle/>
          <a:p>
            <a:pPr algn="l"/>
            <a:r>
              <a:rPr lang="en-US" sz="4400" b="1" dirty="0">
                <a:solidFill>
                  <a:srgbClr val="0070C0"/>
                </a:solidFill>
                <a:latin typeface="+mj-lt"/>
              </a:rPr>
              <a:t>Pairing Bid Logic</a:t>
            </a:r>
          </a:p>
        </p:txBody>
      </p:sp>
      <p:sp>
        <p:nvSpPr>
          <p:cNvPr id="4" name="TextBox 3"/>
          <p:cNvSpPr txBox="1"/>
          <p:nvPr/>
        </p:nvSpPr>
        <p:spPr>
          <a:xfrm>
            <a:off x="685800" y="2509897"/>
            <a:ext cx="7772400" cy="2062103"/>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US" dirty="0"/>
              <a:t>In </a:t>
            </a:r>
            <a:r>
              <a:rPr lang="en-US" b="1" dirty="0">
                <a:solidFill>
                  <a:srgbClr val="0000FF"/>
                </a:solidFill>
              </a:rPr>
              <a:t>Denial Mode</a:t>
            </a:r>
            <a:r>
              <a:rPr lang="en-US" dirty="0"/>
              <a:t>, the PBS Scheduler deletes your Set Condition, Prefer Off, and Avoid Pairings bid preferences.</a:t>
            </a:r>
          </a:p>
          <a:p>
            <a:pPr marL="285750" indent="-285750">
              <a:spcBef>
                <a:spcPts val="1200"/>
              </a:spcBef>
              <a:spcAft>
                <a:spcPts val="1200"/>
              </a:spcAft>
              <a:buFont typeface="Arial" panose="020B0604020202020204" pitchFamily="34" charset="0"/>
              <a:buChar char="•"/>
            </a:pPr>
            <a:r>
              <a:rPr lang="en-US" dirty="0"/>
              <a:t>The PBS Scheduler clears your block and goes back to the top of your bid, and starts processing each bid preference again. The PBS Scheduler continues to re-add deniable bid preferences, reprocessing your bid until it reaches the credit window.</a:t>
            </a:r>
          </a:p>
        </p:txBody>
      </p:sp>
    </p:spTree>
    <p:extLst>
      <p:ext uri="{BB962C8B-B14F-4D97-AF65-F5344CB8AC3E}">
        <p14:creationId xmlns:p14="http://schemas.microsoft.com/office/powerpoint/2010/main" val="18160823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Pairing Bid Logic</a:t>
            </a:r>
          </a:p>
        </p:txBody>
      </p:sp>
      <p:sp>
        <p:nvSpPr>
          <p:cNvPr id="4" name="TextBox 3"/>
          <p:cNvSpPr txBox="1"/>
          <p:nvPr/>
        </p:nvSpPr>
        <p:spPr>
          <a:xfrm>
            <a:off x="762000" y="2133600"/>
            <a:ext cx="7696200" cy="4062651"/>
          </a:xfrm>
          <a:prstGeom prst="rect">
            <a:avLst/>
          </a:prstGeom>
          <a:noFill/>
        </p:spPr>
        <p:txBody>
          <a:bodyPr wrap="square" rtlCol="0">
            <a:spAutoFit/>
          </a:bodyPr>
          <a:lstStyle/>
          <a:p>
            <a:pPr>
              <a:spcBef>
                <a:spcPts val="1200"/>
              </a:spcBef>
              <a:spcAft>
                <a:spcPts val="1200"/>
              </a:spcAft>
            </a:pPr>
            <a:r>
              <a:rPr lang="en-US" b="1" dirty="0">
                <a:solidFill>
                  <a:srgbClr val="0000FF"/>
                </a:solidFill>
              </a:rPr>
              <a:t>Denial Mode </a:t>
            </a:r>
            <a:r>
              <a:rPr lang="en-US" dirty="0"/>
              <a:t>handles certain deniable bid preferences differently than others.</a:t>
            </a:r>
          </a:p>
          <a:p>
            <a:pPr marL="285750" indent="-285750">
              <a:spcBef>
                <a:spcPts val="1200"/>
              </a:spcBef>
              <a:spcAft>
                <a:spcPts val="1200"/>
              </a:spcAft>
              <a:buFont typeface="Arial" panose="020B0604020202020204" pitchFamily="34" charset="0"/>
              <a:buChar char="•"/>
            </a:pPr>
            <a:r>
              <a:rPr lang="en-US" dirty="0"/>
              <a:t>Set Condition and Avoid Pairings bid preferences are removed completely, even if you have more than one option on the bid preference, such as Landings In </a:t>
            </a:r>
            <a:r>
              <a:rPr lang="en-US" dirty="0" err="1"/>
              <a:t>AGU</a:t>
            </a:r>
            <a:r>
              <a:rPr lang="en-US" dirty="0"/>
              <a:t>, or </a:t>
            </a:r>
            <a:r>
              <a:rPr lang="en-US" dirty="0" err="1"/>
              <a:t>YYZ</a:t>
            </a:r>
            <a:r>
              <a:rPr lang="en-US" dirty="0"/>
              <a:t>.</a:t>
            </a:r>
          </a:p>
          <a:p>
            <a:pPr marL="285750" indent="-285750">
              <a:spcBef>
                <a:spcPts val="1200"/>
              </a:spcBef>
              <a:spcAft>
                <a:spcPts val="1200"/>
              </a:spcAft>
              <a:buFont typeface="Arial" panose="020B0604020202020204" pitchFamily="34" charset="0"/>
              <a:buChar char="•"/>
            </a:pPr>
            <a:r>
              <a:rPr lang="en-US" dirty="0"/>
              <a:t>Prefer Off bid preference options are removed one at a time if you have more than one option on the bid preference, such as a list of preferred days off. In this case, Denial Mode removes the date at the end of the list first and works towards the left if it needs to remove additional days or dates.</a:t>
            </a:r>
          </a:p>
          <a:p>
            <a:pPr>
              <a:spcBef>
                <a:spcPts val="1200"/>
              </a:spcBef>
              <a:spcAft>
                <a:spcPts val="1200"/>
              </a:spcAft>
            </a:pPr>
            <a:r>
              <a:rPr lang="en-US" dirty="0"/>
              <a:t>The PBS Scheduler tries to get every block above the threshold credit value. However, if your block is above the minimum credit value, the PBS Scheduler will not go into </a:t>
            </a:r>
            <a:r>
              <a:rPr lang="en-US" b="1" dirty="0">
                <a:solidFill>
                  <a:srgbClr val="0000FF"/>
                </a:solidFill>
              </a:rPr>
              <a:t>Denial Mode </a:t>
            </a:r>
            <a:r>
              <a:rPr lang="en-US" dirty="0"/>
              <a:t>forcing your block above the threshold credit value.</a:t>
            </a:r>
          </a:p>
        </p:txBody>
      </p:sp>
    </p:spTree>
    <p:extLst>
      <p:ext uri="{BB962C8B-B14F-4D97-AF65-F5344CB8AC3E}">
        <p14:creationId xmlns:p14="http://schemas.microsoft.com/office/powerpoint/2010/main" val="18087187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Pairing Bid Logic</a:t>
            </a:r>
          </a:p>
        </p:txBody>
      </p:sp>
      <p:sp>
        <p:nvSpPr>
          <p:cNvPr id="2" name="Rectangle 1"/>
          <p:cNvSpPr/>
          <p:nvPr/>
        </p:nvSpPr>
        <p:spPr>
          <a:xfrm>
            <a:off x="685800" y="2316300"/>
            <a:ext cx="7772400" cy="3477875"/>
          </a:xfrm>
          <a:prstGeom prst="rect">
            <a:avLst/>
          </a:prstGeom>
        </p:spPr>
        <p:txBody>
          <a:bodyPr wrap="square">
            <a:spAutoFit/>
          </a:bodyPr>
          <a:lstStyle/>
          <a:p>
            <a:pPr marL="285750" indent="-285750">
              <a:spcBef>
                <a:spcPts val="1200"/>
              </a:spcBef>
              <a:spcAft>
                <a:spcPts val="1200"/>
              </a:spcAft>
              <a:buFont typeface="Arial" panose="020B0604020202020204" pitchFamily="34" charset="0"/>
              <a:buChar char="•"/>
            </a:pPr>
            <a:r>
              <a:rPr lang="en-US" dirty="0"/>
              <a:t>If </a:t>
            </a:r>
            <a:r>
              <a:rPr lang="en-US" b="1" dirty="0">
                <a:solidFill>
                  <a:srgbClr val="0000FF"/>
                </a:solidFill>
              </a:rPr>
              <a:t>Denial Mode</a:t>
            </a:r>
            <a:r>
              <a:rPr lang="en-US" b="1" dirty="0"/>
              <a:t> </a:t>
            </a:r>
            <a:r>
              <a:rPr lang="en-US" dirty="0"/>
              <a:t>has removed all deniable bid preferences without producing a complete block, the PBS Scheduler tries to create a block using only the Award bid preferences. </a:t>
            </a:r>
          </a:p>
          <a:p>
            <a:pPr marL="285750" indent="-285750">
              <a:spcBef>
                <a:spcPts val="1200"/>
              </a:spcBef>
              <a:spcAft>
                <a:spcPts val="1200"/>
              </a:spcAft>
              <a:buFont typeface="Arial" panose="020B0604020202020204" pitchFamily="34" charset="0"/>
              <a:buChar char="•"/>
            </a:pPr>
            <a:r>
              <a:rPr lang="en-US" dirty="0"/>
              <a:t>If the PBS Scheduler still can’t create a block, it makes a final attempt using only the system-generated Award Pairings bid preference. This final attempt, called </a:t>
            </a:r>
            <a:r>
              <a:rPr lang="en-US" b="1" dirty="0">
                <a:solidFill>
                  <a:srgbClr val="0000FF"/>
                </a:solidFill>
              </a:rPr>
              <a:t>secondary line generation (SLG)</a:t>
            </a:r>
            <a:r>
              <a:rPr lang="en-US" b="1" dirty="0"/>
              <a:t>, </a:t>
            </a:r>
            <a:r>
              <a:rPr lang="en-US" dirty="0"/>
              <a:t>ignores all preferences and performs an exhaustive search to find you a complete block. </a:t>
            </a:r>
          </a:p>
          <a:p>
            <a:pPr marL="285750" indent="-285750">
              <a:spcBef>
                <a:spcPts val="1200"/>
              </a:spcBef>
              <a:spcAft>
                <a:spcPts val="1200"/>
              </a:spcAft>
              <a:buFont typeface="Arial" panose="020B0604020202020204" pitchFamily="34" charset="0"/>
              <a:buChar char="•"/>
            </a:pPr>
            <a:r>
              <a:rPr lang="en-US" dirty="0"/>
              <a:t>If you don’t have any deniable bid preferences, </a:t>
            </a:r>
            <a:r>
              <a:rPr lang="en-US" b="1" dirty="0">
                <a:solidFill>
                  <a:srgbClr val="0000FF"/>
                </a:solidFill>
              </a:rPr>
              <a:t>Denial Mode</a:t>
            </a:r>
            <a:r>
              <a:rPr lang="en-US" b="1" dirty="0"/>
              <a:t> </a:t>
            </a:r>
            <a:r>
              <a:rPr lang="en-US" dirty="0"/>
              <a:t>goes directly to the final completion attempt and attempts to find you a complete block using </a:t>
            </a:r>
            <a:r>
              <a:rPr lang="en-US" b="1" dirty="0">
                <a:solidFill>
                  <a:srgbClr val="0000FF"/>
                </a:solidFill>
              </a:rPr>
              <a:t>SLG</a:t>
            </a:r>
            <a:r>
              <a:rPr lang="en-US" b="1" dirty="0"/>
              <a:t>.</a:t>
            </a:r>
            <a:endParaRPr lang="en-US" dirty="0"/>
          </a:p>
        </p:txBody>
      </p:sp>
    </p:spTree>
    <p:extLst>
      <p:ext uri="{BB962C8B-B14F-4D97-AF65-F5344CB8AC3E}">
        <p14:creationId xmlns:p14="http://schemas.microsoft.com/office/powerpoint/2010/main" val="18160823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Coverage Award Logic</a:t>
            </a:r>
          </a:p>
        </p:txBody>
      </p:sp>
      <p:sp>
        <p:nvSpPr>
          <p:cNvPr id="4" name="Rectangle 3"/>
          <p:cNvSpPr/>
          <p:nvPr/>
        </p:nvSpPr>
        <p:spPr>
          <a:xfrm>
            <a:off x="762000" y="2049482"/>
            <a:ext cx="7696200" cy="3970318"/>
          </a:xfrm>
          <a:prstGeom prst="rect">
            <a:avLst/>
          </a:prstGeom>
        </p:spPr>
        <p:txBody>
          <a:bodyPr wrap="square">
            <a:spAutoFit/>
          </a:bodyPr>
          <a:lstStyle/>
          <a:p>
            <a:r>
              <a:rPr lang="en-US" b="1" dirty="0">
                <a:solidFill>
                  <a:srgbClr val="0000FF"/>
                </a:solidFill>
                <a:latin typeface="Calibri" panose="020F0502020204030204" pitchFamily="34" charset="0"/>
              </a:rPr>
              <a:t>Coverage Awards </a:t>
            </a:r>
            <a:r>
              <a:rPr lang="en-US" dirty="0">
                <a:latin typeface="Calibri" panose="020F0502020204030204" pitchFamily="34" charset="0"/>
              </a:rPr>
              <a:t>will occur when there is an excessive number of pairings remaining in open time on a certain date(s). Some of these pairings must be assigned to ensure adequate operational coverage.</a:t>
            </a:r>
          </a:p>
          <a:p>
            <a:endParaRPr lang="en-US" dirty="0">
              <a:latin typeface="Calibri" panose="020F0502020204030204" pitchFamily="34" charset="0"/>
            </a:endParaRPr>
          </a:p>
          <a:p>
            <a:pPr marL="285750" indent="-285750">
              <a:buFont typeface="Arial"/>
              <a:buChar char="•"/>
            </a:pPr>
            <a:r>
              <a:rPr lang="en-US" dirty="0">
                <a:solidFill>
                  <a:prstClr val="black"/>
                </a:solidFill>
                <a:latin typeface="Calibri" panose="020F0502020204030204" pitchFamily="34" charset="0"/>
              </a:rPr>
              <a:t>Stacks are groups of pairings operating within a critical period that remain unassigned.  Stacks may result from spikes in the flight schedule or an abnormally high number of requests for the same day off, such as Thanksgiving or Christmas Day.</a:t>
            </a:r>
          </a:p>
          <a:p>
            <a:endParaRPr lang="en-US" dirty="0">
              <a:solidFill>
                <a:prstClr val="black"/>
              </a:solidFill>
              <a:latin typeface="Calibri" panose="020F0502020204030204" pitchFamily="34" charset="0"/>
            </a:endParaRPr>
          </a:p>
          <a:p>
            <a:pPr marL="285750" indent="-285750">
              <a:buFont typeface="Arial"/>
              <a:buChar char="•"/>
            </a:pPr>
            <a:r>
              <a:rPr lang="en-US" dirty="0">
                <a:latin typeface="Calibri" panose="020F0502020204030204" pitchFamily="34" charset="0"/>
              </a:rPr>
              <a:t>The PBS Scheduler begins awarding pairings from the stack(s) in inverse seniority order, subject to legalities and pre-awards.</a:t>
            </a:r>
          </a:p>
          <a:p>
            <a:pPr marL="285750" indent="-285750">
              <a:buFont typeface="Arial"/>
              <a:buChar char="•"/>
            </a:pPr>
            <a:endParaRPr lang="en-US" dirty="0">
              <a:latin typeface="Calibri" panose="020F0502020204030204" pitchFamily="34" charset="0"/>
            </a:endParaRPr>
          </a:p>
          <a:p>
            <a:pPr marL="285750" indent="-285750">
              <a:buFont typeface="Arial"/>
              <a:buChar char="•"/>
            </a:pPr>
            <a:r>
              <a:rPr lang="en-US" dirty="0">
                <a:latin typeface="Calibri" panose="020F0502020204030204" pitchFamily="34" charset="0"/>
              </a:rPr>
              <a:t>After awards are published, coverage award pairings can be treated as any other awarded pairing for swapping, dropping, and trading purposes. </a:t>
            </a:r>
          </a:p>
        </p:txBody>
      </p:sp>
    </p:spTree>
    <p:extLst>
      <p:ext uri="{BB962C8B-B14F-4D97-AF65-F5344CB8AC3E}">
        <p14:creationId xmlns:p14="http://schemas.microsoft.com/office/powerpoint/2010/main" val="1192171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Coverage Award Logic</a:t>
            </a:r>
          </a:p>
        </p:txBody>
      </p:sp>
      <p:sp>
        <p:nvSpPr>
          <p:cNvPr id="4" name="Rectangle 3"/>
          <p:cNvSpPr/>
          <p:nvPr/>
        </p:nvSpPr>
        <p:spPr>
          <a:xfrm>
            <a:off x="762000" y="1592282"/>
            <a:ext cx="7696200" cy="4801314"/>
          </a:xfrm>
          <a:prstGeom prst="rect">
            <a:avLst/>
          </a:prstGeom>
        </p:spPr>
        <p:txBody>
          <a:bodyPr wrap="square">
            <a:spAutoFit/>
          </a:bodyPr>
          <a:lstStyle/>
          <a:p>
            <a:endParaRPr lang="en-US" dirty="0">
              <a:solidFill>
                <a:prstClr val="black"/>
              </a:solidFill>
              <a:latin typeface="Calibri" panose="020F0502020204030204" pitchFamily="34" charset="0"/>
            </a:endParaRPr>
          </a:p>
          <a:p>
            <a:pPr marL="285750" indent="-285750">
              <a:buFont typeface="Arial" panose="020B0604020202020204" pitchFamily="34" charset="0"/>
              <a:buChar char="•"/>
            </a:pPr>
            <a:r>
              <a:rPr lang="en-US" b="1" dirty="0">
                <a:solidFill>
                  <a:srgbClr val="0000FF"/>
                </a:solidFill>
                <a:latin typeface="Calibri" panose="020F0502020204030204" pitchFamily="34" charset="0"/>
              </a:rPr>
              <a:t>Coverage Awards </a:t>
            </a:r>
            <a:r>
              <a:rPr lang="en-US" dirty="0">
                <a:solidFill>
                  <a:prstClr val="black"/>
                </a:solidFill>
                <a:latin typeface="Calibri" panose="020F0502020204030204" pitchFamily="34" charset="0"/>
              </a:rPr>
              <a:t>are assigned before                                                                           any bid preferences. The                                                                                               PBS Scheduler attempts to match your                                                                          coverage award(s) with your                                                                             </a:t>
            </a:r>
            <a:r>
              <a:rPr lang="en-US" b="1" dirty="0">
                <a:solidFill>
                  <a:prstClr val="black"/>
                </a:solidFill>
                <a:latin typeface="Calibri" panose="020F0502020204030204" pitchFamily="34" charset="0"/>
              </a:rPr>
              <a:t>award/avoid </a:t>
            </a:r>
            <a:r>
              <a:rPr lang="en-US" dirty="0">
                <a:solidFill>
                  <a:prstClr val="black"/>
                </a:solidFill>
                <a:latin typeface="Calibri" panose="020F0502020204030204" pitchFamily="34" charset="0"/>
              </a:rPr>
              <a:t>bid preferences. </a:t>
            </a:r>
          </a:p>
          <a:p>
            <a:pPr marL="285750" indent="-285750">
              <a:buFont typeface="Arial" panose="020B0604020202020204" pitchFamily="34" charset="0"/>
              <a:buChar char="•"/>
            </a:pPr>
            <a:endParaRPr lang="en-US" dirty="0">
              <a:solidFill>
                <a:prstClr val="black"/>
              </a:solidFill>
              <a:latin typeface="Calibri" panose="020F0502020204030204" pitchFamily="34" charset="0"/>
            </a:endParaRPr>
          </a:p>
          <a:p>
            <a:pPr marL="285750" indent="-285750">
              <a:buFont typeface="Arial" panose="020B0604020202020204" pitchFamily="34" charset="0"/>
              <a:buChar char="•"/>
            </a:pPr>
            <a:r>
              <a:rPr lang="en-US" dirty="0">
                <a:solidFill>
                  <a:prstClr val="black"/>
                </a:solidFill>
                <a:latin typeface="Calibri" panose="020F0502020204030204" pitchFamily="34" charset="0"/>
              </a:rPr>
              <a:t>Once a pairing from a stack has been forced onto a block, the pairing is                                                                                marked as unmovable and can’t be swapped or substituted from the block. The rest of the block must be built around the pairing or pairings awarded for coverage, using the Crew member’s bid.</a:t>
            </a:r>
          </a:p>
          <a:p>
            <a:endParaRPr lang="en-US" dirty="0">
              <a:solidFill>
                <a:prstClr val="black"/>
              </a:solidFill>
              <a:latin typeface="Calibri" panose="020F0502020204030204" pitchFamily="34" charset="0"/>
            </a:endParaRPr>
          </a:p>
          <a:p>
            <a:pPr marL="285750" indent="-285750">
              <a:buFont typeface="Arial"/>
              <a:buChar char="•"/>
            </a:pPr>
            <a:r>
              <a:rPr lang="en-US" dirty="0">
                <a:solidFill>
                  <a:prstClr val="black"/>
                </a:solidFill>
                <a:latin typeface="Calibri" panose="020F0502020204030204" pitchFamily="34" charset="0"/>
              </a:rPr>
              <a:t>Coverage awards are colored purple on the bid result. </a:t>
            </a:r>
          </a:p>
          <a:p>
            <a:pPr marL="285750" indent="-285750">
              <a:buFont typeface="Arial"/>
              <a:buChar char="•"/>
            </a:pPr>
            <a:endParaRPr lang="en-US" dirty="0">
              <a:solidFill>
                <a:prstClr val="black"/>
              </a:solidFill>
              <a:latin typeface="Calibri" panose="020F0502020204030204" pitchFamily="34" charset="0"/>
            </a:endParaRPr>
          </a:p>
          <a:p>
            <a:endParaRPr lang="en-US" dirty="0">
              <a:solidFill>
                <a:prstClr val="black"/>
              </a:solidFill>
              <a:latin typeface="Calibri" panose="020F0502020204030204" pitchFamily="34" charset="0"/>
            </a:endParaRPr>
          </a:p>
          <a:p>
            <a:pPr marL="285750" indent="-285750">
              <a:buFont typeface="Arial"/>
              <a:buChar char="•"/>
            </a:pPr>
            <a:r>
              <a:rPr lang="en-US" dirty="0">
                <a:latin typeface="Calibri" panose="020F0502020204030204" pitchFamily="34" charset="0"/>
              </a:rPr>
              <a:t>Coverage awards are listed in the order in which they were awarded by the PBS Scheduler on the Reasons Report.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513"/>
          <a:stretch/>
        </p:blipFill>
        <p:spPr bwMode="auto">
          <a:xfrm>
            <a:off x="4838700" y="1524000"/>
            <a:ext cx="3543300" cy="1666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4724400" y="1592282"/>
            <a:ext cx="3733800" cy="541318"/>
          </a:xfrm>
          <a:prstGeom prst="rect">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255178"/>
            <a:ext cx="6162675" cy="4598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84977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Credit Window Logic</a:t>
            </a:r>
          </a:p>
        </p:txBody>
      </p:sp>
      <p:sp>
        <p:nvSpPr>
          <p:cNvPr id="4" name="TextBox 3"/>
          <p:cNvSpPr txBox="1"/>
          <p:nvPr/>
        </p:nvSpPr>
        <p:spPr>
          <a:xfrm>
            <a:off x="685800" y="1981200"/>
            <a:ext cx="7772400" cy="4262705"/>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US" dirty="0"/>
              <a:t>The PBS Scheduler utilizes three separate, biddable Credit Windows for awarding full-time blocks. The bid preferences determine which Credit Window is used for bid processing.  </a:t>
            </a:r>
          </a:p>
          <a:p>
            <a:pPr marL="285750" indent="-285750">
              <a:spcBef>
                <a:spcPts val="1200"/>
              </a:spcBef>
              <a:spcAft>
                <a:spcPts val="1200"/>
              </a:spcAft>
              <a:buFont typeface="Arial" panose="020B0604020202020204" pitchFamily="34" charset="0"/>
              <a:buChar char="•"/>
            </a:pPr>
            <a:r>
              <a:rPr lang="en-US" dirty="0"/>
              <a:t>Each Credit Window (Maximum, Normal, and Minimum Credit) is comprised of three Credit Values (Maximum, Threshold, and Minimum Value) which are utilized by the PBS scheduler in processing the bids. </a:t>
            </a:r>
          </a:p>
          <a:p>
            <a:pPr marL="742950" lvl="1" indent="-285750">
              <a:spcBef>
                <a:spcPts val="600"/>
              </a:spcBef>
              <a:spcAft>
                <a:spcPts val="600"/>
              </a:spcAft>
              <a:buFont typeface="Arial" panose="020B0604020202020204" pitchFamily="34" charset="0"/>
              <a:buChar char="•"/>
            </a:pPr>
            <a:r>
              <a:rPr lang="en-US" dirty="0"/>
              <a:t>If a Crewmember bids Set Condition Maximum Credit, the global parameters for the bid are set to the Maximum Credit Window.  </a:t>
            </a:r>
          </a:p>
          <a:p>
            <a:pPr marL="742950" lvl="1" indent="-285750">
              <a:spcBef>
                <a:spcPts val="600"/>
              </a:spcBef>
              <a:spcAft>
                <a:spcPts val="600"/>
              </a:spcAft>
              <a:buFont typeface="Arial" panose="020B0604020202020204" pitchFamily="34" charset="0"/>
              <a:buChar char="•"/>
            </a:pPr>
            <a:r>
              <a:rPr lang="en-US" dirty="0"/>
              <a:t>If a Crewmember does not have a preference for credit, the global parameters for the bid default to the Normal Credit Window. </a:t>
            </a:r>
          </a:p>
          <a:p>
            <a:pPr marL="742950" lvl="1" indent="-285750">
              <a:spcBef>
                <a:spcPts val="600"/>
              </a:spcBef>
              <a:spcAft>
                <a:spcPts val="600"/>
              </a:spcAft>
              <a:buFont typeface="Arial" panose="020B0604020202020204" pitchFamily="34" charset="0"/>
              <a:buChar char="•"/>
            </a:pPr>
            <a:r>
              <a:rPr lang="en-US" dirty="0"/>
              <a:t>If a Crewmember bids Set Condition Minimum Credit, the global parameters for the bid are set to the Minimum Credit Window.</a:t>
            </a:r>
          </a:p>
        </p:txBody>
      </p:sp>
    </p:spTree>
    <p:extLst>
      <p:ext uri="{BB962C8B-B14F-4D97-AF65-F5344CB8AC3E}">
        <p14:creationId xmlns:p14="http://schemas.microsoft.com/office/powerpoint/2010/main" val="18087187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Credit Window Logic</a:t>
            </a:r>
          </a:p>
        </p:txBody>
      </p:sp>
      <p:sp>
        <p:nvSpPr>
          <p:cNvPr id="4" name="TextBox 3"/>
          <p:cNvSpPr txBox="1"/>
          <p:nvPr/>
        </p:nvSpPr>
        <p:spPr>
          <a:xfrm>
            <a:off x="685800" y="2209800"/>
            <a:ext cx="7772400" cy="3200876"/>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US" dirty="0">
                <a:latin typeface="Calibri" panose="020F0502020204030204" pitchFamily="34" charset="0"/>
              </a:rPr>
              <a:t>For any given completion attempt, the PBS Scheduler awards pairings normally until your total credit is above the Threshold Value for the applicable Credit Window.  At this point, the PBS Scheduler stops adding pairings and your block is complete.  </a:t>
            </a:r>
          </a:p>
          <a:p>
            <a:pPr marL="285750" indent="-285750">
              <a:spcBef>
                <a:spcPts val="1200"/>
              </a:spcBef>
              <a:spcAft>
                <a:spcPts val="1200"/>
              </a:spcAft>
              <a:buFont typeface="Arial" panose="020B0604020202020204" pitchFamily="34" charset="0"/>
              <a:buChar char="•"/>
            </a:pPr>
            <a:r>
              <a:rPr lang="en-US" dirty="0">
                <a:latin typeface="Calibri" panose="020F0502020204030204" pitchFamily="34" charset="0"/>
              </a:rPr>
              <a:t>If Threshold Value is not achieved, but the total credit is above the Minimum Value, your block is considered complete—the PBS Scheduler will not utilize Shuffling or Denial Mode to force your block above the Threshold Value.  </a:t>
            </a:r>
          </a:p>
          <a:p>
            <a:pPr marL="285750" indent="-285750">
              <a:spcBef>
                <a:spcPts val="1200"/>
              </a:spcBef>
              <a:spcAft>
                <a:spcPts val="1200"/>
              </a:spcAft>
              <a:buFont typeface="Arial" panose="020B0604020202020204" pitchFamily="34" charset="0"/>
              <a:buChar char="•"/>
            </a:pPr>
            <a:r>
              <a:rPr lang="en-US" dirty="0">
                <a:latin typeface="Calibri" panose="020F0502020204030204" pitchFamily="34" charset="0"/>
              </a:rPr>
              <a:t>However, if your block is not above the Minimum Value, the PBS Scheduler will utilize Shuffling and, if necessary, Denial Mode to complete your block.</a:t>
            </a:r>
          </a:p>
        </p:txBody>
      </p:sp>
    </p:spTree>
    <p:extLst>
      <p:ext uri="{BB962C8B-B14F-4D97-AF65-F5344CB8AC3E}">
        <p14:creationId xmlns:p14="http://schemas.microsoft.com/office/powerpoint/2010/main" val="18160823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Credit Window Logic</a:t>
            </a:r>
          </a:p>
        </p:txBody>
      </p:sp>
      <p:sp>
        <p:nvSpPr>
          <p:cNvPr id="4" name="Rectangle 3"/>
          <p:cNvSpPr/>
          <p:nvPr/>
        </p:nvSpPr>
        <p:spPr>
          <a:xfrm>
            <a:off x="4876800" y="1905000"/>
            <a:ext cx="4038600" cy="338554"/>
          </a:xfrm>
          <a:prstGeom prst="rect">
            <a:avLst/>
          </a:prstGeom>
        </p:spPr>
        <p:txBody>
          <a:bodyPr wrap="square">
            <a:spAutoFit/>
          </a:bodyPr>
          <a:lstStyle/>
          <a:p>
            <a:pPr lvl="0"/>
            <a:r>
              <a:rPr lang="en-US" sz="1600" b="1" dirty="0">
                <a:solidFill>
                  <a:prstClr val="black"/>
                </a:solidFill>
              </a:rPr>
              <a:t>Maximum Credit Window  </a:t>
            </a:r>
            <a:r>
              <a:rPr lang="en-US" sz="1600" dirty="0">
                <a:solidFill>
                  <a:prstClr val="black"/>
                </a:solidFill>
              </a:rPr>
              <a:t>(Set Condition)</a:t>
            </a:r>
          </a:p>
        </p:txBody>
      </p:sp>
      <p:sp>
        <p:nvSpPr>
          <p:cNvPr id="5" name="Rectangle 4"/>
          <p:cNvSpPr/>
          <p:nvPr/>
        </p:nvSpPr>
        <p:spPr>
          <a:xfrm>
            <a:off x="4953000" y="2198132"/>
            <a:ext cx="3733800" cy="9878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00" dirty="0"/>
              <a:t>Maximum Value (110:00)</a:t>
            </a:r>
          </a:p>
          <a:p>
            <a:pPr algn="r"/>
            <a:endParaRPr lang="en-US" sz="1400" dirty="0"/>
          </a:p>
          <a:p>
            <a:pPr algn="ctr"/>
            <a:r>
              <a:rPr lang="en-US" sz="1200" dirty="0"/>
              <a:t>Threshold Value (110:00)</a:t>
            </a:r>
          </a:p>
          <a:p>
            <a:pPr algn="ctr"/>
            <a:endParaRPr lang="en-US" sz="1400" dirty="0"/>
          </a:p>
          <a:p>
            <a:r>
              <a:rPr lang="en-US" sz="1200" dirty="0"/>
              <a:t>Minimum Value (91:00)</a:t>
            </a:r>
          </a:p>
        </p:txBody>
      </p:sp>
      <p:sp>
        <p:nvSpPr>
          <p:cNvPr id="6" name="Rectangle 5"/>
          <p:cNvSpPr/>
          <p:nvPr/>
        </p:nvSpPr>
        <p:spPr>
          <a:xfrm>
            <a:off x="2817424" y="3429000"/>
            <a:ext cx="3625428" cy="338554"/>
          </a:xfrm>
          <a:prstGeom prst="rect">
            <a:avLst/>
          </a:prstGeom>
        </p:spPr>
        <p:txBody>
          <a:bodyPr wrap="square">
            <a:spAutoFit/>
          </a:bodyPr>
          <a:lstStyle/>
          <a:p>
            <a:r>
              <a:rPr lang="en-US" sz="1600" b="1" dirty="0">
                <a:solidFill>
                  <a:prstClr val="black"/>
                </a:solidFill>
              </a:rPr>
              <a:t>Normal Credit Window</a:t>
            </a:r>
            <a:endParaRPr lang="en-US" sz="1600" dirty="0">
              <a:solidFill>
                <a:prstClr val="black"/>
              </a:solidFill>
            </a:endParaRPr>
          </a:p>
        </p:txBody>
      </p:sp>
      <p:sp>
        <p:nvSpPr>
          <p:cNvPr id="7" name="Rectangle 6"/>
          <p:cNvSpPr/>
          <p:nvPr/>
        </p:nvSpPr>
        <p:spPr>
          <a:xfrm>
            <a:off x="2817424" y="3746408"/>
            <a:ext cx="3733800" cy="9878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00" dirty="0"/>
              <a:t>Maximum Value (91:00)</a:t>
            </a:r>
          </a:p>
          <a:p>
            <a:pPr algn="r"/>
            <a:endParaRPr lang="en-US" sz="1400" dirty="0"/>
          </a:p>
          <a:p>
            <a:pPr algn="ctr"/>
            <a:r>
              <a:rPr lang="en-US" sz="1200" dirty="0"/>
              <a:t>Threshold Value (75:00)</a:t>
            </a:r>
          </a:p>
          <a:p>
            <a:pPr algn="ctr"/>
            <a:endParaRPr lang="en-US" sz="1400" dirty="0"/>
          </a:p>
          <a:p>
            <a:r>
              <a:rPr lang="en-US" sz="1200" dirty="0"/>
              <a:t>Minimum Value (75:00)</a:t>
            </a:r>
          </a:p>
        </p:txBody>
      </p:sp>
      <p:sp>
        <p:nvSpPr>
          <p:cNvPr id="8" name="Rectangle 7"/>
          <p:cNvSpPr/>
          <p:nvPr/>
        </p:nvSpPr>
        <p:spPr>
          <a:xfrm>
            <a:off x="685800" y="4953000"/>
            <a:ext cx="5010329" cy="338554"/>
          </a:xfrm>
          <a:prstGeom prst="rect">
            <a:avLst/>
          </a:prstGeom>
        </p:spPr>
        <p:txBody>
          <a:bodyPr wrap="square">
            <a:spAutoFit/>
          </a:bodyPr>
          <a:lstStyle/>
          <a:p>
            <a:r>
              <a:rPr lang="en-US" sz="1600" b="1" dirty="0">
                <a:solidFill>
                  <a:prstClr val="black"/>
                </a:solidFill>
              </a:rPr>
              <a:t>Minimum Credit Window </a:t>
            </a:r>
            <a:r>
              <a:rPr lang="en-US" sz="1600" dirty="0">
                <a:solidFill>
                  <a:prstClr val="black"/>
                </a:solidFill>
              </a:rPr>
              <a:t>(Set Condition)</a:t>
            </a:r>
          </a:p>
        </p:txBody>
      </p:sp>
      <p:sp>
        <p:nvSpPr>
          <p:cNvPr id="9" name="Rectangle 8"/>
          <p:cNvSpPr/>
          <p:nvPr/>
        </p:nvSpPr>
        <p:spPr>
          <a:xfrm>
            <a:off x="780871" y="5246132"/>
            <a:ext cx="3733800" cy="9878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00" dirty="0"/>
              <a:t>Maximum Value (91:00)</a:t>
            </a:r>
          </a:p>
          <a:p>
            <a:pPr algn="r"/>
            <a:endParaRPr lang="en-US" sz="1400" dirty="0"/>
          </a:p>
          <a:p>
            <a:pPr algn="ctr"/>
            <a:r>
              <a:rPr lang="en-US" sz="1200" dirty="0"/>
              <a:t>Threshold Value (65:00)</a:t>
            </a:r>
          </a:p>
          <a:p>
            <a:pPr algn="ctr"/>
            <a:endParaRPr lang="en-US" sz="1400" dirty="0"/>
          </a:p>
          <a:p>
            <a:r>
              <a:rPr lang="en-US" sz="1200" dirty="0"/>
              <a:t>Minimum Value (65:00)</a:t>
            </a:r>
          </a:p>
        </p:txBody>
      </p:sp>
      <p:sp>
        <p:nvSpPr>
          <p:cNvPr id="10" name="Bent-Up Arrow 9"/>
          <p:cNvSpPr/>
          <p:nvPr/>
        </p:nvSpPr>
        <p:spPr>
          <a:xfrm rot="10800000">
            <a:off x="3428999" y="2438400"/>
            <a:ext cx="1440611" cy="925902"/>
          </a:xfrm>
          <a:prstGeom prst="bentUpArrow">
            <a:avLst>
              <a:gd name="adj1" fmla="val 34317"/>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505200" y="2438400"/>
            <a:ext cx="1333500" cy="338554"/>
          </a:xfrm>
          <a:prstGeom prst="rect">
            <a:avLst/>
          </a:prstGeom>
        </p:spPr>
        <p:txBody>
          <a:bodyPr wrap="square">
            <a:spAutoFit/>
          </a:bodyPr>
          <a:lstStyle/>
          <a:p>
            <a:pPr lvl="0"/>
            <a:r>
              <a:rPr lang="en-US" sz="1600" b="1" dirty="0">
                <a:solidFill>
                  <a:prstClr val="black"/>
                </a:solidFill>
                <a:effectLst>
                  <a:outerShdw blurRad="38100" dist="38100" dir="2700000" algn="tl">
                    <a:srgbClr val="000000">
                      <a:alpha val="43137"/>
                    </a:srgbClr>
                  </a:outerShdw>
                </a:effectLst>
              </a:rPr>
              <a:t>Denial Mode</a:t>
            </a:r>
            <a:endParaRPr lang="en-US" sz="1600" dirty="0">
              <a:solidFill>
                <a:prstClr val="black"/>
              </a:solidFill>
              <a:effectLst>
                <a:outerShdw blurRad="38100" dist="38100" dir="2700000" algn="tl">
                  <a:srgbClr val="000000">
                    <a:alpha val="43137"/>
                  </a:srgbClr>
                </a:outerShdw>
              </a:effectLst>
            </a:endParaRPr>
          </a:p>
        </p:txBody>
      </p:sp>
      <p:sp>
        <p:nvSpPr>
          <p:cNvPr id="12" name="Bent-Up Arrow 11"/>
          <p:cNvSpPr/>
          <p:nvPr/>
        </p:nvSpPr>
        <p:spPr>
          <a:xfrm>
            <a:off x="4572000" y="5105400"/>
            <a:ext cx="1440611" cy="925902"/>
          </a:xfrm>
          <a:prstGeom prst="bentUpArrow">
            <a:avLst>
              <a:gd name="adj1" fmla="val 34317"/>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572000" y="5692748"/>
            <a:ext cx="1333500" cy="338554"/>
          </a:xfrm>
          <a:prstGeom prst="rect">
            <a:avLst/>
          </a:prstGeom>
        </p:spPr>
        <p:txBody>
          <a:bodyPr wrap="square">
            <a:spAutoFit/>
          </a:bodyPr>
          <a:lstStyle/>
          <a:p>
            <a:pPr lvl="0"/>
            <a:r>
              <a:rPr lang="en-US" sz="1600" b="1" dirty="0">
                <a:solidFill>
                  <a:prstClr val="black"/>
                </a:solidFill>
                <a:effectLst>
                  <a:outerShdw blurRad="38100" dist="38100" dir="2700000" algn="tl">
                    <a:srgbClr val="000000">
                      <a:alpha val="43137"/>
                    </a:srgbClr>
                  </a:outerShdw>
                </a:effectLst>
              </a:rPr>
              <a:t>Denial Mode</a:t>
            </a:r>
            <a:endParaRPr lang="en-US" sz="16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871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685800" y="685800"/>
            <a:ext cx="81534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800" kern="1200">
                <a:solidFill>
                  <a:schemeClr val="tx1"/>
                </a:solidFill>
                <a:latin typeface="Helvetica" panose="020B0604020202030204" pitchFamily="34" charset="0"/>
                <a:ea typeface="+mj-ea"/>
                <a:cs typeface="+mj-cs"/>
              </a:defRPr>
            </a:lvl1pPr>
          </a:lstStyle>
          <a:p>
            <a:pPr algn="l"/>
            <a:r>
              <a:rPr lang="en-US" sz="4400" b="1" dirty="0">
                <a:solidFill>
                  <a:srgbClr val="0070C0"/>
                </a:solidFill>
                <a:latin typeface="+mj-lt"/>
              </a:rPr>
              <a:t>Tools Available </a:t>
            </a:r>
          </a:p>
          <a:p>
            <a:pPr algn="l"/>
            <a:r>
              <a:rPr lang="en-US" sz="3600" b="1" dirty="0">
                <a:solidFill>
                  <a:srgbClr val="0070C0"/>
                </a:solidFill>
                <a:latin typeface="+mj-lt"/>
              </a:rPr>
              <a:t>Bid Packets</a:t>
            </a:r>
            <a:endParaRPr lang="en-US" sz="6000" b="1" dirty="0">
              <a:solidFill>
                <a:srgbClr val="0070C0"/>
              </a:solidFill>
              <a:latin typeface="+mj-lt"/>
            </a:endParaRPr>
          </a:p>
        </p:txBody>
      </p:sp>
      <p:pic>
        <p:nvPicPr>
          <p:cNvPr id="27" name="Picture 26" descr="Screen Clipping"/>
          <p:cNvPicPr>
            <a:picLocks noChangeAspect="1"/>
          </p:cNvPicPr>
          <p:nvPr/>
        </p:nvPicPr>
        <p:blipFill rotWithShape="1">
          <a:blip r:embed="rId2">
            <a:extLst>
              <a:ext uri="{28A0092B-C50C-407E-A947-70E740481C1C}">
                <a14:useLocalDpi xmlns:a14="http://schemas.microsoft.com/office/drawing/2010/main" val="0"/>
              </a:ext>
            </a:extLst>
          </a:blip>
          <a:srcRect b="18448"/>
          <a:stretch/>
        </p:blipFill>
        <p:spPr>
          <a:xfrm>
            <a:off x="503321" y="2595282"/>
            <a:ext cx="6126103" cy="1367135"/>
          </a:xfrm>
          <a:prstGeom prst="rect">
            <a:avLst/>
          </a:prstGeom>
          <a:effectLst>
            <a:outerShdw blurRad="63500" sx="102000" sy="102000" algn="ctr" rotWithShape="0">
              <a:prstClr val="black">
                <a:alpha val="40000"/>
              </a:prstClr>
            </a:outerShdw>
          </a:effectLst>
        </p:spPr>
      </p:pic>
      <p:pic>
        <p:nvPicPr>
          <p:cNvPr id="28" name="Picture 27" descr="Screen Clipping"/>
          <p:cNvPicPr>
            <a:picLocks noChangeAspect="1"/>
          </p:cNvPicPr>
          <p:nvPr/>
        </p:nvPicPr>
        <p:blipFill rotWithShape="1">
          <a:blip r:embed="rId3">
            <a:extLst>
              <a:ext uri="{28A0092B-C50C-407E-A947-70E740481C1C}">
                <a14:useLocalDpi xmlns:a14="http://schemas.microsoft.com/office/drawing/2010/main" val="0"/>
              </a:ext>
            </a:extLst>
          </a:blip>
          <a:srcRect b="33505"/>
          <a:stretch/>
        </p:blipFill>
        <p:spPr>
          <a:xfrm>
            <a:off x="3048000" y="4648201"/>
            <a:ext cx="5694519" cy="1367118"/>
          </a:xfrm>
          <a:prstGeom prst="rect">
            <a:avLst/>
          </a:prstGeom>
          <a:effectLst>
            <a:outerShdw blurRad="63500" sx="102000" sy="102000" algn="ctr" rotWithShape="0">
              <a:prstClr val="black">
                <a:alpha val="40000"/>
              </a:prstClr>
            </a:outerShdw>
          </a:effectLst>
        </p:spPr>
      </p:pic>
      <p:sp>
        <p:nvSpPr>
          <p:cNvPr id="29" name="TextBox 28"/>
          <p:cNvSpPr txBox="1"/>
          <p:nvPr/>
        </p:nvSpPr>
        <p:spPr>
          <a:xfrm>
            <a:off x="6934200" y="2290482"/>
            <a:ext cx="2133600" cy="492443"/>
          </a:xfrm>
          <a:prstGeom prst="rect">
            <a:avLst/>
          </a:prstGeom>
          <a:noFill/>
          <a:effectLst>
            <a:glow rad="139700">
              <a:schemeClr val="accent1">
                <a:satMod val="175000"/>
                <a:alpha val="40000"/>
              </a:schemeClr>
            </a:glow>
            <a:innerShdw blurRad="114300">
              <a:prstClr val="black"/>
            </a:innerShdw>
          </a:effectLst>
        </p:spPr>
        <p:txBody>
          <a:bodyPr wrap="square" rtlCol="0">
            <a:spAutoFit/>
          </a:bodyPr>
          <a:lstStyle/>
          <a:p>
            <a:pPr>
              <a:spcAft>
                <a:spcPts val="600"/>
              </a:spcAft>
            </a:pPr>
            <a:r>
              <a:rPr lang="en-US" sz="1400" b="1" dirty="0"/>
              <a:t>CDO Lines </a:t>
            </a:r>
            <a:r>
              <a:rPr lang="en-US" sz="1400" dirty="0"/>
              <a:t>– </a:t>
            </a:r>
            <a:r>
              <a:rPr lang="en-US" sz="1200" dirty="0"/>
              <a:t>Displays the CDO lines available to pre-bid.</a:t>
            </a:r>
            <a:endParaRPr lang="en-US" sz="1400" dirty="0"/>
          </a:p>
        </p:txBody>
      </p:sp>
      <p:cxnSp>
        <p:nvCxnSpPr>
          <p:cNvPr id="30" name="Elbow Connector 29"/>
          <p:cNvCxnSpPr>
            <a:stCxn id="38" idx="0"/>
            <a:endCxn id="29" idx="0"/>
          </p:cNvCxnSpPr>
          <p:nvPr/>
        </p:nvCxnSpPr>
        <p:spPr>
          <a:xfrm rot="5400000" flipH="1" flipV="1">
            <a:off x="4591050" y="-890868"/>
            <a:ext cx="228600" cy="6591300"/>
          </a:xfrm>
          <a:prstGeom prst="bentConnector3">
            <a:avLst>
              <a:gd name="adj1" fmla="val 200000"/>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2000" y="5105401"/>
            <a:ext cx="2362200" cy="492443"/>
          </a:xfrm>
          <a:prstGeom prst="rect">
            <a:avLst/>
          </a:prstGeom>
          <a:noFill/>
          <a:effectLst>
            <a:glow rad="139700">
              <a:schemeClr val="accent1">
                <a:satMod val="175000"/>
                <a:alpha val="40000"/>
              </a:schemeClr>
            </a:glow>
            <a:innerShdw blurRad="114300">
              <a:prstClr val="black"/>
            </a:innerShdw>
          </a:effectLst>
        </p:spPr>
        <p:txBody>
          <a:bodyPr wrap="square" rtlCol="0">
            <a:spAutoFit/>
          </a:bodyPr>
          <a:lstStyle/>
          <a:p>
            <a:pPr>
              <a:spcAft>
                <a:spcPts val="600"/>
              </a:spcAft>
            </a:pPr>
            <a:r>
              <a:rPr lang="en-US" sz="1400" b="1" dirty="0"/>
              <a:t>RBL &amp; RWO </a:t>
            </a:r>
            <a:r>
              <a:rPr lang="en-US" sz="1400" dirty="0"/>
              <a:t>– </a:t>
            </a:r>
            <a:r>
              <a:rPr lang="en-US" sz="1200" dirty="0"/>
              <a:t>Displays RBL and RWO lines available to pre-bid.</a:t>
            </a:r>
            <a:endParaRPr lang="en-US" sz="1400" dirty="0"/>
          </a:p>
        </p:txBody>
      </p:sp>
      <p:cxnSp>
        <p:nvCxnSpPr>
          <p:cNvPr id="32" name="Elbow Connector 31"/>
          <p:cNvCxnSpPr>
            <a:stCxn id="37" idx="0"/>
            <a:endCxn id="31" idx="0"/>
          </p:cNvCxnSpPr>
          <p:nvPr/>
        </p:nvCxnSpPr>
        <p:spPr>
          <a:xfrm rot="16200000" flipH="1" flipV="1">
            <a:off x="2659485" y="3779414"/>
            <a:ext cx="609601" cy="2042372"/>
          </a:xfrm>
          <a:prstGeom prst="bentConnector3">
            <a:avLst>
              <a:gd name="adj1" fmla="val -37500"/>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410200" y="2976282"/>
            <a:ext cx="609600" cy="126087"/>
          </a:xfrm>
          <a:prstGeom prst="rect">
            <a:avLst/>
          </a:prstGeom>
          <a:noFill/>
          <a:ln w="3175"/>
          <a:effectLst>
            <a:glow rad="635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7604668" y="4948519"/>
            <a:ext cx="533400" cy="114300"/>
          </a:xfrm>
          <a:prstGeom prst="rect">
            <a:avLst/>
          </a:prstGeom>
          <a:noFill/>
          <a:ln w="3175"/>
          <a:effectLst>
            <a:glow rad="635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7177663" y="3962417"/>
            <a:ext cx="1356737" cy="461665"/>
          </a:xfrm>
          <a:prstGeom prst="rect">
            <a:avLst/>
          </a:prstGeom>
          <a:noFill/>
          <a:effectLst>
            <a:glow rad="139700">
              <a:schemeClr val="accent1">
                <a:satMod val="175000"/>
                <a:alpha val="40000"/>
              </a:schemeClr>
            </a:glow>
            <a:innerShdw blurRad="114300">
              <a:prstClr val="black"/>
            </a:innerShdw>
          </a:effectLst>
        </p:spPr>
        <p:txBody>
          <a:bodyPr wrap="square" rtlCol="0">
            <a:spAutoFit/>
          </a:bodyPr>
          <a:lstStyle/>
          <a:p>
            <a:pPr algn="ctr">
              <a:spcAft>
                <a:spcPts val="600"/>
              </a:spcAft>
            </a:pPr>
            <a:r>
              <a:rPr lang="en-US" sz="1200" dirty="0">
                <a:ln>
                  <a:solidFill>
                    <a:srgbClr val="00B0F0"/>
                  </a:solidFill>
                </a:ln>
              </a:rPr>
              <a:t>Line number used to pre-bid</a:t>
            </a:r>
          </a:p>
        </p:txBody>
      </p:sp>
      <p:cxnSp>
        <p:nvCxnSpPr>
          <p:cNvPr id="36" name="Elbow Connector 35"/>
          <p:cNvCxnSpPr>
            <a:stCxn id="33" idx="2"/>
            <a:endCxn id="35" idx="0"/>
          </p:cNvCxnSpPr>
          <p:nvPr/>
        </p:nvCxnSpPr>
        <p:spPr>
          <a:xfrm rot="16200000" flipH="1">
            <a:off x="6355492" y="2461877"/>
            <a:ext cx="860048" cy="214103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566372" y="4495800"/>
            <a:ext cx="838200" cy="381000"/>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8" name="Oval 37"/>
          <p:cNvSpPr/>
          <p:nvPr/>
        </p:nvSpPr>
        <p:spPr>
          <a:xfrm>
            <a:off x="990600" y="2519082"/>
            <a:ext cx="838200" cy="381000"/>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39" name="Table 38"/>
          <p:cNvGraphicFramePr>
            <a:graphicFrameLocks noGrp="1"/>
          </p:cNvGraphicFramePr>
          <p:nvPr>
            <p:extLst>
              <p:ext uri="{D42A27DB-BD31-4B8C-83A1-F6EECF244321}">
                <p14:modId xmlns:p14="http://schemas.microsoft.com/office/powerpoint/2010/main" val="1140639775"/>
              </p:ext>
            </p:extLst>
          </p:nvPr>
        </p:nvGraphicFramePr>
        <p:xfrm>
          <a:off x="4481064" y="6024281"/>
          <a:ext cx="4586736" cy="300319"/>
        </p:xfrm>
        <a:graphic>
          <a:graphicData uri="http://schemas.openxmlformats.org/drawingml/2006/table">
            <a:tbl>
              <a:tblPr firstRow="1" bandRow="1">
                <a:tableStyleId>{5C22544A-7EE6-4342-B048-85BDC9FD1C3A}</a:tableStyleId>
              </a:tblPr>
              <a:tblGrid>
                <a:gridCol w="1528912">
                  <a:extLst>
                    <a:ext uri="{9D8B030D-6E8A-4147-A177-3AD203B41FA5}">
                      <a16:colId xmlns:a16="http://schemas.microsoft.com/office/drawing/2014/main" val="20000"/>
                    </a:ext>
                  </a:extLst>
                </a:gridCol>
                <a:gridCol w="1528912">
                  <a:extLst>
                    <a:ext uri="{9D8B030D-6E8A-4147-A177-3AD203B41FA5}">
                      <a16:colId xmlns:a16="http://schemas.microsoft.com/office/drawing/2014/main" val="20001"/>
                    </a:ext>
                  </a:extLst>
                </a:gridCol>
                <a:gridCol w="1528912">
                  <a:extLst>
                    <a:ext uri="{9D8B030D-6E8A-4147-A177-3AD203B41FA5}">
                      <a16:colId xmlns:a16="http://schemas.microsoft.com/office/drawing/2014/main" val="20002"/>
                    </a:ext>
                  </a:extLst>
                </a:gridCol>
              </a:tblGrid>
              <a:tr h="300319">
                <a:tc>
                  <a:txBody>
                    <a:bodyPr/>
                    <a:lstStyle/>
                    <a:p>
                      <a:pPr algn="ctr"/>
                      <a:r>
                        <a:rPr lang="en-US" sz="1200" b="1" dirty="0">
                          <a:solidFill>
                            <a:schemeClr val="tx1"/>
                          </a:solidFill>
                          <a:effectLst>
                            <a:outerShdw blurRad="38100" dist="38100" dir="2700000" algn="tl">
                              <a:srgbClr val="000000">
                                <a:alpha val="43137"/>
                              </a:srgbClr>
                            </a:outerShdw>
                          </a:effectLst>
                        </a:rPr>
                        <a:t>R</a:t>
                      </a:r>
                      <a:r>
                        <a:rPr lang="en-US" sz="1200" b="0" dirty="0">
                          <a:solidFill>
                            <a:schemeClr val="tx1"/>
                          </a:solidFill>
                        </a:rPr>
                        <a:t> RSV day</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1"/>
                          </a:solidFill>
                          <a:effectLst>
                            <a:outerShdw blurRad="38100" dist="38100" dir="2700000" algn="tl">
                              <a:srgbClr val="000000">
                                <a:alpha val="43137"/>
                              </a:srgbClr>
                            </a:outerShdw>
                          </a:effectLst>
                        </a:rPr>
                        <a:t>:</a:t>
                      </a:r>
                      <a:r>
                        <a:rPr lang="en-US" sz="1200" b="0" dirty="0">
                          <a:solidFill>
                            <a:schemeClr val="tx1"/>
                          </a:solidFill>
                        </a:rPr>
                        <a:t> Weekend day</a:t>
                      </a:r>
                      <a:r>
                        <a:rPr lang="en-US" sz="1200" b="0" baseline="0" dirty="0">
                          <a:solidFill>
                            <a:schemeClr val="tx1"/>
                          </a:solidFill>
                        </a:rPr>
                        <a:t> off</a:t>
                      </a:r>
                      <a:endParaRPr lang="en-US" sz="1200"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1"/>
                          </a:solidFill>
                          <a:effectLst>
                            <a:outerShdw blurRad="38100" dist="38100" dir="2700000" algn="tl">
                              <a:srgbClr val="000000">
                                <a:alpha val="43137"/>
                              </a:srgbClr>
                            </a:outerShdw>
                          </a:effectLst>
                        </a:rPr>
                        <a:t>X</a:t>
                      </a:r>
                      <a:r>
                        <a:rPr lang="en-US" sz="1200" b="0" dirty="0">
                          <a:solidFill>
                            <a:schemeClr val="tx1"/>
                          </a:solidFill>
                        </a:rPr>
                        <a:t> Weekday off</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40" name="Straight Arrow Connector 39"/>
          <p:cNvCxnSpPr/>
          <p:nvPr/>
        </p:nvCxnSpPr>
        <p:spPr>
          <a:xfrm flipV="1">
            <a:off x="7871368" y="4424082"/>
            <a:ext cx="0" cy="524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0823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Pairing Bid Example  </a:t>
            </a:r>
          </a:p>
        </p:txBody>
      </p:sp>
      <p:sp>
        <p:nvSpPr>
          <p:cNvPr id="4" name="TextBox 3"/>
          <p:cNvSpPr txBox="1"/>
          <p:nvPr/>
        </p:nvSpPr>
        <p:spPr>
          <a:xfrm>
            <a:off x="914400" y="1676400"/>
            <a:ext cx="7315200" cy="1768689"/>
          </a:xfrm>
          <a:prstGeom prst="rect">
            <a:avLst/>
          </a:prstGeom>
          <a:noFill/>
        </p:spPr>
        <p:txBody>
          <a:bodyPr wrap="square" rtlCol="0">
            <a:spAutoFit/>
          </a:bodyPr>
          <a:lstStyle/>
          <a:p>
            <a:pPr>
              <a:lnSpc>
                <a:spcPts val="2200"/>
              </a:lnSpc>
              <a:spcBef>
                <a:spcPts val="800"/>
              </a:spcBef>
              <a:spcAft>
                <a:spcPts val="800"/>
              </a:spcAft>
            </a:pPr>
            <a:r>
              <a:rPr lang="en-US" sz="1600" dirty="0"/>
              <a:t>Jack is a commuter from STL based in Chicago. Jack can't typically get to ORD when he commutes until 10 am and must leave by the 6 pm flight out to avoid another night in a commuter hotel. Jack really doesn't care when he works or where he goes although he typically likes one pairing to BWI per month. His anniversary is this month, and he would like to be off from the 14th to the 17th, in that order of priority. One thing that Jack likes to do is sleep at home whenever he can!</a:t>
            </a:r>
          </a:p>
        </p:txBody>
      </p:sp>
      <p:sp>
        <p:nvSpPr>
          <p:cNvPr id="5" name="Rectangle 4"/>
          <p:cNvSpPr/>
          <p:nvPr/>
        </p:nvSpPr>
        <p:spPr>
          <a:xfrm>
            <a:off x="914400" y="3848487"/>
            <a:ext cx="7315200" cy="2323713"/>
          </a:xfrm>
          <a:prstGeom prst="rect">
            <a:avLst/>
          </a:prstGeom>
        </p:spPr>
        <p:txBody>
          <a:bodyPr wrap="square">
            <a:spAutoFit/>
          </a:bodyPr>
          <a:lstStyle/>
          <a:p>
            <a:pPr marL="228600" indent="-228600">
              <a:spcAft>
                <a:spcPts val="600"/>
              </a:spcAft>
              <a:buFont typeface="+mj-lt"/>
              <a:buAutoNum type="arabicPeriod"/>
            </a:pPr>
            <a:r>
              <a:rPr lang="en-US" sz="1200" dirty="0">
                <a:latin typeface="Courier" pitchFamily="49" charset="0"/>
              </a:rPr>
              <a:t>Pairing Bid Group</a:t>
            </a:r>
          </a:p>
          <a:p>
            <a:pPr marL="228600" indent="-228600">
              <a:spcAft>
                <a:spcPts val="600"/>
              </a:spcAft>
              <a:buFont typeface="+mj-lt"/>
              <a:buAutoNum type="arabicPeriod"/>
            </a:pPr>
            <a:r>
              <a:rPr lang="en-US" sz="1200" dirty="0">
                <a:latin typeface="Courier" pitchFamily="49" charset="0"/>
              </a:rPr>
              <a:t>Prefer Off Dec 14, 2017 - Dec 17, 2017</a:t>
            </a:r>
          </a:p>
          <a:p>
            <a:pPr marL="228600" indent="-228600">
              <a:spcAft>
                <a:spcPts val="600"/>
              </a:spcAft>
              <a:buFont typeface="+mj-lt"/>
              <a:buAutoNum type="arabicPeriod"/>
            </a:pPr>
            <a:r>
              <a:rPr lang="en-US" sz="1200" dirty="0">
                <a:latin typeface="Courier" pitchFamily="49" charset="0"/>
              </a:rPr>
              <a:t>Award Pairings If Layover In BWI If Pairing Check-In Time &gt; 09:59 If Pairing Check-Out Time &lt; 18:01 Limit 1</a:t>
            </a:r>
          </a:p>
          <a:p>
            <a:pPr marL="228600" indent="-228600">
              <a:spcAft>
                <a:spcPts val="600"/>
              </a:spcAft>
              <a:buFont typeface="+mj-lt"/>
              <a:buAutoNum type="arabicPeriod"/>
            </a:pPr>
            <a:r>
              <a:rPr lang="en-US" sz="1200" dirty="0">
                <a:latin typeface="Courier" pitchFamily="49" charset="0"/>
              </a:rPr>
              <a:t>Avoid Pairings If Pairing Check-In Time &lt; 10:00</a:t>
            </a:r>
          </a:p>
          <a:p>
            <a:pPr marL="228600" indent="-228600">
              <a:spcAft>
                <a:spcPts val="600"/>
              </a:spcAft>
              <a:buFont typeface="+mj-lt"/>
              <a:buAutoNum type="arabicPeriod"/>
            </a:pPr>
            <a:r>
              <a:rPr lang="en-US" sz="1200" dirty="0">
                <a:latin typeface="Courier" pitchFamily="49" charset="0"/>
              </a:rPr>
              <a:t>Avoid Pairings If Pairing Check-Out Time &gt; 18:00</a:t>
            </a:r>
          </a:p>
          <a:p>
            <a:pPr marL="228600" indent="-228600">
              <a:buFont typeface="+mj-lt"/>
              <a:buAutoNum type="arabicPeriod"/>
            </a:pPr>
            <a:r>
              <a:rPr lang="en-US" sz="1200" dirty="0">
                <a:latin typeface="Courier" pitchFamily="49" charset="0"/>
              </a:rPr>
              <a:t>Award Pairings If Layover In STL</a:t>
            </a:r>
          </a:p>
          <a:p>
            <a:pPr lvl="1" indent="-223838"/>
            <a:r>
              <a:rPr lang="en-US" sz="1200" dirty="0">
                <a:latin typeface="Courier" pitchFamily="49" charset="0"/>
              </a:rPr>
              <a:t>Start Pairings</a:t>
            </a:r>
          </a:p>
          <a:p>
            <a:pPr lvl="1" indent="-223838"/>
            <a:r>
              <a:rPr lang="en-US" sz="1200" dirty="0">
                <a:latin typeface="Courier" pitchFamily="49" charset="0"/>
              </a:rPr>
              <a:t>Award Pairings</a:t>
            </a:r>
          </a:p>
          <a:p>
            <a:pPr lvl="1" indent="-223838">
              <a:spcAft>
                <a:spcPts val="600"/>
              </a:spcAft>
            </a:pPr>
            <a:r>
              <a:rPr lang="en-US" sz="1200" dirty="0">
                <a:latin typeface="Courier" pitchFamily="49" charset="0"/>
              </a:rPr>
              <a:t>Start Reserve</a:t>
            </a:r>
            <a:endParaRPr lang="en-US" dirty="0"/>
          </a:p>
        </p:txBody>
      </p:sp>
    </p:spTree>
    <p:extLst>
      <p:ext uri="{BB962C8B-B14F-4D97-AF65-F5344CB8AC3E}">
        <p14:creationId xmlns:p14="http://schemas.microsoft.com/office/powerpoint/2010/main" val="18160823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Pairing Bid Example  </a:t>
            </a:r>
          </a:p>
        </p:txBody>
      </p:sp>
      <p:sp>
        <p:nvSpPr>
          <p:cNvPr id="4" name="TextBox 3"/>
          <p:cNvSpPr txBox="1"/>
          <p:nvPr/>
        </p:nvSpPr>
        <p:spPr>
          <a:xfrm>
            <a:off x="685800" y="1742767"/>
            <a:ext cx="7848600" cy="2067233"/>
          </a:xfrm>
          <a:prstGeom prst="rect">
            <a:avLst/>
          </a:prstGeom>
          <a:noFill/>
        </p:spPr>
        <p:txBody>
          <a:bodyPr wrap="square" rtlCol="0">
            <a:spAutoFit/>
          </a:bodyPr>
          <a:lstStyle/>
          <a:p>
            <a:pPr>
              <a:lnSpc>
                <a:spcPts val="2200"/>
              </a:lnSpc>
              <a:spcBef>
                <a:spcPts val="600"/>
              </a:spcBef>
              <a:spcAft>
                <a:spcPts val="600"/>
              </a:spcAft>
            </a:pPr>
            <a:r>
              <a:rPr lang="en-US" sz="1600" dirty="0"/>
              <a:t>Jen likes to have the PBS system work for her.  She lives in base and doesn't really care when she shows up and checks out. Jen likes layovers in Mexico, preferably ones with at least 18 hours of layover time. She would rather do </a:t>
            </a:r>
            <a:r>
              <a:rPr lang="en-US" sz="1600" dirty="0" err="1"/>
              <a:t>MZT</a:t>
            </a:r>
            <a:r>
              <a:rPr lang="en-US" sz="1600" dirty="0"/>
              <a:t> but doesn’t mind AGU or SLP if she can’t get MZT. She can always hold the Mexico pairings that depart on Mondays, her preference. There was, however, one pairing that caught her eye. Pairing 13059 really looked appealing and she wants to get this before anything else, but only one since it looks like a tough one. If she must fill her block up to complete it, she would prefer one or two-day pairings.</a:t>
            </a:r>
          </a:p>
        </p:txBody>
      </p:sp>
      <p:sp>
        <p:nvSpPr>
          <p:cNvPr id="5" name="Rectangle 4"/>
          <p:cNvSpPr/>
          <p:nvPr/>
        </p:nvSpPr>
        <p:spPr>
          <a:xfrm>
            <a:off x="990600" y="4154031"/>
            <a:ext cx="7239000" cy="2246769"/>
          </a:xfrm>
          <a:prstGeom prst="rect">
            <a:avLst/>
          </a:prstGeom>
        </p:spPr>
        <p:txBody>
          <a:bodyPr wrap="square">
            <a:spAutoFit/>
          </a:bodyPr>
          <a:lstStyle/>
          <a:p>
            <a:pPr marL="342900" indent="-342900">
              <a:spcAft>
                <a:spcPts val="600"/>
              </a:spcAft>
              <a:buFont typeface="+mj-lt"/>
              <a:buAutoNum type="arabicPeriod"/>
            </a:pPr>
            <a:r>
              <a:rPr lang="en-US" sz="1200" dirty="0">
                <a:latin typeface="Courier" pitchFamily="49" charset="0"/>
              </a:rPr>
              <a:t>Pairing Bid Group</a:t>
            </a:r>
          </a:p>
          <a:p>
            <a:pPr marL="342900" indent="-342900">
              <a:spcAft>
                <a:spcPts val="600"/>
              </a:spcAft>
              <a:buFont typeface="+mj-lt"/>
              <a:buAutoNum type="arabicPeriod"/>
            </a:pPr>
            <a:r>
              <a:rPr lang="en-US" sz="1200" dirty="0">
                <a:latin typeface="Courier" pitchFamily="49" charset="0"/>
              </a:rPr>
              <a:t>Award Pairings If Pairing 13059 Limit 1</a:t>
            </a:r>
          </a:p>
          <a:p>
            <a:pPr marL="342900" indent="-342900">
              <a:spcAft>
                <a:spcPts val="600"/>
              </a:spcAft>
              <a:buFont typeface="+mj-lt"/>
              <a:buAutoNum type="arabicPeriod"/>
            </a:pPr>
            <a:r>
              <a:rPr lang="en-US" sz="1200" dirty="0">
                <a:latin typeface="Courier" pitchFamily="49" charset="0"/>
              </a:rPr>
              <a:t>Award Pairings If Departing on Monday If Layover In MZT If Layover Duration &gt; 018:00</a:t>
            </a:r>
          </a:p>
          <a:p>
            <a:pPr marL="342900" indent="-342900">
              <a:spcAft>
                <a:spcPts val="600"/>
              </a:spcAft>
              <a:buFont typeface="+mj-lt"/>
              <a:buAutoNum type="arabicPeriod"/>
            </a:pPr>
            <a:r>
              <a:rPr lang="en-US" sz="1200" dirty="0">
                <a:latin typeface="Courier" pitchFamily="49" charset="0"/>
              </a:rPr>
              <a:t>Award Pairings If Departing on Monday If Layover In AGU, SLP If Layover Duration &gt; 018:00</a:t>
            </a:r>
          </a:p>
          <a:p>
            <a:pPr marL="342900" indent="-342900">
              <a:buFont typeface="+mj-lt"/>
              <a:buAutoNum type="arabicPeriod"/>
            </a:pPr>
            <a:r>
              <a:rPr lang="en-US" sz="1200" dirty="0">
                <a:latin typeface="Courier" pitchFamily="49" charset="0"/>
              </a:rPr>
              <a:t>Award Pairings If Pairing Length Between 1 days And 2 days</a:t>
            </a:r>
          </a:p>
          <a:p>
            <a:pPr indent="344488"/>
            <a:r>
              <a:rPr lang="en-US" sz="1200" dirty="0">
                <a:latin typeface="Courier" pitchFamily="49" charset="0"/>
              </a:rPr>
              <a:t>Start Pairings</a:t>
            </a:r>
          </a:p>
          <a:p>
            <a:pPr indent="344488"/>
            <a:r>
              <a:rPr lang="en-US" sz="1200" dirty="0">
                <a:latin typeface="Courier" pitchFamily="49" charset="0"/>
              </a:rPr>
              <a:t>Award Pairings</a:t>
            </a:r>
          </a:p>
          <a:p>
            <a:pPr indent="344488"/>
            <a:r>
              <a:rPr lang="en-US" sz="1200" dirty="0">
                <a:latin typeface="Courier" pitchFamily="49" charset="0"/>
              </a:rPr>
              <a:t>Start Reserve</a:t>
            </a:r>
          </a:p>
        </p:txBody>
      </p:sp>
    </p:spTree>
    <p:extLst>
      <p:ext uri="{BB962C8B-B14F-4D97-AF65-F5344CB8AC3E}">
        <p14:creationId xmlns:p14="http://schemas.microsoft.com/office/powerpoint/2010/main" val="18087187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Bid Analyzer</a:t>
            </a:r>
          </a:p>
        </p:txBody>
      </p:sp>
      <p:sp>
        <p:nvSpPr>
          <p:cNvPr id="5" name="Rectangle 4"/>
          <p:cNvSpPr/>
          <p:nvPr/>
        </p:nvSpPr>
        <p:spPr>
          <a:xfrm>
            <a:off x="762000" y="2286000"/>
            <a:ext cx="7696200" cy="2375009"/>
          </a:xfrm>
          <a:prstGeom prst="rect">
            <a:avLst/>
          </a:prstGeom>
        </p:spPr>
        <p:txBody>
          <a:bodyPr wrap="square">
            <a:spAutoFit/>
          </a:bodyPr>
          <a:lstStyle/>
          <a:p>
            <a:pPr marL="342900" indent="-342900">
              <a:lnSpc>
                <a:spcPts val="2200"/>
              </a:lnSpc>
              <a:spcBef>
                <a:spcPts val="600"/>
              </a:spcBef>
              <a:spcAft>
                <a:spcPts val="600"/>
              </a:spcAft>
              <a:buFont typeface="Arial" panose="020B0604020202020204" pitchFamily="34" charset="0"/>
              <a:buChar char="•"/>
            </a:pPr>
            <a:r>
              <a:rPr lang="en-US" sz="1600" dirty="0"/>
              <a:t>The Bid Analyzer is a tool that shows you how many pairings match a negative or positive bid preference. </a:t>
            </a:r>
          </a:p>
          <a:p>
            <a:pPr marL="342900" indent="-342900">
              <a:lnSpc>
                <a:spcPts val="2200"/>
              </a:lnSpc>
              <a:spcBef>
                <a:spcPts val="600"/>
              </a:spcBef>
              <a:spcAft>
                <a:spcPts val="600"/>
              </a:spcAft>
              <a:buFont typeface="Arial" panose="020B0604020202020204" pitchFamily="34" charset="0"/>
              <a:buChar char="•"/>
            </a:pPr>
            <a:r>
              <a:rPr lang="en-US" sz="1600" dirty="0"/>
              <a:t>It shows you how your bid affects the available pairing pool. You can use this information to determine how effective a bid preference or your entire bid group is. </a:t>
            </a:r>
            <a:r>
              <a:rPr lang="en-US" sz="1600" b="1" dirty="0"/>
              <a:t> </a:t>
            </a:r>
            <a:endParaRPr lang="en-US" sz="1600" dirty="0"/>
          </a:p>
          <a:p>
            <a:pPr marL="342900" indent="-342900">
              <a:lnSpc>
                <a:spcPts val="2200"/>
              </a:lnSpc>
              <a:spcBef>
                <a:spcPts val="600"/>
              </a:spcBef>
              <a:spcAft>
                <a:spcPts val="600"/>
              </a:spcAft>
              <a:buFont typeface="Arial" panose="020B0604020202020204" pitchFamily="34" charset="0"/>
              <a:buChar char="•"/>
            </a:pPr>
            <a:r>
              <a:rPr lang="en-US" sz="1600" dirty="0"/>
              <a:t>For example, if a bid preference doesn't match any pairings in the available pool, it won't have any effect on your award. If your negative bids remove a large number of pairings or all pairings from your pairing pool, some of your bids will be denied.</a:t>
            </a:r>
          </a:p>
        </p:txBody>
      </p:sp>
      <p:sp>
        <p:nvSpPr>
          <p:cNvPr id="7" name="Rectangle 6"/>
          <p:cNvSpPr/>
          <p:nvPr/>
        </p:nvSpPr>
        <p:spPr>
          <a:xfrm>
            <a:off x="838200" y="5262791"/>
            <a:ext cx="7696200" cy="9094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12934" y="5279648"/>
            <a:ext cx="7545265" cy="892552"/>
          </a:xfrm>
          <a:prstGeom prst="rect">
            <a:avLst/>
          </a:prstGeom>
          <a:noFill/>
        </p:spPr>
        <p:txBody>
          <a:bodyPr wrap="square" rtlCol="0">
            <a:spAutoFit/>
          </a:bodyPr>
          <a:lstStyle/>
          <a:p>
            <a:pPr marL="628650" indent="-628650">
              <a:tabLst>
                <a:tab pos="803275" algn="l"/>
              </a:tabLst>
            </a:pPr>
            <a:r>
              <a:rPr lang="en-US" sz="2000" b="1" dirty="0"/>
              <a:t>Note: </a:t>
            </a:r>
            <a:r>
              <a:rPr lang="en-US" sz="1600" dirty="0"/>
              <a:t>The Analyzer only determines the effectiveness of your Pairing Bid. Just because a pairing is within the pairing pool does not necessarily mean it will be awarded. The Analyzer does NOT consider seniority. </a:t>
            </a:r>
            <a:endParaRPr lang="en-US" sz="1600" b="1" dirty="0"/>
          </a:p>
        </p:txBody>
      </p:sp>
    </p:spTree>
    <p:extLst>
      <p:ext uri="{BB962C8B-B14F-4D97-AF65-F5344CB8AC3E}">
        <p14:creationId xmlns:p14="http://schemas.microsoft.com/office/powerpoint/2010/main" val="18087187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Bid Analyzer</a:t>
            </a:r>
          </a:p>
        </p:txBody>
      </p:sp>
      <p:sp>
        <p:nvSpPr>
          <p:cNvPr id="4" name="TextBox 3"/>
          <p:cNvSpPr txBox="1"/>
          <p:nvPr/>
        </p:nvSpPr>
        <p:spPr>
          <a:xfrm>
            <a:off x="5372244" y="5755274"/>
            <a:ext cx="2247756"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a:effectLst>
                  <a:outerShdw blurRad="38100" dist="38100" dir="2700000" algn="tl">
                    <a:srgbClr val="000000">
                      <a:alpha val="43137"/>
                    </a:srgbClr>
                  </a:outerShdw>
                </a:effectLst>
              </a:rPr>
              <a:t>Potential Pairings that match your Bid</a:t>
            </a:r>
          </a:p>
        </p:txBody>
      </p:sp>
      <p:sp>
        <p:nvSpPr>
          <p:cNvPr id="5" name="Down Arrow 4"/>
          <p:cNvSpPr/>
          <p:nvPr/>
        </p:nvSpPr>
        <p:spPr>
          <a:xfrm>
            <a:off x="6031707" y="5334805"/>
            <a:ext cx="750093" cy="48006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 name="Oval 5"/>
          <p:cNvSpPr/>
          <p:nvPr/>
        </p:nvSpPr>
        <p:spPr>
          <a:xfrm>
            <a:off x="4502402" y="2166802"/>
            <a:ext cx="3870483" cy="1344168"/>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grpSp>
        <p:nvGrpSpPr>
          <p:cNvPr id="7" name="Group 6"/>
          <p:cNvGrpSpPr/>
          <p:nvPr/>
        </p:nvGrpSpPr>
        <p:grpSpPr>
          <a:xfrm>
            <a:off x="5844537" y="3496188"/>
            <a:ext cx="1451317" cy="1354890"/>
            <a:chOff x="1555720" y="1560192"/>
            <a:chExt cx="1656954" cy="1587352"/>
          </a:xfrm>
        </p:grpSpPr>
        <p:sp>
          <p:nvSpPr>
            <p:cNvPr id="8" name="Oval 7"/>
            <p:cNvSpPr/>
            <p:nvPr/>
          </p:nvSpPr>
          <p:spPr>
            <a:xfrm>
              <a:off x="1555720" y="1560192"/>
              <a:ext cx="1656954" cy="158735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6"/>
            <p:cNvSpPr/>
            <p:nvPr/>
          </p:nvSpPr>
          <p:spPr>
            <a:xfrm>
              <a:off x="1798375" y="1792654"/>
              <a:ext cx="1171644" cy="11224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Avoid</a:t>
              </a:r>
            </a:p>
          </p:txBody>
        </p:sp>
      </p:grpSp>
      <p:grpSp>
        <p:nvGrpSpPr>
          <p:cNvPr id="10" name="Group 9"/>
          <p:cNvGrpSpPr/>
          <p:nvPr/>
        </p:nvGrpSpPr>
        <p:grpSpPr>
          <a:xfrm>
            <a:off x="4951099" y="2607510"/>
            <a:ext cx="1451317" cy="1354890"/>
            <a:chOff x="589599" y="547266"/>
            <a:chExt cx="1656954" cy="1587352"/>
          </a:xfrm>
        </p:grpSpPr>
        <p:sp>
          <p:nvSpPr>
            <p:cNvPr id="11" name="Oval 10"/>
            <p:cNvSpPr/>
            <p:nvPr/>
          </p:nvSpPr>
          <p:spPr>
            <a:xfrm>
              <a:off x="589599" y="547266"/>
              <a:ext cx="1656954" cy="158735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8"/>
            <p:cNvSpPr/>
            <p:nvPr/>
          </p:nvSpPr>
          <p:spPr>
            <a:xfrm>
              <a:off x="832254" y="779728"/>
              <a:ext cx="1171644" cy="11224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Award</a:t>
              </a:r>
            </a:p>
          </p:txBody>
        </p:sp>
      </p:grpSp>
      <p:grpSp>
        <p:nvGrpSpPr>
          <p:cNvPr id="13" name="Group 12"/>
          <p:cNvGrpSpPr/>
          <p:nvPr/>
        </p:nvGrpSpPr>
        <p:grpSpPr>
          <a:xfrm>
            <a:off x="6322699" y="2302710"/>
            <a:ext cx="1451317" cy="1354890"/>
            <a:chOff x="1969772" y="220825"/>
            <a:chExt cx="1656954" cy="1587352"/>
          </a:xfrm>
        </p:grpSpPr>
        <p:sp>
          <p:nvSpPr>
            <p:cNvPr id="14" name="Oval 13"/>
            <p:cNvSpPr/>
            <p:nvPr/>
          </p:nvSpPr>
          <p:spPr>
            <a:xfrm>
              <a:off x="1969772" y="220825"/>
              <a:ext cx="1656954" cy="158735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0"/>
            <p:cNvSpPr/>
            <p:nvPr/>
          </p:nvSpPr>
          <p:spPr>
            <a:xfrm>
              <a:off x="2212427" y="453287"/>
              <a:ext cx="1171644" cy="11224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Prefer Off</a:t>
              </a:r>
            </a:p>
          </p:txBody>
        </p:sp>
      </p:grpSp>
      <p:sp>
        <p:nvSpPr>
          <p:cNvPr id="16" name="Shape 15"/>
          <p:cNvSpPr/>
          <p:nvPr/>
        </p:nvSpPr>
        <p:spPr>
          <a:xfrm>
            <a:off x="4343400" y="2001788"/>
            <a:ext cx="4200525" cy="3360420"/>
          </a:xfrm>
          <a:prstGeom prst="funnel">
            <a:avLst/>
          </a:prstGeom>
          <a:solidFill>
            <a:srgbClr val="FFFFCC">
              <a:alpha val="40000"/>
            </a:srgbClr>
          </a:solidFill>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685800" y="2020475"/>
            <a:ext cx="3816602" cy="4093428"/>
          </a:xfrm>
          <a:prstGeom prst="rect">
            <a:avLst/>
          </a:prstGeom>
          <a:noFill/>
        </p:spPr>
        <p:txBody>
          <a:bodyPr wrap="square" rtlCol="0">
            <a:spAutoFit/>
          </a:bodyPr>
          <a:lstStyle/>
          <a:p>
            <a:pPr marL="342900" indent="-342900">
              <a:lnSpc>
                <a:spcPts val="2200"/>
              </a:lnSpc>
              <a:spcBef>
                <a:spcPts val="600"/>
              </a:spcBef>
              <a:spcAft>
                <a:spcPts val="600"/>
              </a:spcAft>
              <a:buFont typeface="Arial" panose="020B0604020202020204" pitchFamily="34" charset="0"/>
              <a:buChar char="•"/>
            </a:pPr>
            <a:r>
              <a:rPr lang="en-US" sz="1600" dirty="0"/>
              <a:t>Analyzes a </a:t>
            </a:r>
            <a:r>
              <a:rPr lang="en-US" sz="1600" b="1" dirty="0"/>
              <a:t>Pairing Bid Group.  </a:t>
            </a:r>
          </a:p>
          <a:p>
            <a:pPr marL="342900" indent="-342900">
              <a:lnSpc>
                <a:spcPts val="2200"/>
              </a:lnSpc>
              <a:spcBef>
                <a:spcPts val="600"/>
              </a:spcBef>
              <a:spcAft>
                <a:spcPts val="600"/>
              </a:spcAft>
              <a:buFont typeface="Arial" panose="020B0604020202020204" pitchFamily="34" charset="0"/>
              <a:buChar char="•"/>
            </a:pPr>
            <a:r>
              <a:rPr lang="en-US" sz="1600" b="1" dirty="0"/>
              <a:t>Does not</a:t>
            </a:r>
            <a:r>
              <a:rPr lang="en-US" sz="1600" dirty="0"/>
              <a:t> consider </a:t>
            </a:r>
            <a:r>
              <a:rPr lang="en-US" sz="1600" b="1" dirty="0"/>
              <a:t>Set Condition or Waive Bid Preferences.</a:t>
            </a:r>
          </a:p>
          <a:p>
            <a:pPr marL="342900" indent="-342900">
              <a:lnSpc>
                <a:spcPts val="2200"/>
              </a:lnSpc>
              <a:spcBef>
                <a:spcPts val="600"/>
              </a:spcBef>
              <a:spcAft>
                <a:spcPts val="600"/>
              </a:spcAft>
              <a:buFont typeface="Arial" panose="020B0604020202020204" pitchFamily="34" charset="0"/>
              <a:buChar char="•"/>
            </a:pPr>
            <a:r>
              <a:rPr lang="en-US" sz="1600" dirty="0"/>
              <a:t>On a </a:t>
            </a:r>
            <a:r>
              <a:rPr lang="en-US" sz="1600" b="1" dirty="0"/>
              <a:t>negative</a:t>
            </a:r>
            <a:r>
              <a:rPr lang="en-US" sz="1600" dirty="0"/>
              <a:t> bid, the analyzer shows you how many pairings are removed from the available pairing pool. </a:t>
            </a:r>
          </a:p>
          <a:p>
            <a:pPr marL="342900" indent="-342900">
              <a:lnSpc>
                <a:spcPts val="2200"/>
              </a:lnSpc>
              <a:spcBef>
                <a:spcPts val="600"/>
              </a:spcBef>
              <a:spcAft>
                <a:spcPts val="600"/>
              </a:spcAft>
              <a:buFont typeface="Arial" panose="020B0604020202020204" pitchFamily="34" charset="0"/>
              <a:buChar char="•"/>
            </a:pPr>
            <a:r>
              <a:rPr lang="en-US" sz="1600" dirty="0"/>
              <a:t>On a </a:t>
            </a:r>
            <a:r>
              <a:rPr lang="en-US" sz="1600" b="1" dirty="0"/>
              <a:t>positive</a:t>
            </a:r>
            <a:r>
              <a:rPr lang="en-US" sz="1600" dirty="0"/>
              <a:t> bid, the analyzer shows you how many potential pairings are in the pairing pool. </a:t>
            </a:r>
          </a:p>
          <a:p>
            <a:pPr marL="342900" indent="-342900">
              <a:lnSpc>
                <a:spcPts val="2200"/>
              </a:lnSpc>
              <a:spcBef>
                <a:spcPts val="600"/>
              </a:spcBef>
              <a:spcAft>
                <a:spcPts val="600"/>
              </a:spcAft>
              <a:buFont typeface="Arial" panose="020B0604020202020204" pitchFamily="34" charset="0"/>
              <a:buChar char="•"/>
            </a:pPr>
            <a:r>
              <a:rPr lang="en-US" sz="1600" dirty="0"/>
              <a:t>You can use the bid analyzer to evaluate a single bid line or your entire bid group. </a:t>
            </a:r>
          </a:p>
        </p:txBody>
      </p:sp>
      <p:sp>
        <p:nvSpPr>
          <p:cNvPr id="18" name="Down Arrow Callout 17"/>
          <p:cNvSpPr/>
          <p:nvPr/>
        </p:nvSpPr>
        <p:spPr>
          <a:xfrm>
            <a:off x="4953000" y="1371600"/>
            <a:ext cx="2983890" cy="9906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Pairing Bid Group</a:t>
            </a:r>
          </a:p>
        </p:txBody>
      </p:sp>
      <p:sp>
        <p:nvSpPr>
          <p:cNvPr id="19" name="Flowchart: Process 18"/>
          <p:cNvSpPr/>
          <p:nvPr/>
        </p:nvSpPr>
        <p:spPr>
          <a:xfrm rot="18274313">
            <a:off x="6898841" y="4033788"/>
            <a:ext cx="2362733" cy="381783"/>
          </a:xfrm>
          <a:prstGeom prst="flowChartProcess">
            <a:avLst/>
          </a:prstGeom>
          <a:solidFill>
            <a:srgbClr val="FFFFCC"/>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1">
                    <a:lumMod val="50000"/>
                  </a:schemeClr>
                </a:solidFill>
              </a:rPr>
              <a:t>Available pairing pool</a:t>
            </a:r>
          </a:p>
        </p:txBody>
      </p:sp>
      <p:cxnSp>
        <p:nvCxnSpPr>
          <p:cNvPr id="20" name="Straight Arrow Connector 19"/>
          <p:cNvCxnSpPr/>
          <p:nvPr/>
        </p:nvCxnSpPr>
        <p:spPr>
          <a:xfrm flipH="1" flipV="1">
            <a:off x="7561476" y="3886200"/>
            <a:ext cx="368738" cy="2301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0823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04-28 at 12.23.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919" y="3124200"/>
            <a:ext cx="7690881" cy="914400"/>
          </a:xfrm>
          <a:prstGeom prst="rect">
            <a:avLst/>
          </a:prstGeom>
        </p:spPr>
      </p:pic>
      <p:sp>
        <p:nvSpPr>
          <p:cNvPr id="4" name="Rectangle 3"/>
          <p:cNvSpPr/>
          <p:nvPr/>
        </p:nvSpPr>
        <p:spPr>
          <a:xfrm>
            <a:off x="685800" y="1524000"/>
            <a:ext cx="7924800" cy="3462486"/>
          </a:xfrm>
          <a:prstGeom prst="rect">
            <a:avLst/>
          </a:prstGeom>
        </p:spPr>
        <p:txBody>
          <a:bodyPr wrap="square">
            <a:spAutoFit/>
          </a:bodyPr>
          <a:lstStyle/>
          <a:p>
            <a:pPr>
              <a:spcBef>
                <a:spcPts val="600"/>
              </a:spcBef>
              <a:spcAft>
                <a:spcPts val="600"/>
              </a:spcAft>
            </a:pPr>
            <a:r>
              <a:rPr lang="en-US" sz="1600" dirty="0"/>
              <a:t>To use the Bid Analyzer on a Pairing Bid Group:</a:t>
            </a:r>
            <a:endParaRPr lang="en-US" sz="800" dirty="0"/>
          </a:p>
          <a:p>
            <a:pPr>
              <a:lnSpc>
                <a:spcPct val="50000"/>
              </a:lnSpc>
              <a:spcBef>
                <a:spcPts val="600"/>
              </a:spcBef>
              <a:spcAft>
                <a:spcPts val="600"/>
              </a:spcAft>
            </a:pPr>
            <a:endParaRPr lang="en-US" sz="800" dirty="0"/>
          </a:p>
          <a:p>
            <a:pPr marL="800100" lvl="1" indent="-342900">
              <a:spcAft>
                <a:spcPts val="600"/>
              </a:spcAft>
              <a:buFont typeface="+mj-lt"/>
              <a:buAutoNum type="arabicPeriod"/>
            </a:pPr>
            <a:r>
              <a:rPr lang="en-US" sz="1600" dirty="0"/>
              <a:t>Add an Award/Avoid Pairing or Prefer Off Bid line.</a:t>
            </a:r>
          </a:p>
          <a:p>
            <a:pPr marL="800100" lvl="1" indent="-342900">
              <a:spcAft>
                <a:spcPts val="600"/>
              </a:spcAft>
              <a:buFont typeface="+mj-lt"/>
              <a:buAutoNum type="arabicPeriod" startAt="2"/>
            </a:pPr>
            <a:r>
              <a:rPr lang="en-US" sz="1600" dirty="0"/>
              <a:t>Click the Pairing Bid Group line to highlight the entire bid group.</a:t>
            </a:r>
          </a:p>
          <a:p>
            <a:pPr marL="800100" lvl="1" indent="-342900">
              <a:spcAft>
                <a:spcPts val="600"/>
              </a:spcAft>
              <a:buFont typeface="+mj-lt"/>
              <a:buAutoNum type="arabicPeriod" startAt="2"/>
            </a:pPr>
            <a:r>
              <a:rPr lang="en-US" sz="1600" dirty="0"/>
              <a:t>Click the analyzer button.           The Bid Analyzer opens at the bottom of the screen.</a:t>
            </a:r>
          </a:p>
          <a:p>
            <a:pPr marL="800100" lvl="1" indent="-342900">
              <a:spcAft>
                <a:spcPts val="600"/>
              </a:spcAft>
              <a:buFont typeface="+mj-lt"/>
              <a:buAutoNum type="arabicPeriod" startAt="2"/>
            </a:pPr>
            <a:endParaRPr lang="en-US" sz="1600" dirty="0"/>
          </a:p>
          <a:p>
            <a:pPr marL="800100" lvl="1" indent="-342900">
              <a:spcAft>
                <a:spcPts val="600"/>
              </a:spcAft>
              <a:buFont typeface="+mj-lt"/>
              <a:buAutoNum type="arabicPeriod" startAt="2"/>
            </a:pPr>
            <a:endParaRPr lang="en-US" sz="1600" dirty="0"/>
          </a:p>
          <a:p>
            <a:pPr lvl="1">
              <a:spcAft>
                <a:spcPts val="600"/>
              </a:spcAft>
            </a:pPr>
            <a:endParaRPr lang="en-US" sz="1600" dirty="0"/>
          </a:p>
          <a:p>
            <a:pPr marL="800100" lvl="1" indent="-342900">
              <a:spcAft>
                <a:spcPts val="600"/>
              </a:spcAft>
              <a:buFont typeface="+mj-lt"/>
              <a:buAutoNum type="arabicPeriod" startAt="2"/>
            </a:pPr>
            <a:r>
              <a:rPr lang="en-US" sz="1600" dirty="0"/>
              <a:t>Click on a bid line to view the pairings that match the criteria on that specific line. </a:t>
            </a:r>
          </a:p>
          <a:p>
            <a:pPr lvl="1">
              <a:spcAft>
                <a:spcPts val="600"/>
              </a:spcAft>
            </a:pPr>
            <a:endParaRPr lang="en-US" sz="1600" dirty="0"/>
          </a:p>
          <a:p>
            <a:pPr lvl="1" indent="344488">
              <a:spcAft>
                <a:spcPts val="600"/>
              </a:spcAft>
            </a:pPr>
            <a:r>
              <a:rPr lang="en-US" sz="1600" dirty="0"/>
              <a:t> </a:t>
            </a:r>
            <a:endParaRPr lang="en-US" sz="1600" dirty="0">
              <a:solidFill>
                <a:prstClr val="black"/>
              </a:solidFill>
            </a:endParaRPr>
          </a:p>
        </p:txBody>
      </p:sp>
      <p:pic>
        <p:nvPicPr>
          <p:cNvPr id="7" name="Picture 2" descr="https://mqprefbid-uat.aa.com/webapp/help/Bidder_Guide/Bids/BidsButtons/AnalyzerBut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8560" y="2667000"/>
            <a:ext cx="396240" cy="365760"/>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Lst>
        </p:spPr>
      </p:pic>
      <p:sp>
        <p:nvSpPr>
          <p:cNvPr id="10" name="Right Arrow 9"/>
          <p:cNvSpPr/>
          <p:nvPr/>
        </p:nvSpPr>
        <p:spPr>
          <a:xfrm>
            <a:off x="7315200" y="3200400"/>
            <a:ext cx="359897" cy="207665"/>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685800" y="533400"/>
            <a:ext cx="8458200" cy="884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800" kern="1200">
                <a:solidFill>
                  <a:schemeClr val="tx1"/>
                </a:solidFill>
                <a:latin typeface="Helvetica" panose="020B0604020202030204" pitchFamily="34" charset="0"/>
                <a:ea typeface="+mj-ea"/>
                <a:cs typeface="+mj-cs"/>
              </a:defRPr>
            </a:lvl1pPr>
          </a:lstStyle>
          <a:p>
            <a:pPr algn="l"/>
            <a:r>
              <a:rPr lang="en-US" sz="4400" b="1" dirty="0">
                <a:solidFill>
                  <a:srgbClr val="0070C0"/>
                </a:solidFill>
                <a:latin typeface="+mj-lt"/>
              </a:rPr>
              <a:t>Analyzing a Pairing Bid Group</a:t>
            </a:r>
          </a:p>
        </p:txBody>
      </p:sp>
      <p:sp>
        <p:nvSpPr>
          <p:cNvPr id="8" name="Flowchart: Process 7"/>
          <p:cNvSpPr/>
          <p:nvPr/>
        </p:nvSpPr>
        <p:spPr>
          <a:xfrm>
            <a:off x="7772400" y="3124200"/>
            <a:ext cx="300503" cy="256032"/>
          </a:xfrm>
          <a:prstGeom prst="flowChartProcess">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5" name="Flowchart: Process 4"/>
          <p:cNvSpPr/>
          <p:nvPr/>
        </p:nvSpPr>
        <p:spPr>
          <a:xfrm>
            <a:off x="1066800" y="3124200"/>
            <a:ext cx="1447800" cy="283865"/>
          </a:xfrm>
          <a:prstGeom prst="flowChartProcess">
            <a:avLst/>
          </a:prstGeom>
          <a:noFill/>
          <a:ln w="28575"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11" name="Picture 10" descr="Screen Shot 2020-04-28 at 12.24.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0555" y="5288779"/>
            <a:ext cx="4206745" cy="1264421"/>
          </a:xfrm>
          <a:prstGeom prst="rect">
            <a:avLst/>
          </a:prstGeom>
        </p:spPr>
      </p:pic>
      <p:pic>
        <p:nvPicPr>
          <p:cNvPr id="12" name="Picture 11" descr="Screen Shot 2020-04-28 at 12.24.0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348" y="4419600"/>
            <a:ext cx="7300452" cy="819978"/>
          </a:xfrm>
          <a:prstGeom prst="rect">
            <a:avLst/>
          </a:prstGeom>
        </p:spPr>
      </p:pic>
      <p:cxnSp>
        <p:nvCxnSpPr>
          <p:cNvPr id="16" name="Elbow Connector 15"/>
          <p:cNvCxnSpPr/>
          <p:nvPr/>
        </p:nvCxnSpPr>
        <p:spPr>
          <a:xfrm>
            <a:off x="990600" y="4724400"/>
            <a:ext cx="4953000" cy="685800"/>
          </a:xfrm>
          <a:prstGeom prst="bentConnector3">
            <a:avLst>
              <a:gd name="adj1" fmla="val -4559"/>
            </a:avLst>
          </a:prstGeom>
          <a:ln w="28575"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9462" name="Line Callout 2 (Border and Accent Bar) 19461"/>
          <p:cNvSpPr/>
          <p:nvPr/>
        </p:nvSpPr>
        <p:spPr>
          <a:xfrm>
            <a:off x="1524000" y="5562600"/>
            <a:ext cx="2971800" cy="914400"/>
          </a:xfrm>
          <a:prstGeom prst="accentBorderCallout2">
            <a:avLst>
              <a:gd name="adj1" fmla="val 18750"/>
              <a:gd name="adj2" fmla="val -8333"/>
              <a:gd name="adj3" fmla="val 18750"/>
              <a:gd name="adj4" fmla="val -16667"/>
              <a:gd name="adj5" fmla="val -12198"/>
              <a:gd name="adj6" fmla="val -18803"/>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Filtering a Prefer Off bid line will tell you how many pairings conflict with the preferred day off</a:t>
            </a:r>
          </a:p>
        </p:txBody>
      </p:sp>
    </p:spTree>
    <p:extLst>
      <p:ext uri="{BB962C8B-B14F-4D97-AF65-F5344CB8AC3E}">
        <p14:creationId xmlns:p14="http://schemas.microsoft.com/office/powerpoint/2010/main" val="30835002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447800"/>
            <a:ext cx="7772400" cy="5109091"/>
          </a:xfrm>
          <a:prstGeom prst="rect">
            <a:avLst/>
          </a:prstGeom>
        </p:spPr>
        <p:txBody>
          <a:bodyPr wrap="square">
            <a:spAutoFit/>
          </a:bodyPr>
          <a:lstStyle/>
          <a:p>
            <a:pPr indent="-112713">
              <a:spcAft>
                <a:spcPts val="600"/>
              </a:spcAft>
            </a:pPr>
            <a:endParaRPr lang="en-US" sz="1600" dirty="0"/>
          </a:p>
          <a:p>
            <a:pPr indent="-112713">
              <a:spcAft>
                <a:spcPts val="600"/>
              </a:spcAft>
            </a:pPr>
            <a:endParaRPr lang="en-US" sz="1600" dirty="0"/>
          </a:p>
          <a:p>
            <a:pPr indent="-112713">
              <a:spcAft>
                <a:spcPts val="600"/>
              </a:spcAft>
            </a:pPr>
            <a:endParaRPr lang="en-US" sz="1600" dirty="0"/>
          </a:p>
          <a:p>
            <a:pPr indent="-112713">
              <a:spcAft>
                <a:spcPts val="600"/>
              </a:spcAft>
            </a:pPr>
            <a:endParaRPr lang="en-US" sz="1600" dirty="0"/>
          </a:p>
          <a:p>
            <a:pPr indent="-112713">
              <a:spcAft>
                <a:spcPts val="600"/>
              </a:spcAft>
            </a:pPr>
            <a:endParaRPr lang="en-US" sz="1600" dirty="0"/>
          </a:p>
          <a:p>
            <a:pPr indent="-112713">
              <a:spcAft>
                <a:spcPts val="600"/>
              </a:spcAft>
            </a:pPr>
            <a:endParaRPr lang="en-US" sz="1600" dirty="0"/>
          </a:p>
          <a:p>
            <a:pPr marL="342900" indent="-342900">
              <a:spcAft>
                <a:spcPts val="600"/>
              </a:spcAft>
              <a:buFont typeface="+mj-lt"/>
              <a:buAutoNum type="arabicPeriod" startAt="4"/>
            </a:pPr>
            <a:r>
              <a:rPr lang="en-US" sz="1600" dirty="0"/>
              <a:t>Click the expand button      to view the results in full screen. The results are a list of pairings that match the bid group.  </a:t>
            </a:r>
          </a:p>
          <a:p>
            <a:pPr marL="342900" indent="-342900">
              <a:spcAft>
                <a:spcPts val="600"/>
              </a:spcAft>
              <a:buFont typeface="+mj-lt"/>
              <a:buAutoNum type="arabicPeriod" startAt="4"/>
            </a:pPr>
            <a:endParaRPr lang="en-US" sz="1600" dirty="0">
              <a:solidFill>
                <a:prstClr val="black"/>
              </a:solidFill>
            </a:endParaRPr>
          </a:p>
          <a:p>
            <a:pPr marL="342900" indent="-342900">
              <a:spcAft>
                <a:spcPts val="600"/>
              </a:spcAft>
              <a:buFont typeface="+mj-lt"/>
              <a:buAutoNum type="arabicPeriod" startAt="4"/>
            </a:pPr>
            <a:endParaRPr lang="en-US" sz="1600" dirty="0">
              <a:solidFill>
                <a:prstClr val="black"/>
              </a:solidFill>
            </a:endParaRPr>
          </a:p>
          <a:p>
            <a:pPr marL="342900" indent="-342900">
              <a:spcAft>
                <a:spcPts val="600"/>
              </a:spcAft>
              <a:buFont typeface="+mj-lt"/>
              <a:buAutoNum type="arabicPeriod" startAt="4"/>
            </a:pPr>
            <a:endParaRPr lang="en-US" sz="1600" dirty="0">
              <a:solidFill>
                <a:prstClr val="black"/>
              </a:solidFill>
            </a:endParaRPr>
          </a:p>
          <a:p>
            <a:pPr marL="342900" indent="-342900">
              <a:spcAft>
                <a:spcPts val="600"/>
              </a:spcAft>
              <a:buFont typeface="+mj-lt"/>
              <a:buAutoNum type="arabicPeriod" startAt="4"/>
            </a:pPr>
            <a:endParaRPr lang="en-US" sz="1600" dirty="0">
              <a:solidFill>
                <a:prstClr val="black"/>
              </a:solidFill>
            </a:endParaRPr>
          </a:p>
          <a:p>
            <a:pPr marL="342900" indent="-342900">
              <a:spcAft>
                <a:spcPts val="600"/>
              </a:spcAft>
              <a:buFont typeface="+mj-lt"/>
              <a:buAutoNum type="arabicPeriod" startAt="4"/>
            </a:pPr>
            <a:endParaRPr lang="en-US" sz="1600" dirty="0">
              <a:solidFill>
                <a:prstClr val="black"/>
              </a:solidFill>
            </a:endParaRPr>
          </a:p>
          <a:p>
            <a:pPr marL="342900" indent="-342900">
              <a:spcAft>
                <a:spcPts val="600"/>
              </a:spcAft>
              <a:buFont typeface="+mj-lt"/>
              <a:buAutoNum type="arabicPeriod" startAt="4"/>
            </a:pPr>
            <a:endParaRPr lang="en-US" sz="1600" dirty="0">
              <a:solidFill>
                <a:prstClr val="black"/>
              </a:solidFill>
            </a:endParaRPr>
          </a:p>
          <a:p>
            <a:pPr marL="342900" indent="-342900">
              <a:spcAft>
                <a:spcPts val="600"/>
              </a:spcAft>
              <a:buFont typeface="+mj-lt"/>
              <a:buAutoNum type="arabicPeriod" startAt="4"/>
            </a:pPr>
            <a:endParaRPr lang="en-US" sz="1600" dirty="0">
              <a:solidFill>
                <a:prstClr val="black"/>
              </a:solidFill>
            </a:endParaRPr>
          </a:p>
          <a:p>
            <a:pPr marL="342900" indent="-342900">
              <a:spcAft>
                <a:spcPts val="600"/>
              </a:spcAft>
              <a:buFont typeface="+mj-lt"/>
              <a:buAutoNum type="arabicPeriod" startAt="4"/>
            </a:pPr>
            <a:r>
              <a:rPr lang="en-US" sz="1600" dirty="0">
                <a:solidFill>
                  <a:prstClr val="black"/>
                </a:solidFill>
              </a:rPr>
              <a:t>Click       to close the Analyzer. </a:t>
            </a:r>
          </a:p>
        </p:txBody>
      </p:sp>
      <p:pic>
        <p:nvPicPr>
          <p:cNvPr id="31" name="Picture 30" descr="Screen Shot 2020-04-28 at 12.24.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962400"/>
            <a:ext cx="5443053" cy="2057400"/>
          </a:xfrm>
          <a:prstGeom prst="rect">
            <a:avLst/>
          </a:prstGeom>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352800"/>
            <a:ext cx="152400" cy="308163"/>
          </a:xfrm>
          <a:prstGeom prst="rect">
            <a:avLst/>
          </a:prstGeom>
          <a:noFill/>
          <a:ln w="9525">
            <a:solidFill>
              <a:srgbClr val="FF0000"/>
            </a:solidFill>
            <a:miter lim="800000"/>
            <a:headEnd/>
            <a:tailEnd/>
          </a:ln>
          <a:extLst>
            <a:ext uri="{909E8E84-426E-40dd-AFC4-6F175D3DCCD1}">
              <a14:hiddenFill xmlns="" xmlns:a14="http://schemas.microsoft.com/office/drawing/2010/main">
                <a:solidFill>
                  <a:schemeClr val="accent1"/>
                </a:solidFill>
              </a14:hiddenFill>
            </a:ext>
          </a:extLst>
        </p:spPr>
      </p:pic>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6172200"/>
            <a:ext cx="228600" cy="384889"/>
          </a:xfrm>
          <a:prstGeom prst="rect">
            <a:avLst/>
          </a:prstGeom>
          <a:ln>
            <a:solidFill>
              <a:srgbClr val="FF0000"/>
            </a:solidFill>
          </a:ln>
        </p:spPr>
      </p:pic>
      <p:sp>
        <p:nvSpPr>
          <p:cNvPr id="13" name="Title 1"/>
          <p:cNvSpPr txBox="1">
            <a:spLocks/>
          </p:cNvSpPr>
          <p:nvPr/>
        </p:nvSpPr>
        <p:spPr>
          <a:xfrm>
            <a:off x="685800" y="457200"/>
            <a:ext cx="8458200" cy="884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800" kern="1200">
                <a:solidFill>
                  <a:schemeClr val="tx1"/>
                </a:solidFill>
                <a:latin typeface="Helvetica" panose="020B0604020202030204" pitchFamily="34" charset="0"/>
                <a:ea typeface="+mj-ea"/>
                <a:cs typeface="+mj-cs"/>
              </a:defRPr>
            </a:lvl1pPr>
          </a:lstStyle>
          <a:p>
            <a:pPr algn="l"/>
            <a:r>
              <a:rPr lang="en-US" sz="4400" b="1" dirty="0">
                <a:solidFill>
                  <a:srgbClr val="0070C0"/>
                </a:solidFill>
                <a:latin typeface="+mj-lt"/>
              </a:rPr>
              <a:t>Analyzing a Pairing Bid Group</a:t>
            </a:r>
          </a:p>
        </p:txBody>
      </p:sp>
      <p:sp>
        <p:nvSpPr>
          <p:cNvPr id="14" name="Line Callout 2 (Border and Accent Bar) 13"/>
          <p:cNvSpPr/>
          <p:nvPr/>
        </p:nvSpPr>
        <p:spPr>
          <a:xfrm>
            <a:off x="1447800" y="2438400"/>
            <a:ext cx="3429000" cy="762000"/>
          </a:xfrm>
          <a:prstGeom prst="accentBorderCallout2">
            <a:avLst>
              <a:gd name="adj1" fmla="val 18750"/>
              <a:gd name="adj2" fmla="val -8333"/>
              <a:gd name="adj3" fmla="val 18750"/>
              <a:gd name="adj4" fmla="val -16667"/>
              <a:gd name="adj5" fmla="val -12198"/>
              <a:gd name="adj6" fmla="val -18803"/>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Filtering an Award Pairings bid line will tell you how many pairings match the selected criteria.</a:t>
            </a:r>
          </a:p>
        </p:txBody>
      </p:sp>
      <p:pic>
        <p:nvPicPr>
          <p:cNvPr id="3" name="Picture 2" descr="Screen Shot 2020-04-28 at 12.24.23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1549728"/>
            <a:ext cx="6400800" cy="736271"/>
          </a:xfrm>
          <a:prstGeom prst="rect">
            <a:avLst/>
          </a:prstGeom>
        </p:spPr>
      </p:pic>
      <p:pic>
        <p:nvPicPr>
          <p:cNvPr id="4" name="Picture 3" descr="Screen Shot 2020-04-28 at 12.24.30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000" y="2285776"/>
            <a:ext cx="3505200" cy="990824"/>
          </a:xfrm>
          <a:prstGeom prst="rect">
            <a:avLst/>
          </a:prstGeom>
        </p:spPr>
      </p:pic>
      <p:cxnSp>
        <p:nvCxnSpPr>
          <p:cNvPr id="12" name="Elbow Connector 11"/>
          <p:cNvCxnSpPr/>
          <p:nvPr/>
        </p:nvCxnSpPr>
        <p:spPr>
          <a:xfrm>
            <a:off x="685800" y="2057400"/>
            <a:ext cx="5257800" cy="304800"/>
          </a:xfrm>
          <a:prstGeom prst="bentConnector3">
            <a:avLst>
              <a:gd name="adj1" fmla="val -5019"/>
            </a:avLst>
          </a:prstGeom>
          <a:ln w="28575"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488" name="Right Arrow 20487"/>
          <p:cNvSpPr/>
          <p:nvPr/>
        </p:nvSpPr>
        <p:spPr>
          <a:xfrm>
            <a:off x="6705600" y="4038600"/>
            <a:ext cx="381000" cy="76200"/>
          </a:xfrm>
          <a:prstGeom prst="rightArrow">
            <a:avLst/>
          </a:prstGeom>
          <a:solidFill>
            <a:srgbClr val="FF0000"/>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1304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971800"/>
            <a:ext cx="7620000" cy="2682786"/>
          </a:xfrm>
          <a:prstGeom prst="rect">
            <a:avLst/>
          </a:prstGeom>
        </p:spPr>
        <p:txBody>
          <a:bodyPr wrap="square">
            <a:spAutoFit/>
          </a:bodyPr>
          <a:lstStyle/>
          <a:p>
            <a:pPr marL="0" lvl="1">
              <a:lnSpc>
                <a:spcPts val="2200"/>
              </a:lnSpc>
              <a:spcBef>
                <a:spcPts val="600"/>
              </a:spcBef>
              <a:spcAft>
                <a:spcPts val="600"/>
              </a:spcAft>
            </a:pPr>
            <a:r>
              <a:rPr lang="en-US" sz="1600" dirty="0"/>
              <a:t>There are 3 sets of numbers below each heading </a:t>
            </a:r>
            <a:r>
              <a:rPr lang="en-US" sz="1600" b="1" dirty="0">
                <a:solidFill>
                  <a:srgbClr val="F20E1E"/>
                </a:solidFill>
              </a:rPr>
              <a:t>(137:284:284). </a:t>
            </a:r>
            <a:r>
              <a:rPr lang="en-US" sz="1600" dirty="0"/>
              <a:t>These numbers indicate the number of pairings, pairings on dates and pairing instances.</a:t>
            </a:r>
          </a:p>
          <a:p>
            <a:pPr marL="569913" lvl="1" indent="-285750">
              <a:lnSpc>
                <a:spcPts val="2200"/>
              </a:lnSpc>
              <a:spcBef>
                <a:spcPts val="600"/>
              </a:spcBef>
              <a:spcAft>
                <a:spcPts val="600"/>
              </a:spcAft>
              <a:buFont typeface="Arial" panose="020B0604020202020204" pitchFamily="34" charset="0"/>
              <a:buChar char="•"/>
            </a:pPr>
            <a:r>
              <a:rPr lang="en-US" sz="1600" dirty="0"/>
              <a:t>Pairings – how many pairings match the bid preference </a:t>
            </a:r>
            <a:r>
              <a:rPr lang="en-US" sz="1600" b="1" dirty="0">
                <a:solidFill>
                  <a:srgbClr val="F20E1E"/>
                </a:solidFill>
              </a:rPr>
              <a:t>(137).</a:t>
            </a:r>
          </a:p>
          <a:p>
            <a:pPr marL="569913" lvl="1" indent="-285750">
              <a:lnSpc>
                <a:spcPts val="2200"/>
              </a:lnSpc>
              <a:spcBef>
                <a:spcPts val="600"/>
              </a:spcBef>
              <a:spcAft>
                <a:spcPts val="600"/>
              </a:spcAft>
              <a:buFont typeface="Arial" panose="020B0604020202020204" pitchFamily="34" charset="0"/>
              <a:buChar char="•"/>
            </a:pPr>
            <a:r>
              <a:rPr lang="en-US" sz="1600" dirty="0"/>
              <a:t>Pairings on dates – how many times the pairings operate in the bid period </a:t>
            </a:r>
            <a:r>
              <a:rPr lang="en-US" sz="1600" b="1" dirty="0">
                <a:solidFill>
                  <a:srgbClr val="F20E1E"/>
                </a:solidFill>
              </a:rPr>
              <a:t>(284)</a:t>
            </a:r>
            <a:r>
              <a:rPr lang="en-US" sz="1600" dirty="0">
                <a:solidFill>
                  <a:srgbClr val="F20E1E"/>
                </a:solidFill>
              </a:rPr>
              <a:t>.</a:t>
            </a:r>
          </a:p>
          <a:p>
            <a:pPr marL="569913" lvl="1" indent="-285750">
              <a:lnSpc>
                <a:spcPts val="2200"/>
              </a:lnSpc>
              <a:spcBef>
                <a:spcPts val="600"/>
              </a:spcBef>
              <a:spcAft>
                <a:spcPts val="600"/>
              </a:spcAft>
              <a:buFont typeface="Arial" panose="020B0604020202020204" pitchFamily="34" charset="0"/>
              <a:buChar char="•"/>
            </a:pPr>
            <a:r>
              <a:rPr lang="en-US" sz="1600" dirty="0"/>
              <a:t>Pairing Instances – how many positions are available on the pairings in the bid period </a:t>
            </a:r>
            <a:r>
              <a:rPr lang="en-US" sz="1600" b="1" dirty="0">
                <a:solidFill>
                  <a:srgbClr val="F20E1E"/>
                </a:solidFill>
              </a:rPr>
              <a:t>(284)</a:t>
            </a:r>
            <a:r>
              <a:rPr lang="en-US" sz="1600" dirty="0">
                <a:solidFill>
                  <a:srgbClr val="F20E1E"/>
                </a:solidFill>
              </a:rPr>
              <a:t>. </a:t>
            </a:r>
          </a:p>
          <a:p>
            <a:pPr>
              <a:lnSpc>
                <a:spcPts val="2200"/>
              </a:lnSpc>
              <a:spcBef>
                <a:spcPts val="600"/>
              </a:spcBef>
              <a:spcAft>
                <a:spcPts val="600"/>
              </a:spcAft>
            </a:pPr>
            <a:endParaRPr lang="en-US" sz="1600" dirty="0">
              <a:solidFill>
                <a:prstClr val="black"/>
              </a:solidFill>
            </a:endParaRPr>
          </a:p>
        </p:txBody>
      </p:sp>
      <p:sp>
        <p:nvSpPr>
          <p:cNvPr id="6" name="Title 1"/>
          <p:cNvSpPr txBox="1">
            <a:spLocks/>
          </p:cNvSpPr>
          <p:nvPr/>
        </p:nvSpPr>
        <p:spPr>
          <a:xfrm>
            <a:off x="685800" y="533400"/>
            <a:ext cx="8458200" cy="884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800" kern="1200">
                <a:solidFill>
                  <a:schemeClr val="tx1"/>
                </a:solidFill>
                <a:latin typeface="Helvetica" panose="020B0604020202030204" pitchFamily="34" charset="0"/>
                <a:ea typeface="+mj-ea"/>
                <a:cs typeface="+mj-cs"/>
              </a:defRPr>
            </a:lvl1pPr>
          </a:lstStyle>
          <a:p>
            <a:pPr algn="l"/>
            <a:r>
              <a:rPr lang="en-US" sz="4400" b="1" dirty="0">
                <a:solidFill>
                  <a:srgbClr val="0070C0"/>
                </a:solidFill>
                <a:latin typeface="+mj-lt"/>
              </a:rPr>
              <a:t>Analyzing a Pairing Bid Group</a:t>
            </a:r>
          </a:p>
        </p:txBody>
      </p:sp>
      <p:pic>
        <p:nvPicPr>
          <p:cNvPr id="3" name="Picture 2" descr="Screen Shot 2020-04-28 at 1.09.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0"/>
            <a:ext cx="6464300" cy="520700"/>
          </a:xfrm>
          <a:prstGeom prst="rect">
            <a:avLst/>
          </a:prstGeom>
        </p:spPr>
      </p:pic>
    </p:spTree>
    <p:extLst>
      <p:ext uri="{BB962C8B-B14F-4D97-AF65-F5344CB8AC3E}">
        <p14:creationId xmlns:p14="http://schemas.microsoft.com/office/powerpoint/2010/main" val="9586170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2007068"/>
            <a:ext cx="7315200" cy="4241332"/>
          </a:xfrm>
          <a:prstGeom prst="rect">
            <a:avLst/>
          </a:prstGeom>
        </p:spPr>
        <p:txBody>
          <a:bodyPr wrap="square">
            <a:spAutoFit/>
          </a:bodyPr>
          <a:lstStyle/>
          <a:p>
            <a:pPr marL="233363" lvl="1" indent="-233363">
              <a:lnSpc>
                <a:spcPts val="2200"/>
              </a:lnSpc>
              <a:spcBef>
                <a:spcPts val="600"/>
              </a:spcBef>
              <a:spcAft>
                <a:spcPts val="600"/>
              </a:spcAft>
            </a:pPr>
            <a:r>
              <a:rPr lang="en-US" sz="1600" b="1" dirty="0">
                <a:effectLst>
                  <a:outerShdw blurRad="38100" dist="38100" dir="2700000" algn="tl">
                    <a:srgbClr val="000000">
                      <a:alpha val="43137"/>
                    </a:srgbClr>
                  </a:outerShdw>
                </a:effectLst>
              </a:rPr>
              <a:t>Understanding the Results: </a:t>
            </a:r>
          </a:p>
          <a:p>
            <a:pPr marL="285750" lvl="1" indent="-285750">
              <a:lnSpc>
                <a:spcPts val="2200"/>
              </a:lnSpc>
              <a:spcBef>
                <a:spcPts val="600"/>
              </a:spcBef>
              <a:spcAft>
                <a:spcPts val="600"/>
              </a:spcAft>
              <a:buFont typeface="Arial" panose="020B0604020202020204" pitchFamily="34" charset="0"/>
              <a:buChar char="•"/>
            </a:pPr>
            <a:r>
              <a:rPr lang="en-US" sz="1600" b="1" dirty="0"/>
              <a:t>Matching </a:t>
            </a:r>
            <a:r>
              <a:rPr lang="en-US" sz="1600" b="1" dirty="0">
                <a:sym typeface="Wingdings" panose="05000000000000000000" pitchFamily="2" charset="2"/>
              </a:rPr>
              <a:t></a:t>
            </a:r>
            <a:r>
              <a:rPr lang="en-US" sz="1600" dirty="0"/>
              <a:t>how many pairings match the bid group.</a:t>
            </a:r>
          </a:p>
          <a:p>
            <a:pPr marL="285750" lvl="1" indent="-285750">
              <a:lnSpc>
                <a:spcPts val="2200"/>
              </a:lnSpc>
              <a:spcBef>
                <a:spcPts val="600"/>
              </a:spcBef>
              <a:spcAft>
                <a:spcPts val="600"/>
              </a:spcAft>
              <a:buFont typeface="Arial" panose="020B0604020202020204" pitchFamily="34" charset="0"/>
              <a:buChar char="•"/>
            </a:pPr>
            <a:r>
              <a:rPr lang="en-US" sz="1600" b="1" dirty="0"/>
              <a:t>(-) Filtered </a:t>
            </a:r>
            <a:r>
              <a:rPr lang="en-US" sz="1600" b="1" dirty="0">
                <a:sym typeface="Wingdings" panose="05000000000000000000" pitchFamily="2" charset="2"/>
              </a:rPr>
              <a:t></a:t>
            </a:r>
            <a:r>
              <a:rPr lang="en-US" sz="1600" dirty="0"/>
              <a:t>how many pairings have been removed by a negative bid preference. These pairings won’t be awarded unless </a:t>
            </a:r>
            <a:r>
              <a:rPr lang="en-US" sz="1600" b="1" dirty="0"/>
              <a:t>denial mode</a:t>
            </a:r>
            <a:r>
              <a:rPr lang="en-US" sz="1600" dirty="0"/>
              <a:t> is used.</a:t>
            </a:r>
          </a:p>
          <a:p>
            <a:pPr marL="285750" lvl="1" indent="-285750">
              <a:lnSpc>
                <a:spcPts val="2200"/>
              </a:lnSpc>
              <a:spcBef>
                <a:spcPts val="600"/>
              </a:spcBef>
              <a:spcAft>
                <a:spcPts val="600"/>
              </a:spcAft>
              <a:buFont typeface="Arial" panose="020B0604020202020204" pitchFamily="34" charset="0"/>
              <a:buChar char="•"/>
            </a:pPr>
            <a:r>
              <a:rPr lang="en-US" sz="1600" b="1" dirty="0"/>
              <a:t>Filtered </a:t>
            </a:r>
            <a:r>
              <a:rPr lang="en-US" sz="1600" b="1" dirty="0">
                <a:sym typeface="Wingdings" panose="05000000000000000000" pitchFamily="2" charset="2"/>
              </a:rPr>
              <a:t> </a:t>
            </a:r>
            <a:r>
              <a:rPr lang="en-US" sz="1600" dirty="0"/>
              <a:t>how many pairings are in the available pairing pool. This is the number of pairings that PBS Scheduler will consider when awarding your block unless </a:t>
            </a:r>
            <a:r>
              <a:rPr lang="en-US" sz="1600" b="1" dirty="0"/>
              <a:t>denial mode </a:t>
            </a:r>
            <a:r>
              <a:rPr lang="en-US" sz="1600" dirty="0"/>
              <a:t>is used. </a:t>
            </a:r>
          </a:p>
          <a:p>
            <a:pPr marL="285750" lvl="1" indent="-285750">
              <a:lnSpc>
                <a:spcPts val="2200"/>
              </a:lnSpc>
              <a:spcBef>
                <a:spcPts val="600"/>
              </a:spcBef>
              <a:spcAft>
                <a:spcPts val="600"/>
              </a:spcAft>
              <a:buFont typeface="Arial" panose="020B0604020202020204" pitchFamily="34" charset="0"/>
              <a:buChar char="•"/>
            </a:pPr>
            <a:r>
              <a:rPr lang="en-US" sz="1600" b="1" dirty="0"/>
              <a:t>(+) Preferred </a:t>
            </a:r>
            <a:r>
              <a:rPr lang="en-US" sz="1600" b="1" dirty="0">
                <a:sym typeface="Wingdings" panose="05000000000000000000" pitchFamily="2" charset="2"/>
              </a:rPr>
              <a:t> </a:t>
            </a:r>
            <a:r>
              <a:rPr lang="en-US" sz="1600" dirty="0"/>
              <a:t>how many pairings have been added to the Preferred Pairing pool.</a:t>
            </a:r>
            <a:endParaRPr lang="en-US" sz="1600" b="1" dirty="0"/>
          </a:p>
          <a:p>
            <a:pPr marL="285750" lvl="1" indent="-285750">
              <a:lnSpc>
                <a:spcPts val="2200"/>
              </a:lnSpc>
              <a:spcBef>
                <a:spcPts val="600"/>
              </a:spcBef>
              <a:spcAft>
                <a:spcPts val="600"/>
              </a:spcAft>
              <a:buFont typeface="Arial" panose="020B0604020202020204" pitchFamily="34" charset="0"/>
              <a:buChar char="•"/>
            </a:pPr>
            <a:r>
              <a:rPr lang="en-US" sz="1600" b="1" dirty="0"/>
              <a:t>Preferred </a:t>
            </a:r>
            <a:r>
              <a:rPr lang="en-US" sz="1600" b="1" dirty="0">
                <a:sym typeface="Wingdings" panose="05000000000000000000" pitchFamily="2" charset="2"/>
              </a:rPr>
              <a:t> </a:t>
            </a:r>
            <a:r>
              <a:rPr lang="en-US" sz="1600" dirty="0"/>
              <a:t>how many pairings are in the preferred available pairing pool. These are the number of pairings that match your bid preferences (what you have requested in your bid group).</a:t>
            </a:r>
            <a:endParaRPr lang="en-US" sz="1600" b="1" dirty="0"/>
          </a:p>
        </p:txBody>
      </p:sp>
      <p:sp>
        <p:nvSpPr>
          <p:cNvPr id="6" name="Title 1"/>
          <p:cNvSpPr txBox="1">
            <a:spLocks/>
          </p:cNvSpPr>
          <p:nvPr/>
        </p:nvSpPr>
        <p:spPr>
          <a:xfrm>
            <a:off x="685800" y="533400"/>
            <a:ext cx="8458200" cy="884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800" kern="1200">
                <a:solidFill>
                  <a:schemeClr val="tx1"/>
                </a:solidFill>
                <a:latin typeface="Helvetica" panose="020B0604020202030204" pitchFamily="34" charset="0"/>
                <a:ea typeface="+mj-ea"/>
                <a:cs typeface="+mj-cs"/>
              </a:defRPr>
            </a:lvl1pPr>
          </a:lstStyle>
          <a:p>
            <a:pPr algn="l"/>
            <a:r>
              <a:rPr lang="en-US" sz="4400" b="1" dirty="0">
                <a:solidFill>
                  <a:srgbClr val="0070C0"/>
                </a:solidFill>
                <a:latin typeface="+mj-lt"/>
              </a:rPr>
              <a:t>Analyzing a Pairing Bid Group</a:t>
            </a:r>
          </a:p>
        </p:txBody>
      </p:sp>
      <p:pic>
        <p:nvPicPr>
          <p:cNvPr id="8" name="Picture 7" descr="Screen Shot 2020-04-28 at 1.09.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993441"/>
            <a:ext cx="5752171" cy="533400"/>
          </a:xfrm>
          <a:prstGeom prst="rect">
            <a:avLst/>
          </a:prstGeom>
        </p:spPr>
      </p:pic>
    </p:spTree>
    <p:extLst>
      <p:ext uri="{BB962C8B-B14F-4D97-AF65-F5344CB8AC3E}">
        <p14:creationId xmlns:p14="http://schemas.microsoft.com/office/powerpoint/2010/main" val="37671584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my.envoyair.com/wp-content/uploads/2016/01/IMG_Stock_08922289_7-1024x682.jpg"/>
          <p:cNvPicPr>
            <a:picLocks noChangeAspect="1" noChangeArrowheads="1"/>
          </p:cNvPicPr>
          <p:nvPr/>
        </p:nvPicPr>
        <p:blipFill>
          <a:blip r:embed="rId2">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457200" y="1676400"/>
            <a:ext cx="8229600" cy="4724400"/>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5" name="Content Placeholder 1"/>
          <p:cNvSpPr txBox="1">
            <a:spLocks/>
          </p:cNvSpPr>
          <p:nvPr/>
        </p:nvSpPr>
        <p:spPr>
          <a:xfrm>
            <a:off x="3962400" y="1676400"/>
            <a:ext cx="4724400" cy="47244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0512" indent="0">
              <a:lnSpc>
                <a:spcPct val="110000"/>
              </a:lnSpc>
              <a:spcBef>
                <a:spcPts val="600"/>
              </a:spcBef>
              <a:buNone/>
            </a:pPr>
            <a:r>
              <a:rPr lang="en-US" b="1" dirty="0">
                <a:solidFill>
                  <a:schemeClr val="bg1"/>
                </a:solidFill>
                <a:effectLst>
                  <a:outerShdw blurRad="38100" dist="38100" dir="2700000" algn="tl">
                    <a:srgbClr val="000000">
                      <a:alpha val="43137"/>
                    </a:srgbClr>
                  </a:outerShdw>
                </a:effectLst>
                <a:latin typeface="+mj-lt"/>
                <a:cs typeface="Helvetica" panose="020B0604020202020204" pitchFamily="34" charset="0"/>
              </a:rPr>
              <a:t>Reserve Bid Construction</a:t>
            </a:r>
          </a:p>
          <a:p>
            <a:pPr marL="682625" lvl="1" indent="-220663">
              <a:lnSpc>
                <a:spcPts val="2100"/>
              </a:lnSpc>
              <a:spcBef>
                <a:spcPts val="600"/>
              </a:spcBef>
              <a:buFont typeface="Wingdings" panose="05000000000000000000" pitchFamily="2" charset="2"/>
              <a:buChar char="°"/>
            </a:pPr>
            <a:endPar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endParaRPr>
          </a:p>
          <a:p>
            <a:pPr marL="682625" lvl="1" indent="-220663">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Reserve Bidding</a:t>
            </a:r>
          </a:p>
          <a:p>
            <a:pPr marL="682625" lvl="1" indent="-220663">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Adding a Reserve Bid Group</a:t>
            </a:r>
          </a:p>
          <a:p>
            <a:pPr marL="682625" lvl="1" indent="-220663">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Reserve Bidding Options</a:t>
            </a:r>
          </a:p>
          <a:p>
            <a:pPr marL="682625" lvl="1" indent="-220663">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Reserve Bidding Set Conditions</a:t>
            </a:r>
          </a:p>
          <a:p>
            <a:pPr marL="682625" lvl="1" indent="-220663">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Reserve bidding Waive Notes</a:t>
            </a:r>
          </a:p>
          <a:p>
            <a:pPr marL="682625" lvl="1" indent="-220663">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cs typeface="Helvetica" panose="020B0604020202020204" pitchFamily="34" charset="0"/>
              </a:rPr>
              <a:t>GDO -  </a:t>
            </a: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Reserve Golden Day Processing</a:t>
            </a:r>
          </a:p>
          <a:p>
            <a:pPr marL="682625" lvl="1" indent="-220663">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Reserve Bid Logic</a:t>
            </a:r>
          </a:p>
        </p:txBody>
      </p:sp>
      <p:sp>
        <p:nvSpPr>
          <p:cNvPr id="6" name="Title 1"/>
          <p:cNvSpPr txBox="1">
            <a:spLocks/>
          </p:cNvSpPr>
          <p:nvPr/>
        </p:nvSpPr>
        <p:spPr>
          <a:xfrm>
            <a:off x="914400" y="533400"/>
            <a:ext cx="7772400" cy="884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b="1" dirty="0">
                <a:solidFill>
                  <a:srgbClr val="0070C0"/>
                </a:solidFill>
              </a:rPr>
              <a:t>Section 3 - 5</a:t>
            </a:r>
          </a:p>
        </p:txBody>
      </p:sp>
    </p:spTree>
    <p:extLst>
      <p:ext uri="{BB962C8B-B14F-4D97-AF65-F5344CB8AC3E}">
        <p14:creationId xmlns:p14="http://schemas.microsoft.com/office/powerpoint/2010/main" val="3248532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533400"/>
            <a:ext cx="7391400" cy="884238"/>
          </a:xfrm>
        </p:spPr>
        <p:txBody>
          <a:bodyPr>
            <a:normAutofit/>
          </a:bodyPr>
          <a:lstStyle/>
          <a:p>
            <a:pPr algn="l"/>
            <a:r>
              <a:rPr lang="en-US" sz="4400" b="1" dirty="0">
                <a:solidFill>
                  <a:srgbClr val="0070C0"/>
                </a:solidFill>
                <a:latin typeface="+mj-lt"/>
              </a:rPr>
              <a:t>Reserve Bidding</a:t>
            </a:r>
          </a:p>
        </p:txBody>
      </p:sp>
      <p:sp>
        <p:nvSpPr>
          <p:cNvPr id="4" name="Rectangle 3"/>
          <p:cNvSpPr/>
          <p:nvPr/>
        </p:nvSpPr>
        <p:spPr>
          <a:xfrm>
            <a:off x="942975" y="1905000"/>
            <a:ext cx="7315200" cy="4165243"/>
          </a:xfrm>
          <a:prstGeom prst="rect">
            <a:avLst/>
          </a:prstGeom>
        </p:spPr>
        <p:txBody>
          <a:bodyPr wrap="square">
            <a:spAutoFit/>
          </a:bodyPr>
          <a:lstStyle/>
          <a:p>
            <a:pPr>
              <a:spcBef>
                <a:spcPts val="800"/>
              </a:spcBef>
              <a:spcAft>
                <a:spcPts val="800"/>
              </a:spcAft>
            </a:pPr>
            <a:r>
              <a:rPr lang="en-US" dirty="0"/>
              <a:t>The contract provides that reserve FAs will have:</a:t>
            </a:r>
          </a:p>
          <a:p>
            <a:pPr marL="285750" lvl="0" indent="-285750">
              <a:spcBef>
                <a:spcPts val="800"/>
              </a:spcBef>
              <a:spcAft>
                <a:spcPts val="800"/>
              </a:spcAft>
              <a:buFont typeface="Arial" panose="020B0604020202020204" pitchFamily="34" charset="0"/>
              <a:buChar char="•"/>
            </a:pPr>
            <a:r>
              <a:rPr lang="en-US" dirty="0"/>
              <a:t>11 days off in the bid month. The default distribution of these days are: one block of 4 days off, one block of 3 days off, and two blocks of 2 days off (4-3-2-2).</a:t>
            </a:r>
          </a:p>
          <a:p>
            <a:pPr marL="285750" lvl="0" indent="-285750">
              <a:spcBef>
                <a:spcPts val="800"/>
              </a:spcBef>
              <a:spcAft>
                <a:spcPts val="800"/>
              </a:spcAft>
              <a:buFont typeface="Arial" panose="020B0604020202020204" pitchFamily="34" charset="0"/>
              <a:buChar char="•"/>
            </a:pPr>
            <a:r>
              <a:rPr lang="en-US" dirty="0"/>
              <a:t>No single day off between reserve blocks. </a:t>
            </a:r>
          </a:p>
          <a:p>
            <a:pPr marL="285750" lvl="0" indent="-285750">
              <a:spcBef>
                <a:spcPts val="800"/>
              </a:spcBef>
              <a:spcAft>
                <a:spcPts val="800"/>
              </a:spcAft>
              <a:buFont typeface="Arial" panose="020B0604020202020204" pitchFamily="34" charset="0"/>
              <a:buChar char="•"/>
            </a:pPr>
            <a:r>
              <a:rPr lang="en-US" dirty="0"/>
              <a:t>No single reserve day. However, you can request a single RSV day if the single day is adjacent to a working day (s). For example, a working day from the previous bid month, training, etc.   </a:t>
            </a:r>
          </a:p>
          <a:p>
            <a:pPr marL="285750" lvl="0" indent="-285750">
              <a:spcBef>
                <a:spcPts val="800"/>
              </a:spcBef>
              <a:spcAft>
                <a:spcPts val="800"/>
              </a:spcAft>
              <a:buFont typeface="Arial" panose="020B0604020202020204" pitchFamily="34" charset="0"/>
              <a:buChar char="•"/>
            </a:pPr>
            <a:r>
              <a:rPr lang="en-US" dirty="0"/>
              <a:t>Day off periods may not be separated by less than two (2) days of availability or by more than six (6) days of availability.</a:t>
            </a:r>
          </a:p>
          <a:p>
            <a:pPr marL="285750" indent="-285750">
              <a:spcBef>
                <a:spcPts val="800"/>
              </a:spcBef>
              <a:spcAft>
                <a:spcPts val="800"/>
              </a:spcAft>
              <a:buFont typeface="Wingdings" panose="05000000000000000000" pitchFamily="2" charset="2"/>
              <a:buChar char="ü"/>
            </a:pPr>
            <a:endParaRPr lang="en-US" dirty="0"/>
          </a:p>
        </p:txBody>
      </p:sp>
    </p:spTree>
    <p:extLst>
      <p:ext uri="{BB962C8B-B14F-4D97-AF65-F5344CB8AC3E}">
        <p14:creationId xmlns:p14="http://schemas.microsoft.com/office/powerpoint/2010/main" val="181608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4977468"/>
            <a:ext cx="2130151" cy="1354217"/>
          </a:xfrm>
          <a:prstGeom prst="rect">
            <a:avLst/>
          </a:prstGeom>
          <a:noFill/>
          <a:effectLst>
            <a:glow rad="139700">
              <a:schemeClr val="accent1">
                <a:satMod val="175000"/>
                <a:alpha val="40000"/>
              </a:schemeClr>
            </a:glow>
            <a:innerShdw blurRad="114300">
              <a:prstClr val="black"/>
            </a:innerShdw>
          </a:effectLst>
        </p:spPr>
        <p:txBody>
          <a:bodyPr wrap="square" rtlCol="0">
            <a:spAutoFit/>
          </a:bodyPr>
          <a:lstStyle/>
          <a:p>
            <a:pPr algn="r">
              <a:spcAft>
                <a:spcPts val="600"/>
              </a:spcAft>
            </a:pPr>
            <a:r>
              <a:rPr lang="en-US" sz="1600" b="1" dirty="0"/>
              <a:t>RBL and Standby Breakdown </a:t>
            </a:r>
            <a:r>
              <a:rPr lang="en-US" dirty="0"/>
              <a:t>– </a:t>
            </a:r>
            <a:r>
              <a:rPr lang="en-US" sz="1600" dirty="0"/>
              <a:t>The number of each line to be awarded per Base. </a:t>
            </a:r>
          </a:p>
          <a:p>
            <a:pPr algn="r">
              <a:spcAft>
                <a:spcPts val="600"/>
              </a:spcAft>
            </a:pPr>
            <a:r>
              <a:rPr lang="en-US" sz="1100" dirty="0"/>
              <a:t>* June is used as an example</a:t>
            </a:r>
            <a:endParaRPr lang="en-US" sz="1200" dirty="0"/>
          </a:p>
        </p:txBody>
      </p:sp>
      <p:sp>
        <p:nvSpPr>
          <p:cNvPr id="8" name="Left Brace 7"/>
          <p:cNvSpPr/>
          <p:nvPr/>
        </p:nvSpPr>
        <p:spPr>
          <a:xfrm rot="10800000">
            <a:off x="3874809" y="2362200"/>
            <a:ext cx="326105" cy="766627"/>
          </a:xfrm>
          <a:prstGeom prst="leftBrace">
            <a:avLst>
              <a:gd name="adj1" fmla="val 59046"/>
              <a:gd name="adj2" fmla="val 5074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TextBox 8"/>
          <p:cNvSpPr txBox="1"/>
          <p:nvPr/>
        </p:nvSpPr>
        <p:spPr>
          <a:xfrm>
            <a:off x="4267200" y="1981200"/>
            <a:ext cx="4391236" cy="1677382"/>
          </a:xfrm>
          <a:prstGeom prst="rect">
            <a:avLst/>
          </a:prstGeom>
          <a:noFill/>
          <a:effectLst>
            <a:glow rad="139700">
              <a:schemeClr val="accent1">
                <a:satMod val="175000"/>
                <a:alpha val="40000"/>
              </a:schemeClr>
            </a:glow>
            <a:innerShdw blurRad="114300">
              <a:prstClr val="black"/>
            </a:innerShdw>
          </a:effectLst>
        </p:spPr>
        <p:txBody>
          <a:bodyPr wrap="square" rtlCol="0">
            <a:spAutoFit/>
          </a:bodyPr>
          <a:lstStyle/>
          <a:p>
            <a:pPr>
              <a:spcAft>
                <a:spcPts val="600"/>
              </a:spcAft>
            </a:pPr>
            <a:r>
              <a:rPr lang="en-US" sz="1600" b="1" dirty="0"/>
              <a:t>Target Information</a:t>
            </a:r>
            <a:r>
              <a:rPr lang="en-US" sz="1600" dirty="0"/>
              <a:t> – Shows per base what is available to pre-bid.</a:t>
            </a:r>
          </a:p>
          <a:p>
            <a:pPr marL="285750" indent="-285750">
              <a:buFont typeface="Arial" panose="020B0604020202020204" pitchFamily="34" charset="0"/>
              <a:buChar char="•"/>
            </a:pPr>
            <a:r>
              <a:rPr lang="en-US" sz="1600" dirty="0"/>
              <a:t>Total number of RBL lines available</a:t>
            </a:r>
          </a:p>
          <a:p>
            <a:pPr marL="285750" indent="-285750">
              <a:buFont typeface="Arial" panose="020B0604020202020204" pitchFamily="34" charset="0"/>
              <a:buChar char="•"/>
            </a:pPr>
            <a:r>
              <a:rPr lang="en-US" sz="1600" dirty="0"/>
              <a:t>Total number of RWO lines available</a:t>
            </a:r>
          </a:p>
          <a:p>
            <a:pPr marL="285750" indent="-285750">
              <a:buFont typeface="Arial" panose="020B0604020202020204" pitchFamily="34" charset="0"/>
              <a:buChar char="•"/>
            </a:pPr>
            <a:r>
              <a:rPr lang="en-US" sz="1600" dirty="0"/>
              <a:t>Total number of Standby lines available</a:t>
            </a:r>
          </a:p>
          <a:p>
            <a:pPr marL="285750" indent="-285750">
              <a:buFont typeface="Arial" panose="020B0604020202020204" pitchFamily="34" charset="0"/>
              <a:buChar char="•"/>
            </a:pPr>
            <a:r>
              <a:rPr lang="en-US" sz="1600" dirty="0"/>
              <a:t>Total number of CDO lines available</a:t>
            </a:r>
          </a:p>
        </p:txBody>
      </p:sp>
      <p:sp>
        <p:nvSpPr>
          <p:cNvPr id="10" name="Left Brace 9"/>
          <p:cNvSpPr/>
          <p:nvPr/>
        </p:nvSpPr>
        <p:spPr>
          <a:xfrm>
            <a:off x="4176201" y="4495800"/>
            <a:ext cx="326105" cy="1524000"/>
          </a:xfrm>
          <a:prstGeom prst="leftBrace">
            <a:avLst>
              <a:gd name="adj1" fmla="val 59046"/>
              <a:gd name="adj2" fmla="val 5074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Title 1"/>
          <p:cNvSpPr txBox="1">
            <a:spLocks/>
          </p:cNvSpPr>
          <p:nvPr/>
        </p:nvSpPr>
        <p:spPr>
          <a:xfrm>
            <a:off x="685800" y="685800"/>
            <a:ext cx="81534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800" kern="1200">
                <a:solidFill>
                  <a:schemeClr val="tx1"/>
                </a:solidFill>
                <a:latin typeface="Helvetica" panose="020B0604020202030204" pitchFamily="34" charset="0"/>
                <a:ea typeface="+mj-ea"/>
                <a:cs typeface="+mj-cs"/>
              </a:defRPr>
            </a:lvl1pPr>
          </a:lstStyle>
          <a:p>
            <a:pPr algn="l"/>
            <a:r>
              <a:rPr lang="en-US" sz="4400" b="1" dirty="0">
                <a:solidFill>
                  <a:srgbClr val="0070C0"/>
                </a:solidFill>
                <a:latin typeface="+mj-lt"/>
              </a:rPr>
              <a:t>Tools Available </a:t>
            </a:r>
          </a:p>
          <a:p>
            <a:pPr algn="l"/>
            <a:r>
              <a:rPr lang="en-US" sz="3600" b="1" dirty="0">
                <a:solidFill>
                  <a:srgbClr val="0070C0"/>
                </a:solidFill>
                <a:latin typeface="+mj-lt"/>
              </a:rPr>
              <a:t>PBS Target Information</a:t>
            </a:r>
            <a:endParaRPr lang="en-US" sz="6000" b="1" dirty="0">
              <a:solidFill>
                <a:srgbClr val="0070C0"/>
              </a:solidFill>
              <a:latin typeface="+mj-lt"/>
            </a:endParaRPr>
          </a:p>
        </p:txBody>
      </p:sp>
      <p:pic>
        <p:nvPicPr>
          <p:cNvPr id="2" name="Picture 1"/>
          <p:cNvPicPr>
            <a:picLocks noChangeAspect="1"/>
          </p:cNvPicPr>
          <p:nvPr/>
        </p:nvPicPr>
        <p:blipFill>
          <a:blip r:embed="rId2"/>
          <a:stretch>
            <a:fillRect/>
          </a:stretch>
        </p:blipFill>
        <p:spPr>
          <a:xfrm>
            <a:off x="560821" y="2286000"/>
            <a:ext cx="3244987" cy="2531359"/>
          </a:xfrm>
          <a:prstGeom prst="rect">
            <a:avLst/>
          </a:prstGeom>
        </p:spPr>
      </p:pic>
      <p:pic>
        <p:nvPicPr>
          <p:cNvPr id="3" name="Picture 2"/>
          <p:cNvPicPr>
            <a:picLocks noChangeAspect="1"/>
          </p:cNvPicPr>
          <p:nvPr/>
        </p:nvPicPr>
        <p:blipFill>
          <a:blip r:embed="rId3"/>
          <a:stretch>
            <a:fillRect/>
          </a:stretch>
        </p:blipFill>
        <p:spPr>
          <a:xfrm>
            <a:off x="4503049" y="4049167"/>
            <a:ext cx="3919537" cy="2181850"/>
          </a:xfrm>
          <a:prstGeom prst="rect">
            <a:avLst/>
          </a:prstGeom>
        </p:spPr>
      </p:pic>
    </p:spTree>
    <p:extLst>
      <p:ext uri="{BB962C8B-B14F-4D97-AF65-F5344CB8AC3E}">
        <p14:creationId xmlns:p14="http://schemas.microsoft.com/office/powerpoint/2010/main" val="18087187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533400"/>
            <a:ext cx="7391400" cy="884238"/>
          </a:xfrm>
        </p:spPr>
        <p:txBody>
          <a:bodyPr>
            <a:normAutofit/>
          </a:bodyPr>
          <a:lstStyle/>
          <a:p>
            <a:pPr algn="l"/>
            <a:r>
              <a:rPr lang="en-US" sz="4400" b="1" dirty="0">
                <a:solidFill>
                  <a:srgbClr val="0070C0"/>
                </a:solidFill>
                <a:latin typeface="+mj-lt"/>
              </a:rPr>
              <a:t>Reserve Bidding</a:t>
            </a:r>
          </a:p>
        </p:txBody>
      </p:sp>
      <p:sp>
        <p:nvSpPr>
          <p:cNvPr id="4" name="Rectangle 3"/>
          <p:cNvSpPr/>
          <p:nvPr/>
        </p:nvSpPr>
        <p:spPr>
          <a:xfrm>
            <a:off x="914400" y="2306122"/>
            <a:ext cx="7315200" cy="2646878"/>
          </a:xfrm>
          <a:prstGeom prst="rect">
            <a:avLst/>
          </a:prstGeom>
        </p:spPr>
        <p:txBody>
          <a:bodyPr wrap="square">
            <a:spAutoFit/>
          </a:bodyPr>
          <a:lstStyle/>
          <a:p>
            <a:pPr>
              <a:spcBef>
                <a:spcPts val="1200"/>
              </a:spcBef>
              <a:spcAft>
                <a:spcPts val="1200"/>
              </a:spcAft>
            </a:pPr>
            <a:r>
              <a:rPr lang="en-US" b="1" dirty="0"/>
              <a:t>Remember:</a:t>
            </a:r>
            <a:r>
              <a:rPr lang="en-US" dirty="0"/>
              <a:t> RBL and RWO lines can only be bid on during the </a:t>
            </a:r>
            <a:r>
              <a:rPr lang="en-US" b="1" dirty="0"/>
              <a:t>Pre-Bid</a:t>
            </a:r>
            <a:r>
              <a:rPr lang="en-US" dirty="0"/>
              <a:t> process. This section only refers to creating a </a:t>
            </a:r>
            <a:r>
              <a:rPr lang="en-US" b="1" dirty="0"/>
              <a:t>Reserve Bid</a:t>
            </a:r>
            <a:r>
              <a:rPr lang="en-US" dirty="0"/>
              <a:t> </a:t>
            </a:r>
            <a:r>
              <a:rPr lang="en-US" b="1" dirty="0"/>
              <a:t>Group </a:t>
            </a:r>
            <a:r>
              <a:rPr lang="en-US" dirty="0"/>
              <a:t>within your bid in the PBS Scheduler (NAVBLUE).</a:t>
            </a:r>
          </a:p>
          <a:p>
            <a:pPr marL="285750" indent="-285750">
              <a:spcBef>
                <a:spcPts val="1200"/>
              </a:spcBef>
              <a:spcAft>
                <a:spcPts val="1200"/>
              </a:spcAft>
              <a:buFont typeface="Arial" panose="020B0604020202020204" pitchFamily="34" charset="0"/>
              <a:buChar char="•"/>
            </a:pPr>
            <a:r>
              <a:rPr lang="en-US" dirty="0"/>
              <a:t>The</a:t>
            </a:r>
            <a:r>
              <a:rPr lang="en-US" b="1" dirty="0"/>
              <a:t> Reserve Bid Group </a:t>
            </a:r>
            <a:r>
              <a:rPr lang="en-US" dirty="0"/>
              <a:t>instructs the PBS Scheduler to build you a reserve schedule. </a:t>
            </a:r>
          </a:p>
          <a:p>
            <a:pPr marL="285750" indent="-285750">
              <a:spcBef>
                <a:spcPts val="1200"/>
              </a:spcBef>
              <a:spcAft>
                <a:spcPts val="1200"/>
              </a:spcAft>
              <a:buFont typeface="Arial" panose="020B0604020202020204" pitchFamily="34" charset="0"/>
              <a:buChar char="•"/>
            </a:pPr>
            <a:r>
              <a:rPr lang="en-US" dirty="0"/>
              <a:t>The PBS Scheduler does not move back to your previous bid groups. All preferences must be restated in each bidding group.</a:t>
            </a:r>
          </a:p>
        </p:txBody>
      </p:sp>
    </p:spTree>
    <p:extLst>
      <p:ext uri="{BB962C8B-B14F-4D97-AF65-F5344CB8AC3E}">
        <p14:creationId xmlns:p14="http://schemas.microsoft.com/office/powerpoint/2010/main" val="18087187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Adding a Reserve Bid Group</a:t>
            </a:r>
          </a:p>
        </p:txBody>
      </p:sp>
      <p:sp>
        <p:nvSpPr>
          <p:cNvPr id="4" name="Rectangle 3"/>
          <p:cNvSpPr/>
          <p:nvPr/>
        </p:nvSpPr>
        <p:spPr>
          <a:xfrm>
            <a:off x="685800" y="1905000"/>
            <a:ext cx="7759460" cy="1815882"/>
          </a:xfrm>
          <a:prstGeom prst="rect">
            <a:avLst/>
          </a:prstGeom>
        </p:spPr>
        <p:txBody>
          <a:bodyPr wrap="square">
            <a:spAutoFit/>
          </a:bodyPr>
          <a:lstStyle/>
          <a:p>
            <a:pPr marL="630238" lvl="1" indent="-346075">
              <a:spcBef>
                <a:spcPts val="800"/>
              </a:spcBef>
              <a:spcAft>
                <a:spcPts val="800"/>
              </a:spcAft>
              <a:buFont typeface="+mj-lt"/>
              <a:buAutoNum type="arabicPeriod"/>
              <a:tabLst>
                <a:tab pos="569913" algn="l"/>
              </a:tabLst>
            </a:pPr>
            <a:r>
              <a:rPr lang="en-US" dirty="0">
                <a:latin typeface="Calibri" panose="020F0502020204030204" pitchFamily="34" charset="0"/>
              </a:rPr>
              <a:t>Click </a:t>
            </a:r>
            <a:r>
              <a:rPr lang="en-US" b="1" dirty="0">
                <a:latin typeface="Calibri" panose="020F0502020204030204" pitchFamily="34" charset="0"/>
              </a:rPr>
              <a:t>Add Bid Group</a:t>
            </a:r>
            <a:r>
              <a:rPr lang="en-US" dirty="0">
                <a:latin typeface="Calibri" panose="020F0502020204030204" pitchFamily="34" charset="0"/>
              </a:rPr>
              <a:t>  </a:t>
            </a:r>
          </a:p>
          <a:p>
            <a:pPr marL="630238" lvl="1" indent="-346075">
              <a:spcBef>
                <a:spcPts val="800"/>
              </a:spcBef>
              <a:spcAft>
                <a:spcPts val="800"/>
              </a:spcAft>
              <a:buFont typeface="+mj-lt"/>
              <a:buAutoNum type="arabicPeriod"/>
              <a:tabLst>
                <a:tab pos="569913" algn="l"/>
              </a:tabLst>
            </a:pPr>
            <a:r>
              <a:rPr lang="en-US" dirty="0">
                <a:latin typeface="Calibri" panose="020F0502020204030204" pitchFamily="34" charset="0"/>
              </a:rPr>
              <a:t>Click </a:t>
            </a:r>
            <a:r>
              <a:rPr lang="en-US" b="1" dirty="0">
                <a:latin typeface="Calibri" panose="020F0502020204030204" pitchFamily="34" charset="0"/>
              </a:rPr>
              <a:t>Reserve Bid Group</a:t>
            </a:r>
          </a:p>
          <a:p>
            <a:pPr marL="630238" lvl="1" indent="-346075">
              <a:spcBef>
                <a:spcPts val="800"/>
              </a:spcBef>
              <a:spcAft>
                <a:spcPts val="800"/>
              </a:spcAft>
              <a:buFont typeface="+mj-lt"/>
              <a:buAutoNum type="arabicPeriod"/>
              <a:tabLst>
                <a:tab pos="569913" algn="l"/>
              </a:tabLst>
            </a:pPr>
            <a:r>
              <a:rPr lang="en-US" dirty="0">
                <a:latin typeface="Calibri" panose="020F0502020204030204" pitchFamily="34" charset="0"/>
              </a:rPr>
              <a:t>Select </a:t>
            </a:r>
            <a:r>
              <a:rPr lang="en-US" b="1" dirty="0">
                <a:latin typeface="Calibri" panose="020F0502020204030204" pitchFamily="34" charset="0"/>
              </a:rPr>
              <a:t>Apply</a:t>
            </a:r>
          </a:p>
          <a:p>
            <a:pPr marL="630238" lvl="1" indent="-346075">
              <a:spcBef>
                <a:spcPts val="800"/>
              </a:spcBef>
              <a:spcAft>
                <a:spcPts val="800"/>
              </a:spcAft>
              <a:buFont typeface="+mj-lt"/>
              <a:buAutoNum type="arabicPeriod" startAt="4"/>
              <a:tabLst>
                <a:tab pos="569913" algn="l"/>
              </a:tabLst>
            </a:pPr>
            <a:r>
              <a:rPr lang="en-US" dirty="0">
                <a:latin typeface="Calibri" panose="020F0502020204030204" pitchFamily="34" charset="0"/>
              </a:rPr>
              <a:t>Add or edit your Bid Preferences using the Bid Preferences Editor</a:t>
            </a:r>
          </a:p>
        </p:txBody>
      </p:sp>
      <p:sp>
        <p:nvSpPr>
          <p:cNvPr id="6" name="Right Arrow 5"/>
          <p:cNvSpPr/>
          <p:nvPr/>
        </p:nvSpPr>
        <p:spPr>
          <a:xfrm>
            <a:off x="304800" y="3810000"/>
            <a:ext cx="8610600" cy="2362200"/>
          </a:xfrm>
          <a:prstGeom prst="rightArrow">
            <a:avLst>
              <a:gd name="adj1" fmla="val 23214"/>
              <a:gd name="adj2" fmla="val 26690"/>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Screen Shot 2020-04-23 at 7.24.58 PM.png"/>
          <p:cNvPicPr>
            <a:picLocks noChangeAspect="1"/>
          </p:cNvPicPr>
          <p:nvPr/>
        </p:nvPicPr>
        <p:blipFill rotWithShape="1">
          <a:blip r:embed="rId2">
            <a:extLst>
              <a:ext uri="{28A0092B-C50C-407E-A947-70E740481C1C}">
                <a14:useLocalDpi xmlns:a14="http://schemas.microsoft.com/office/drawing/2010/main" val="0"/>
              </a:ext>
            </a:extLst>
          </a:blip>
          <a:srcRect r="5192"/>
          <a:stretch/>
        </p:blipFill>
        <p:spPr>
          <a:xfrm>
            <a:off x="457200" y="4419600"/>
            <a:ext cx="1506788" cy="1066800"/>
          </a:xfrm>
          <a:prstGeom prst="rect">
            <a:avLst/>
          </a:prstGeom>
        </p:spPr>
      </p:pic>
      <p:pic>
        <p:nvPicPr>
          <p:cNvPr id="13" name="Picture 12" descr="Screen Shot 2020-04-23 at 7.44.52 PM.png"/>
          <p:cNvPicPr>
            <a:picLocks noChangeAspect="1"/>
          </p:cNvPicPr>
          <p:nvPr/>
        </p:nvPicPr>
        <p:blipFill rotWithShape="1">
          <a:blip r:embed="rId3">
            <a:extLst>
              <a:ext uri="{28A0092B-C50C-407E-A947-70E740481C1C}">
                <a14:useLocalDpi xmlns:a14="http://schemas.microsoft.com/office/drawing/2010/main" val="0"/>
              </a:ext>
            </a:extLst>
          </a:blip>
          <a:srcRect r="15137"/>
          <a:stretch/>
        </p:blipFill>
        <p:spPr>
          <a:xfrm>
            <a:off x="2133600" y="4419600"/>
            <a:ext cx="1875295" cy="1066800"/>
          </a:xfrm>
          <a:prstGeom prst="rect">
            <a:avLst/>
          </a:prstGeom>
        </p:spPr>
      </p:pic>
      <p:pic>
        <p:nvPicPr>
          <p:cNvPr id="14" name="Picture 13" descr="Screen Shot 2020-04-23 at 7.45.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4419600"/>
            <a:ext cx="2209800" cy="1066800"/>
          </a:xfrm>
          <a:prstGeom prst="rect">
            <a:avLst/>
          </a:prstGeom>
        </p:spPr>
      </p:pic>
      <p:pic>
        <p:nvPicPr>
          <p:cNvPr id="5" name="Picture 4" descr="Screen Shot 2020-04-28 at 1.24.4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4191000"/>
            <a:ext cx="1605064" cy="1524000"/>
          </a:xfrm>
          <a:prstGeom prst="rect">
            <a:avLst/>
          </a:prstGeom>
        </p:spPr>
      </p:pic>
    </p:spTree>
    <p:extLst>
      <p:ext uri="{BB962C8B-B14F-4D97-AF65-F5344CB8AC3E}">
        <p14:creationId xmlns:p14="http://schemas.microsoft.com/office/powerpoint/2010/main" val="18160823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Reserve Bidding Options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518" y="2294460"/>
            <a:ext cx="1700296" cy="2681831"/>
          </a:xfrm>
          <a:prstGeom prst="rect">
            <a:avLst/>
          </a:prstGeom>
          <a:ln w="19050">
            <a:solidFill>
              <a:srgbClr val="0000FF"/>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318" y="2286000"/>
            <a:ext cx="1723482" cy="1762125"/>
          </a:xfrm>
          <a:prstGeom prst="rect">
            <a:avLst/>
          </a:prstGeom>
          <a:ln w="19050">
            <a:solidFill>
              <a:srgbClr val="0000FF"/>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cxnSp>
        <p:nvCxnSpPr>
          <p:cNvPr id="8" name="Curved Connector 7"/>
          <p:cNvCxnSpPr>
            <a:endCxn id="4" idx="0"/>
          </p:cNvCxnSpPr>
          <p:nvPr/>
        </p:nvCxnSpPr>
        <p:spPr>
          <a:xfrm rot="16200000" flipH="1">
            <a:off x="2701904" y="1297698"/>
            <a:ext cx="4595" cy="1988928"/>
          </a:xfrm>
          <a:prstGeom prst="curvedConnector3">
            <a:avLst>
              <a:gd name="adj1" fmla="val -8105963"/>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rot="5400000" flipH="1" flipV="1">
            <a:off x="3618602" y="377137"/>
            <a:ext cx="3865" cy="3821593"/>
          </a:xfrm>
          <a:prstGeom prst="curvedConnector3">
            <a:avLst>
              <a:gd name="adj1" fmla="val 13547840"/>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5400000" flipH="1" flipV="1">
            <a:off x="4536866" y="-541127"/>
            <a:ext cx="3865" cy="5658121"/>
          </a:xfrm>
          <a:prstGeom prst="curvedConnector3">
            <a:avLst>
              <a:gd name="adj1" fmla="val 18436869"/>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62000" y="5830669"/>
            <a:ext cx="7620000" cy="57013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762000" y="5791200"/>
            <a:ext cx="7924800" cy="646331"/>
          </a:xfrm>
          <a:prstGeom prst="rect">
            <a:avLst/>
          </a:prstGeom>
          <a:noFill/>
        </p:spPr>
        <p:txBody>
          <a:bodyPr wrap="square" rtlCol="0">
            <a:spAutoFit/>
          </a:bodyPr>
          <a:lstStyle/>
          <a:p>
            <a:pPr marL="914400" indent="-914400">
              <a:tabLst>
                <a:tab pos="914400" algn="l"/>
              </a:tabLst>
            </a:pPr>
            <a:r>
              <a:rPr lang="en-US" sz="2000" b="1" dirty="0"/>
              <a:t>Note: 	</a:t>
            </a:r>
            <a:r>
              <a:rPr lang="en-US" sz="1600" dirty="0"/>
              <a:t>For all </a:t>
            </a:r>
            <a:r>
              <a:rPr lang="en-US" sz="1600" b="1" dirty="0"/>
              <a:t>Prefer Off </a:t>
            </a:r>
            <a:r>
              <a:rPr lang="en-US" sz="1600" dirty="0"/>
              <a:t>options, please refer to the Prefer Off in the </a:t>
            </a:r>
            <a:r>
              <a:rPr lang="en-US" sz="1600" b="1" dirty="0"/>
              <a:t>Bid Preferences Section. </a:t>
            </a:r>
          </a:p>
        </p:txBody>
      </p:sp>
      <p:pic>
        <p:nvPicPr>
          <p:cNvPr id="2" name="Picture 1" descr="Screen Shot 2020-04-28 at 1.27.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286000"/>
            <a:ext cx="1879715" cy="2057400"/>
          </a:xfrm>
          <a:prstGeom prst="rect">
            <a:avLst/>
          </a:prstGeom>
          <a:ln w="19050" cmpd="sng">
            <a:solidFill>
              <a:srgbClr val="0000FF"/>
            </a:solidFill>
          </a:ln>
          <a:effectLst>
            <a:outerShdw blurRad="50800" dist="38100" dir="2700000" algn="tl" rotWithShape="0">
              <a:prstClr val="black">
                <a:alpha val="40000"/>
              </a:prstClr>
            </a:outerShdw>
          </a:effectLst>
        </p:spPr>
      </p:pic>
      <p:pic>
        <p:nvPicPr>
          <p:cNvPr id="11" name="Picture 10" descr="Screen Shot 2020-04-28 at 1.29.43 PM.png"/>
          <p:cNvPicPr>
            <a:picLocks noChangeAspect="1"/>
          </p:cNvPicPr>
          <p:nvPr/>
        </p:nvPicPr>
        <p:blipFill rotWithShape="1">
          <a:blip r:embed="rId5">
            <a:extLst>
              <a:ext uri="{28A0092B-C50C-407E-A947-70E740481C1C}">
                <a14:useLocalDpi xmlns:a14="http://schemas.microsoft.com/office/drawing/2010/main" val="0"/>
              </a:ext>
            </a:extLst>
          </a:blip>
          <a:srcRect t="2097"/>
          <a:stretch/>
        </p:blipFill>
        <p:spPr>
          <a:xfrm>
            <a:off x="4722935" y="2286000"/>
            <a:ext cx="1677865" cy="3349795"/>
          </a:xfrm>
          <a:prstGeom prst="rect">
            <a:avLst/>
          </a:prstGeom>
          <a:ln w="19050" cmpd="sng">
            <a:solidFill>
              <a:srgbClr val="0000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087187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8458200" cy="884238"/>
          </a:xfrm>
        </p:spPr>
        <p:txBody>
          <a:bodyPr>
            <a:normAutofit/>
          </a:bodyPr>
          <a:lstStyle/>
          <a:p>
            <a:pPr algn="l"/>
            <a:r>
              <a:rPr lang="en-US" sz="4400" b="1" dirty="0">
                <a:solidFill>
                  <a:srgbClr val="0070C0"/>
                </a:solidFill>
                <a:latin typeface="+mj-lt"/>
              </a:rPr>
              <a:t>Reserve Bidding Set Condition </a:t>
            </a:r>
          </a:p>
        </p:txBody>
      </p:sp>
      <p:sp>
        <p:nvSpPr>
          <p:cNvPr id="5" name="Rectangle 4"/>
          <p:cNvSpPr/>
          <p:nvPr/>
        </p:nvSpPr>
        <p:spPr>
          <a:xfrm>
            <a:off x="2971800" y="1524000"/>
            <a:ext cx="5791200" cy="5016759"/>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dirty="0"/>
              <a:t>Pattern tells the PBS Scheduler to create a Reserve block that follows a pattern of days on and days off. For a reserve line Pattern Bid, an in-period working pre-award that is too short does not violate the pattern.</a:t>
            </a:r>
          </a:p>
          <a:p>
            <a:pPr marL="285750" indent="-285750">
              <a:spcBef>
                <a:spcPts val="600"/>
              </a:spcBef>
              <a:spcAft>
                <a:spcPts val="600"/>
              </a:spcAft>
              <a:buFont typeface="Arial" panose="020B0604020202020204" pitchFamily="34" charset="0"/>
              <a:buChar char="•"/>
            </a:pPr>
            <a:r>
              <a:rPr lang="en-US" dirty="0"/>
              <a:t>You can specify a maximum range of days on duty.</a:t>
            </a:r>
          </a:p>
          <a:p>
            <a:pPr marL="285750" indent="-285750">
              <a:spcBef>
                <a:spcPts val="600"/>
              </a:spcBef>
              <a:spcAft>
                <a:spcPts val="600"/>
              </a:spcAft>
              <a:buFont typeface="Arial" panose="020B0604020202020204" pitchFamily="34" charset="0"/>
              <a:buChar char="•"/>
            </a:pPr>
            <a:r>
              <a:rPr lang="en-US" dirty="0"/>
              <a:t>You can specify a minimum number of days off between duty periods. </a:t>
            </a:r>
          </a:p>
          <a:p>
            <a:pPr marL="285750" indent="-285750">
              <a:spcBef>
                <a:spcPts val="600"/>
              </a:spcBef>
              <a:spcAft>
                <a:spcPts val="600"/>
              </a:spcAft>
              <a:buFont typeface="Arial" panose="020B0604020202020204" pitchFamily="34" charset="0"/>
              <a:buChar char="•"/>
            </a:pPr>
            <a:r>
              <a:rPr lang="en-US" dirty="0"/>
              <a:t>You can request one or multiple groups of a certain amount of consecutive days off in a row.</a:t>
            </a:r>
          </a:p>
          <a:p>
            <a:pPr marL="285750" indent="-285750">
              <a:spcBef>
                <a:spcPts val="600"/>
              </a:spcBef>
              <a:spcAft>
                <a:spcPts val="600"/>
              </a:spcAft>
              <a:buFont typeface="Arial" panose="020B0604020202020204" pitchFamily="34" charset="0"/>
              <a:buChar char="•"/>
            </a:pPr>
            <a:r>
              <a:rPr lang="en-US" dirty="0"/>
              <a:t>You can request specific days off with or opposite to a specific employee senior to you.</a:t>
            </a:r>
          </a:p>
          <a:p>
            <a:pPr>
              <a:spcBef>
                <a:spcPts val="600"/>
              </a:spcBef>
              <a:spcAft>
                <a:spcPts val="600"/>
              </a:spcAft>
            </a:pPr>
            <a:r>
              <a:rPr lang="en-US" b="1" dirty="0">
                <a:solidFill>
                  <a:srgbClr val="FF0000"/>
                </a:solidFill>
              </a:rPr>
              <a:t>Remember</a:t>
            </a:r>
            <a:r>
              <a:rPr lang="en-US" dirty="0"/>
              <a:t>: A working pre-award, such as training or a carry-in pairing, is considered to be a day on, and a non-working pre-award such as vacation is considered to be a day off (for purposes of Set Condition). </a:t>
            </a:r>
          </a:p>
        </p:txBody>
      </p:sp>
      <p:pic>
        <p:nvPicPr>
          <p:cNvPr id="6" name="Picture 5" descr="Screen Shot 2020-04-28 at 1.29.43 PM.png"/>
          <p:cNvPicPr>
            <a:picLocks noChangeAspect="1"/>
          </p:cNvPicPr>
          <p:nvPr/>
        </p:nvPicPr>
        <p:blipFill rotWithShape="1">
          <a:blip r:embed="rId2">
            <a:extLst>
              <a:ext uri="{28A0092B-C50C-407E-A947-70E740481C1C}">
                <a14:useLocalDpi xmlns:a14="http://schemas.microsoft.com/office/drawing/2010/main" val="0"/>
              </a:ext>
            </a:extLst>
          </a:blip>
          <a:srcRect l="-1838" t="2097" r="5662"/>
          <a:stretch/>
        </p:blipFill>
        <p:spPr>
          <a:xfrm>
            <a:off x="609600" y="1676400"/>
            <a:ext cx="2121327" cy="4572000"/>
          </a:xfrm>
          <a:prstGeom prst="rect">
            <a:avLst/>
          </a:prstGeom>
          <a:ln w="19050" cmpd="sng">
            <a:solidFill>
              <a:srgbClr val="0000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160823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8458200" cy="884238"/>
          </a:xfrm>
        </p:spPr>
        <p:txBody>
          <a:bodyPr>
            <a:normAutofit/>
          </a:bodyPr>
          <a:lstStyle/>
          <a:p>
            <a:pPr algn="l"/>
            <a:r>
              <a:rPr lang="en-US" sz="4400" b="1" dirty="0">
                <a:solidFill>
                  <a:srgbClr val="0070C0"/>
                </a:solidFill>
                <a:latin typeface="+mj-lt"/>
              </a:rPr>
              <a:t>Reserve Bidding Set Condition</a:t>
            </a:r>
          </a:p>
        </p:txBody>
      </p:sp>
      <p:sp>
        <p:nvSpPr>
          <p:cNvPr id="4" name="Rectangle 3"/>
          <p:cNvSpPr/>
          <p:nvPr/>
        </p:nvSpPr>
        <p:spPr>
          <a:xfrm>
            <a:off x="914400" y="1905000"/>
            <a:ext cx="3505200" cy="3000821"/>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ts val="1200"/>
              </a:spcBef>
              <a:spcAft>
                <a:spcPts val="1200"/>
              </a:spcAft>
            </a:pPr>
            <a:r>
              <a:rPr lang="en-US" sz="2000" b="1" dirty="0">
                <a:effectLst>
                  <a:outerShdw blurRad="38100" dist="38100" dir="2700000" algn="tl">
                    <a:srgbClr val="000000">
                      <a:alpha val="43137"/>
                    </a:srgbClr>
                  </a:outerShdw>
                </a:effectLst>
                <a:latin typeface="Calibri" panose="020F0502020204030204" pitchFamily="34" charset="0"/>
              </a:rPr>
              <a:t>Maximum Days On in A Row </a:t>
            </a:r>
          </a:p>
          <a:p>
            <a:pPr marL="285750" indent="-285750">
              <a:spcBef>
                <a:spcPts val="600"/>
              </a:spcBef>
              <a:spcAft>
                <a:spcPts val="600"/>
              </a:spcAft>
              <a:buFont typeface="Arial" panose="020B0604020202020204" pitchFamily="34" charset="0"/>
              <a:buChar char="•"/>
            </a:pPr>
            <a:r>
              <a:rPr lang="en-US" sz="1600" dirty="0">
                <a:latin typeface="Calibri" panose="020F0502020204030204" pitchFamily="34" charset="0"/>
              </a:rPr>
              <a:t>Tells the PBS Scheduler to build your block with a set number of days on in a row—the number of days off is set by you when you enter the bid.</a:t>
            </a:r>
          </a:p>
          <a:p>
            <a:pPr marL="285750" indent="-285750">
              <a:spcBef>
                <a:spcPts val="600"/>
              </a:spcBef>
              <a:spcAft>
                <a:spcPts val="600"/>
              </a:spcAft>
              <a:buFont typeface="Arial" panose="020B0604020202020204" pitchFamily="34" charset="0"/>
              <a:buChar char="•"/>
            </a:pPr>
            <a:r>
              <a:rPr lang="en-US" sz="1600" dirty="0">
                <a:latin typeface="Calibri" panose="020F0502020204030204" pitchFamily="34" charset="0"/>
              </a:rPr>
              <a:t>The PBS Scheduler will attempt to create all sets of days on to the number entered—if it cannot build all sets to the number requested the bid preference will not be honored.</a:t>
            </a:r>
            <a:r>
              <a:rPr lang="en-US" sz="1600" b="1" dirty="0">
                <a:latin typeface="Calibri" panose="020F0502020204030204" pitchFamily="34" charset="0"/>
              </a:rPr>
              <a:t>                                                                                                                                                       </a:t>
            </a:r>
            <a:endParaRPr lang="en-US" sz="1600" dirty="0">
              <a:latin typeface="Calibri" panose="020F0502020204030204" pitchFamily="34" charset="0"/>
            </a:endParaRPr>
          </a:p>
        </p:txBody>
      </p:sp>
      <p:sp>
        <p:nvSpPr>
          <p:cNvPr id="5" name="Rectangle 4"/>
          <p:cNvSpPr/>
          <p:nvPr/>
        </p:nvSpPr>
        <p:spPr>
          <a:xfrm>
            <a:off x="4648200" y="1905000"/>
            <a:ext cx="3505200" cy="3247043"/>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ts val="1200"/>
              </a:spcBef>
              <a:spcAft>
                <a:spcPts val="1200"/>
              </a:spcAft>
            </a:pPr>
            <a:r>
              <a:rPr lang="en-US" sz="2000" b="1" dirty="0">
                <a:effectLst>
                  <a:outerShdw blurRad="38100" dist="38100" dir="2700000" algn="tl">
                    <a:srgbClr val="000000">
                      <a:alpha val="43137"/>
                    </a:srgbClr>
                  </a:outerShdw>
                </a:effectLst>
                <a:latin typeface="Calibri" panose="020F0502020204030204" pitchFamily="34" charset="0"/>
              </a:rPr>
              <a:t>Minimum Days Off in A Row </a:t>
            </a:r>
          </a:p>
          <a:p>
            <a:pPr marL="285750" indent="-285750">
              <a:spcBef>
                <a:spcPts val="600"/>
              </a:spcBef>
              <a:spcAft>
                <a:spcPts val="600"/>
              </a:spcAft>
              <a:buFont typeface="Arial" panose="020B0604020202020204" pitchFamily="34" charset="0"/>
              <a:buChar char="•"/>
            </a:pPr>
            <a:r>
              <a:rPr lang="en-US" sz="1600" dirty="0">
                <a:latin typeface="Calibri" panose="020F0502020204030204" pitchFamily="34" charset="0"/>
              </a:rPr>
              <a:t>Tells the PBS Scheduler to build your block with a set number of days off in a row—the number of days off is set by you when you enter the bid.</a:t>
            </a:r>
          </a:p>
          <a:p>
            <a:pPr marL="285750" indent="-285750">
              <a:spcBef>
                <a:spcPts val="600"/>
              </a:spcBef>
              <a:spcAft>
                <a:spcPts val="600"/>
              </a:spcAft>
              <a:buFont typeface="Arial" panose="020B0604020202020204" pitchFamily="34" charset="0"/>
              <a:buChar char="•"/>
            </a:pPr>
            <a:r>
              <a:rPr lang="en-US" sz="1600" dirty="0">
                <a:latin typeface="Calibri" panose="020F0502020204030204" pitchFamily="34" charset="0"/>
              </a:rPr>
              <a:t>The PBS Scheduler will attempt to create all sets of days off to the number entered—if it cannot build all sets to the number requested the bid preference will not be honored. *</a:t>
            </a:r>
            <a:r>
              <a:rPr lang="en-US" sz="1400" dirty="0">
                <a:latin typeface="Calibri" panose="020F0502020204030204" pitchFamily="34" charset="0"/>
              </a:rPr>
              <a:t>There are some exceptions.</a:t>
            </a:r>
            <a:endParaRPr lang="en-US" sz="1600" dirty="0">
              <a:latin typeface="Calibri" panose="020F0502020204030204" pitchFamily="34" charset="0"/>
            </a:endParaRPr>
          </a:p>
        </p:txBody>
      </p:sp>
      <p:sp>
        <p:nvSpPr>
          <p:cNvPr id="7" name="TextBox 6"/>
          <p:cNvSpPr txBox="1"/>
          <p:nvPr/>
        </p:nvSpPr>
        <p:spPr>
          <a:xfrm>
            <a:off x="914400" y="5353318"/>
            <a:ext cx="7353300" cy="923330"/>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600"/>
              </a:spcBef>
              <a:spcAft>
                <a:spcPts val="600"/>
              </a:spcAft>
            </a:pPr>
            <a:r>
              <a:rPr lang="en-US" dirty="0"/>
              <a:t>We recommend not setting </a:t>
            </a:r>
            <a:r>
              <a:rPr lang="en-US" b="1" dirty="0"/>
              <a:t>Minimum Days Off </a:t>
            </a:r>
            <a:r>
              <a:rPr lang="en-US" dirty="0"/>
              <a:t>between reserve blocks to higher than 3 and </a:t>
            </a:r>
            <a:r>
              <a:rPr lang="en-US" b="1" dirty="0"/>
              <a:t>Maximum days on </a:t>
            </a:r>
            <a:r>
              <a:rPr lang="en-US" dirty="0"/>
              <a:t>to lower than 3. They can have a detrimental effect on getting the days off you request.</a:t>
            </a:r>
          </a:p>
        </p:txBody>
      </p:sp>
    </p:spTree>
    <p:extLst>
      <p:ext uri="{BB962C8B-B14F-4D97-AF65-F5344CB8AC3E}">
        <p14:creationId xmlns:p14="http://schemas.microsoft.com/office/powerpoint/2010/main" val="180871877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8458200" cy="884238"/>
          </a:xfrm>
        </p:spPr>
        <p:txBody>
          <a:bodyPr>
            <a:normAutofit/>
          </a:bodyPr>
          <a:lstStyle/>
          <a:p>
            <a:pPr algn="l"/>
            <a:r>
              <a:rPr lang="en-US" sz="4400" b="1" dirty="0">
                <a:solidFill>
                  <a:srgbClr val="0070C0"/>
                </a:solidFill>
                <a:latin typeface="+mj-lt"/>
              </a:rPr>
              <a:t>Reserve Bidding Set Condition</a:t>
            </a:r>
          </a:p>
        </p:txBody>
      </p:sp>
      <p:sp>
        <p:nvSpPr>
          <p:cNvPr id="4" name="Rectangle 3"/>
          <p:cNvSpPr/>
          <p:nvPr/>
        </p:nvSpPr>
        <p:spPr>
          <a:xfrm>
            <a:off x="685800" y="1565895"/>
            <a:ext cx="7924799" cy="3370153"/>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spcBef>
                <a:spcPts val="1200"/>
              </a:spcBef>
              <a:spcAft>
                <a:spcPts val="1200"/>
              </a:spcAft>
            </a:pPr>
            <a:r>
              <a:rPr lang="en-US" sz="2000" b="1" dirty="0">
                <a:effectLst>
                  <a:outerShdw blurRad="38100" dist="38100" dir="2700000" algn="tl">
                    <a:srgbClr val="000000">
                      <a:alpha val="43137"/>
                    </a:srgbClr>
                  </a:outerShdw>
                </a:effectLst>
                <a:latin typeface="Calibri" panose="020F0502020204030204" pitchFamily="34" charset="0"/>
              </a:rPr>
              <a:t>Consecutive Days Off in A Row </a:t>
            </a:r>
          </a:p>
          <a:p>
            <a:pPr marL="285750" indent="-285750">
              <a:spcBef>
                <a:spcPts val="600"/>
              </a:spcBef>
              <a:spcAft>
                <a:spcPts val="600"/>
              </a:spcAft>
              <a:buFont typeface="Arial" panose="020B0604020202020204" pitchFamily="34" charset="0"/>
              <a:buChar char="•"/>
            </a:pPr>
            <a:r>
              <a:rPr lang="en-US" sz="1600" dirty="0">
                <a:latin typeface="Calibri" panose="020F0502020204030204" pitchFamily="34" charset="0"/>
              </a:rPr>
              <a:t>Tells the PBS Scheduler to build a block with a set number of consecutive days off in a row.</a:t>
            </a:r>
          </a:p>
          <a:p>
            <a:pPr marL="285750" indent="-285750">
              <a:spcBef>
                <a:spcPts val="600"/>
              </a:spcBef>
              <a:spcAft>
                <a:spcPts val="600"/>
              </a:spcAft>
              <a:buFont typeface="Arial" panose="020B0604020202020204" pitchFamily="34" charset="0"/>
              <a:buChar char="•"/>
            </a:pPr>
            <a:r>
              <a:rPr lang="en-US" sz="1600" dirty="0">
                <a:latin typeface="Calibri" panose="020F0502020204030204" pitchFamily="34" charset="0"/>
              </a:rPr>
              <a:t>You can request one or multiple blocks with this set condition.</a:t>
            </a:r>
          </a:p>
          <a:p>
            <a:pPr marL="285750" indent="-285750">
              <a:spcBef>
                <a:spcPts val="600"/>
              </a:spcBef>
              <a:spcAft>
                <a:spcPts val="600"/>
              </a:spcAft>
              <a:buFont typeface="Arial" panose="020B0604020202020204" pitchFamily="34" charset="0"/>
              <a:buChar char="•"/>
            </a:pPr>
            <a:r>
              <a:rPr lang="en-US" sz="1600" dirty="0">
                <a:latin typeface="Calibri" panose="020F0502020204030204" pitchFamily="34" charset="0"/>
              </a:rPr>
              <a:t>If more than one block of the same amount of consecutive days off is requested, a date range has to be assigned to each block. Otherwise, just one block with the specified amount will be honored.</a:t>
            </a:r>
          </a:p>
          <a:p>
            <a:pPr marL="285750" indent="-285750">
              <a:spcBef>
                <a:spcPts val="600"/>
              </a:spcBef>
              <a:spcAft>
                <a:spcPts val="600"/>
              </a:spcAft>
              <a:buFont typeface="Arial" panose="020B0604020202020204" pitchFamily="34" charset="0"/>
              <a:buChar char="•"/>
            </a:pPr>
            <a:endParaRPr lang="en-US" sz="1600"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endParaRPr lang="en-US" sz="1600"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endParaRPr lang="en-US" sz="1600" dirty="0">
              <a:latin typeface="Calibri" panose="020F0502020204030204" pitchFamily="34" charset="0"/>
            </a:endParaRPr>
          </a:p>
        </p:txBody>
      </p:sp>
      <p:pic>
        <p:nvPicPr>
          <p:cNvPr id="2" name="Picture 1" descr="Screen Shot 2020-04-28 at 1.58.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537" y="4080495"/>
            <a:ext cx="1734082" cy="2133600"/>
          </a:xfrm>
          <a:prstGeom prst="rect">
            <a:avLst/>
          </a:prstGeom>
          <a:ln w="19050" cmpd="sng">
            <a:solidFill>
              <a:srgbClr val="0000FF"/>
            </a:solidFill>
          </a:ln>
          <a:effectLst>
            <a:outerShdw blurRad="50800" dist="38100" dir="2700000" algn="tl" rotWithShape="0">
              <a:prstClr val="black">
                <a:alpha val="40000"/>
              </a:prstClr>
            </a:outerShdw>
          </a:effectLst>
        </p:spPr>
      </p:pic>
      <p:pic>
        <p:nvPicPr>
          <p:cNvPr id="6" name="Picture 5" descr="Screen Shot 2020-04-28 at 1.58.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19" y="4080496"/>
            <a:ext cx="1691579" cy="2099598"/>
          </a:xfrm>
          <a:prstGeom prst="rect">
            <a:avLst/>
          </a:prstGeom>
          <a:ln w="19050" cmpd="sng">
            <a:solidFill>
              <a:srgbClr val="0000FF"/>
            </a:solidFill>
          </a:ln>
          <a:effectLst>
            <a:outerShdw blurRad="50800" dist="38100" dir="2700000" algn="tl" rotWithShape="0">
              <a:prstClr val="black">
                <a:alpha val="40000"/>
              </a:prstClr>
            </a:outerShdw>
          </a:effectLst>
        </p:spPr>
      </p:pic>
      <p:pic>
        <p:nvPicPr>
          <p:cNvPr id="8" name="Picture 7" descr="Screen Shot 2020-04-28 at 1.59.0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6621" y="4080495"/>
            <a:ext cx="1691579" cy="2244105"/>
          </a:xfrm>
          <a:prstGeom prst="rect">
            <a:avLst/>
          </a:prstGeom>
          <a:ln w="19050" cmpd="sng">
            <a:solidFill>
              <a:srgbClr val="0000FF"/>
            </a:solidFill>
          </a:ln>
          <a:effectLst>
            <a:outerShdw blurRad="50800" dist="38100" dir="2700000" algn="tl" rotWithShape="0">
              <a:prstClr val="black">
                <a:alpha val="40000"/>
              </a:prstClr>
            </a:outerShdw>
          </a:effectLst>
        </p:spPr>
      </p:pic>
      <p:pic>
        <p:nvPicPr>
          <p:cNvPr id="9" name="Picture 8" descr="Screen Shot 2020-04-28 at 1.29.43 PM.png"/>
          <p:cNvPicPr>
            <a:picLocks noChangeAspect="1"/>
          </p:cNvPicPr>
          <p:nvPr/>
        </p:nvPicPr>
        <p:blipFill rotWithShape="1">
          <a:blip r:embed="rId5">
            <a:extLst>
              <a:ext uri="{28A0092B-C50C-407E-A947-70E740481C1C}">
                <a14:useLocalDpi xmlns:a14="http://schemas.microsoft.com/office/drawing/2010/main" val="0"/>
              </a:ext>
            </a:extLst>
          </a:blip>
          <a:srcRect l="-1838" t="35443" r="5662" b="12666"/>
          <a:stretch/>
        </p:blipFill>
        <p:spPr>
          <a:xfrm>
            <a:off x="844019" y="4080495"/>
            <a:ext cx="1721227" cy="1966202"/>
          </a:xfrm>
          <a:prstGeom prst="rect">
            <a:avLst/>
          </a:prstGeom>
          <a:ln w="19050" cmpd="sng">
            <a:solidFill>
              <a:srgbClr val="0000FF"/>
            </a:solidFill>
          </a:ln>
          <a:effectLst>
            <a:outerShdw blurRad="50800" dist="38100" dir="2700000" algn="tl" rotWithShape="0">
              <a:prstClr val="black">
                <a:alpha val="40000"/>
              </a:prstClr>
            </a:outerShdw>
          </a:effectLst>
        </p:spPr>
      </p:pic>
      <p:cxnSp>
        <p:nvCxnSpPr>
          <p:cNvPr id="12" name="Straight Arrow Connector 11"/>
          <p:cNvCxnSpPr/>
          <p:nvPr/>
        </p:nvCxnSpPr>
        <p:spPr>
          <a:xfrm>
            <a:off x="685800" y="5410200"/>
            <a:ext cx="457200" cy="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1119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8458200" cy="884238"/>
          </a:xfrm>
        </p:spPr>
        <p:txBody>
          <a:bodyPr>
            <a:normAutofit/>
          </a:bodyPr>
          <a:lstStyle/>
          <a:p>
            <a:pPr algn="l"/>
            <a:r>
              <a:rPr lang="en-US" sz="4400" b="1" dirty="0">
                <a:solidFill>
                  <a:srgbClr val="0070C0"/>
                </a:solidFill>
                <a:latin typeface="+mj-lt"/>
              </a:rPr>
              <a:t>Reserve Bidding Waive Options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874" y="2362200"/>
            <a:ext cx="2384926" cy="2438400"/>
          </a:xfrm>
          <a:prstGeom prst="rect">
            <a:avLst/>
          </a:prstGeom>
          <a:ln w="19050">
            <a:solidFill>
              <a:srgbClr val="0000FF"/>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
        <p:nvSpPr>
          <p:cNvPr id="5" name="Rectangle 4"/>
          <p:cNvSpPr/>
          <p:nvPr/>
        </p:nvSpPr>
        <p:spPr>
          <a:xfrm>
            <a:off x="3581400" y="2364700"/>
            <a:ext cx="4572000" cy="2893100"/>
          </a:xfrm>
          <a:prstGeom prst="rect">
            <a:avLst/>
          </a:prstGeom>
        </p:spPr>
        <p:txBody>
          <a:bodyPr wrap="square">
            <a:spAutoFit/>
          </a:bodyPr>
          <a:lstStyle/>
          <a:p>
            <a:pPr marL="285750" lvl="0" indent="-285750">
              <a:spcAft>
                <a:spcPts val="1200"/>
              </a:spcAft>
              <a:buFont typeface="Arial" panose="020B0604020202020204" pitchFamily="34" charset="0"/>
              <a:buChar char="•"/>
            </a:pPr>
            <a:r>
              <a:rPr lang="en-US" b="1" dirty="0"/>
              <a:t>Minimum 2 Days Off In a Row</a:t>
            </a:r>
            <a:r>
              <a:rPr lang="en-US" dirty="0"/>
              <a:t>: Allows your schedule to be completed with instances of single days off.</a:t>
            </a:r>
          </a:p>
          <a:p>
            <a:pPr marL="285750" lvl="0" indent="-285750">
              <a:spcAft>
                <a:spcPts val="1200"/>
              </a:spcAft>
              <a:buFont typeface="Arial" panose="020B0604020202020204" pitchFamily="34" charset="0"/>
              <a:buChar char="•"/>
            </a:pPr>
            <a:r>
              <a:rPr lang="en-US" b="1" dirty="0"/>
              <a:t>Block of 4 Days Off</a:t>
            </a:r>
            <a:r>
              <a:rPr lang="en-US" dirty="0"/>
              <a:t>: Allows your schedule to be completed without a block of 4 days off. </a:t>
            </a:r>
          </a:p>
          <a:p>
            <a:pPr marL="285750" lvl="0" indent="-285750">
              <a:spcAft>
                <a:spcPts val="1200"/>
              </a:spcAft>
              <a:buFont typeface="Arial" panose="020B0604020202020204" pitchFamily="34" charset="0"/>
              <a:buChar char="•"/>
            </a:pPr>
            <a:r>
              <a:rPr lang="en-US" b="1" dirty="0"/>
              <a:t>Block of 3 Days Off</a:t>
            </a:r>
            <a:r>
              <a:rPr lang="en-US" dirty="0"/>
              <a:t>: Allows your schedule to be completed without a block of 3 days off.</a:t>
            </a:r>
          </a:p>
        </p:txBody>
      </p:sp>
    </p:spTree>
    <p:extLst>
      <p:ext uri="{BB962C8B-B14F-4D97-AF65-F5344CB8AC3E}">
        <p14:creationId xmlns:p14="http://schemas.microsoft.com/office/powerpoint/2010/main" val="18087187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1943613"/>
            <a:ext cx="7503695" cy="4247317"/>
          </a:xfrm>
          <a:prstGeom prst="rect">
            <a:avLst/>
          </a:prstGeom>
        </p:spPr>
        <p:txBody>
          <a:bodyPr wrap="square">
            <a:spAutoFit/>
          </a:bodyPr>
          <a:lstStyle/>
          <a:p>
            <a:pPr marL="285750" indent="-285750">
              <a:buFont typeface="Arial" panose="020B0604020202020204" pitchFamily="34" charset="0"/>
              <a:buChar char="•"/>
            </a:pPr>
            <a:r>
              <a:rPr lang="en-US" dirty="0"/>
              <a:t>There is no waiver for two blocks of 2 days off. However, the two blocks of 2 days off must exist by themselves or within a larger group of days off. </a:t>
            </a:r>
          </a:p>
          <a:p>
            <a:r>
              <a:rPr lang="en-US" dirty="0"/>
              <a:t>      </a:t>
            </a:r>
          </a:p>
          <a:p>
            <a:r>
              <a:rPr lang="en-US" dirty="0"/>
              <a:t>      Examples:</a:t>
            </a:r>
          </a:p>
          <a:p>
            <a:pPr marL="742950" lvl="1" indent="-285750">
              <a:buFont typeface="Arial" panose="020B0604020202020204" pitchFamily="34" charset="0"/>
              <a:buChar char="•"/>
            </a:pPr>
            <a:r>
              <a:rPr lang="en-US" dirty="0"/>
              <a:t>A block of 5 days off in a row contains the 2 blocks of two days off together</a:t>
            </a:r>
          </a:p>
          <a:p>
            <a:pPr marL="742950" lvl="1" indent="-285750">
              <a:buFont typeface="Arial" panose="020B0604020202020204" pitchFamily="34" charset="0"/>
              <a:buChar char="•"/>
            </a:pPr>
            <a:r>
              <a:rPr lang="en-US" dirty="0"/>
              <a:t>Two separate blocks of 3 days off in a row contain one block of 2 days off each.</a:t>
            </a:r>
          </a:p>
          <a:p>
            <a:r>
              <a:rPr lang="en-US" dirty="0"/>
              <a:t>  </a:t>
            </a:r>
          </a:p>
          <a:p>
            <a:pPr marL="285750" indent="-285750">
              <a:buFont typeface="Arial" panose="020B0604020202020204" pitchFamily="34" charset="0"/>
              <a:buChar char="•"/>
            </a:pPr>
            <a:r>
              <a:rPr lang="en-US" dirty="0"/>
              <a:t>When requesting specific days off on a reserve bid,                                         plot out those days on a contractual calendar to                                                  determine if waivers are needed. Keep in mind                                                   that FARs require no more than 6 reserve days                                                   in a row, and your previous month’s schedule                                                                                 will be considered to meet this legality.</a:t>
            </a:r>
          </a:p>
        </p:txBody>
      </p:sp>
      <p:sp>
        <p:nvSpPr>
          <p:cNvPr id="3" name="Title 1"/>
          <p:cNvSpPr>
            <a:spLocks noGrp="1"/>
          </p:cNvSpPr>
          <p:nvPr>
            <p:ph type="title"/>
          </p:nvPr>
        </p:nvSpPr>
        <p:spPr>
          <a:xfrm>
            <a:off x="685801" y="533400"/>
            <a:ext cx="8458200" cy="884238"/>
          </a:xfrm>
        </p:spPr>
        <p:txBody>
          <a:bodyPr>
            <a:normAutofit/>
          </a:bodyPr>
          <a:lstStyle/>
          <a:p>
            <a:pPr algn="l"/>
            <a:r>
              <a:rPr lang="en-US" sz="4400" b="1" dirty="0">
                <a:solidFill>
                  <a:srgbClr val="0070C0"/>
                </a:solidFill>
                <a:latin typeface="+mj-lt"/>
              </a:rPr>
              <a:t>Reserve Bidding Waive Notes</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229613"/>
            <a:ext cx="1676400" cy="1713987"/>
          </a:xfrm>
          <a:prstGeom prst="rect">
            <a:avLst/>
          </a:prstGeom>
          <a:ln w="19050">
            <a:solidFill>
              <a:srgbClr val="0000FF"/>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7188779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338229"/>
            <a:ext cx="8229600" cy="4083810"/>
          </a:xfrm>
          <a:prstGeom prst="rect">
            <a:avLst/>
          </a:prstGeom>
          <a:noFill/>
        </p:spPr>
        <p:txBody>
          <a:bodyPr wrap="square" rtlCol="0">
            <a:spAutoFit/>
          </a:bodyPr>
          <a:lstStyle/>
          <a:p>
            <a:pPr algn="just">
              <a:lnSpc>
                <a:spcPts val="2200"/>
              </a:lnSpc>
              <a:spcBef>
                <a:spcPts val="1200"/>
              </a:spcBef>
              <a:spcAft>
                <a:spcPts val="1200"/>
              </a:spcAft>
            </a:pPr>
            <a:r>
              <a:rPr lang="en-US" dirty="0"/>
              <a:t>Golden Days are identified as RGO on the Reasons Report and are awarded to Reserves who have a full 11 days off in the bid month. They are awarded after your schedule has been completed, according to the CBA section 7.D.2 and to the following constraints:</a:t>
            </a:r>
          </a:p>
          <a:p>
            <a:pPr marL="742950" lvl="1" indent="-285750" algn="just">
              <a:lnSpc>
                <a:spcPts val="2200"/>
              </a:lnSpc>
              <a:spcBef>
                <a:spcPts val="600"/>
              </a:spcBef>
              <a:buFont typeface="Arial" panose="020B0604020202020204" pitchFamily="34" charset="0"/>
              <a:buChar char="•"/>
            </a:pPr>
            <a:r>
              <a:rPr lang="en-US" dirty="0"/>
              <a:t>GDOs must be three consecutive days off.</a:t>
            </a:r>
          </a:p>
          <a:p>
            <a:pPr marL="742950" lvl="1" indent="-285750" algn="just">
              <a:lnSpc>
                <a:spcPts val="2200"/>
              </a:lnSpc>
              <a:spcBef>
                <a:spcPts val="600"/>
              </a:spcBef>
              <a:buFont typeface="Arial" panose="020B0604020202020204" pitchFamily="34" charset="0"/>
              <a:buChar char="•"/>
            </a:pPr>
            <a:r>
              <a:rPr lang="en-US" dirty="0"/>
              <a:t>GDOs must begin on the first day of a block of days off.</a:t>
            </a:r>
          </a:p>
          <a:p>
            <a:pPr marL="742950" lvl="1" indent="-285750" algn="just">
              <a:lnSpc>
                <a:spcPts val="2200"/>
              </a:lnSpc>
              <a:spcBef>
                <a:spcPts val="600"/>
              </a:spcBef>
              <a:buFont typeface="Arial" panose="020B0604020202020204" pitchFamily="34" charset="0"/>
              <a:buChar char="•"/>
            </a:pPr>
            <a:r>
              <a:rPr lang="en-US" dirty="0"/>
              <a:t>GDOs will be placed according to the flight attendant’s bid, if possible.</a:t>
            </a:r>
          </a:p>
          <a:p>
            <a:pPr marL="742950" lvl="1" indent="-285750" algn="just">
              <a:lnSpc>
                <a:spcPts val="2200"/>
              </a:lnSpc>
              <a:spcBef>
                <a:spcPts val="600"/>
              </a:spcBef>
              <a:buFont typeface="Arial" panose="020B0604020202020204" pitchFamily="34" charset="0"/>
              <a:buChar char="•"/>
            </a:pPr>
            <a:r>
              <a:rPr lang="en-US" dirty="0"/>
              <a:t>If none of the preferred off bids can be contained within GDOs, GDOs will be placed according to coverage needs.</a:t>
            </a:r>
          </a:p>
          <a:p>
            <a:pPr marL="742950" lvl="1" indent="-285750" algn="just">
              <a:lnSpc>
                <a:spcPts val="2200"/>
              </a:lnSpc>
              <a:spcBef>
                <a:spcPts val="600"/>
              </a:spcBef>
              <a:buFont typeface="Arial" panose="020B0604020202020204" pitchFamily="34" charset="0"/>
              <a:buChar char="•"/>
            </a:pPr>
            <a:r>
              <a:rPr lang="en-US" dirty="0"/>
              <a:t>If there are no preferred off bids, GDOs will be placed according to coverage needs.</a:t>
            </a:r>
          </a:p>
          <a:p>
            <a:pPr marL="742950" lvl="1" indent="-285750" algn="just">
              <a:lnSpc>
                <a:spcPts val="2200"/>
              </a:lnSpc>
              <a:spcBef>
                <a:spcPts val="600"/>
              </a:spcBef>
              <a:buFont typeface="Arial" panose="020B0604020202020204" pitchFamily="34" charset="0"/>
              <a:buChar char="•"/>
            </a:pPr>
            <a:r>
              <a:rPr lang="en-US" dirty="0"/>
              <a:t>If there are no blocks of three or more days off, no GDOs will be awarded.</a:t>
            </a:r>
          </a:p>
        </p:txBody>
      </p:sp>
      <p:sp>
        <p:nvSpPr>
          <p:cNvPr id="5" name="Title 1"/>
          <p:cNvSpPr txBox="1">
            <a:spLocks/>
          </p:cNvSpPr>
          <p:nvPr/>
        </p:nvSpPr>
        <p:spPr>
          <a:xfrm>
            <a:off x="685800" y="533400"/>
            <a:ext cx="8458200" cy="8842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70C0"/>
                </a:solidFill>
              </a:rPr>
              <a:t>GDO - Reserve Golden Day Processing</a:t>
            </a:r>
          </a:p>
        </p:txBody>
      </p:sp>
    </p:spTree>
    <p:extLst>
      <p:ext uri="{BB962C8B-B14F-4D97-AF65-F5344CB8AC3E}">
        <p14:creationId xmlns:p14="http://schemas.microsoft.com/office/powerpoint/2010/main" val="38661003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Reserve Bid Logic</a:t>
            </a:r>
          </a:p>
        </p:txBody>
      </p:sp>
      <p:sp>
        <p:nvSpPr>
          <p:cNvPr id="4" name="TextBox 3"/>
          <p:cNvSpPr txBox="1"/>
          <p:nvPr/>
        </p:nvSpPr>
        <p:spPr>
          <a:xfrm>
            <a:off x="900953" y="2096575"/>
            <a:ext cx="7315200" cy="3237425"/>
          </a:xfrm>
          <a:prstGeom prst="rect">
            <a:avLst/>
          </a:prstGeom>
          <a:noFill/>
        </p:spPr>
        <p:txBody>
          <a:bodyPr wrap="square" rtlCol="0">
            <a:spAutoFit/>
          </a:bodyPr>
          <a:lstStyle/>
          <a:p>
            <a:pPr>
              <a:lnSpc>
                <a:spcPts val="2200"/>
              </a:lnSpc>
              <a:spcBef>
                <a:spcPts val="1200"/>
              </a:spcBef>
              <a:spcAft>
                <a:spcPts val="1200"/>
              </a:spcAft>
            </a:pPr>
            <a:r>
              <a:rPr lang="en-US" dirty="0"/>
              <a:t>Unlike in a pairing bid group, when awarding a reserve block, the PBS Scheduler does not perform any optimization, such as substitution, swapping, or shuffling, nor does the PBS Scheduler enter denial mode. </a:t>
            </a:r>
          </a:p>
          <a:p>
            <a:pPr>
              <a:lnSpc>
                <a:spcPts val="2200"/>
              </a:lnSpc>
              <a:spcBef>
                <a:spcPts val="1200"/>
              </a:spcBef>
              <a:spcAft>
                <a:spcPts val="1200"/>
              </a:spcAft>
            </a:pPr>
            <a:r>
              <a:rPr lang="en-US" b="1" dirty="0"/>
              <a:t>Coverage Awards </a:t>
            </a:r>
            <a:r>
              <a:rPr lang="en-US" dirty="0"/>
              <a:t>may occur to ensure adequate reserve staffing. The PBS Scheduler tries to award each FA a reserve block that honors as many reserve bid preferences as possible.</a:t>
            </a:r>
          </a:p>
          <a:p>
            <a:pPr marL="285750" indent="-285750">
              <a:lnSpc>
                <a:spcPts val="2200"/>
              </a:lnSpc>
              <a:spcBef>
                <a:spcPts val="1200"/>
              </a:spcBef>
              <a:spcAft>
                <a:spcPts val="1200"/>
              </a:spcAft>
              <a:buFont typeface="Arial" panose="020B0604020202020204" pitchFamily="34" charset="0"/>
              <a:buChar char="•"/>
            </a:pPr>
            <a:r>
              <a:rPr lang="en-US" dirty="0"/>
              <a:t>When the PBS Scheduler starts processing a Reserve bid group, it reads the first line Start Reserve and checks to see if a legal reserve line can be built, and then, if possible, a legal reserve block is built.</a:t>
            </a:r>
          </a:p>
        </p:txBody>
      </p:sp>
    </p:spTree>
    <p:extLst>
      <p:ext uri="{BB962C8B-B14F-4D97-AF65-F5344CB8AC3E}">
        <p14:creationId xmlns:p14="http://schemas.microsoft.com/office/powerpoint/2010/main" val="1816082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Bidding System Login</a:t>
            </a:r>
          </a:p>
        </p:txBody>
      </p:sp>
      <p:sp>
        <p:nvSpPr>
          <p:cNvPr id="6" name="Text Placeholder 2"/>
          <p:cNvSpPr txBox="1">
            <a:spLocks/>
          </p:cNvSpPr>
          <p:nvPr/>
        </p:nvSpPr>
        <p:spPr>
          <a:xfrm>
            <a:off x="914400" y="2133600"/>
            <a:ext cx="7114518" cy="396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1800" b="1" dirty="0">
                <a:latin typeface="+mj-lt"/>
              </a:rPr>
              <a:t>Once you are in PBS, Bids &amp; Seniority Lists:</a:t>
            </a:r>
          </a:p>
          <a:p>
            <a:pPr marL="800100" lvl="1" indent="-342900">
              <a:spcAft>
                <a:spcPts val="600"/>
              </a:spcAft>
              <a:buFont typeface="+mj-lt"/>
              <a:buAutoNum type="arabicPeriod"/>
            </a:pPr>
            <a:r>
              <a:rPr lang="en-US" sz="1800" dirty="0">
                <a:latin typeface="+mj-lt"/>
              </a:rPr>
              <a:t>Click on </a:t>
            </a:r>
            <a:r>
              <a:rPr lang="en-US" sz="1800" b="1" dirty="0">
                <a:latin typeface="+mj-lt"/>
              </a:rPr>
              <a:t>Bidding System Login</a:t>
            </a:r>
          </a:p>
          <a:p>
            <a:pPr lvl="1">
              <a:spcAft>
                <a:spcPts val="600"/>
              </a:spcAft>
              <a:buFont typeface="Arial" panose="020B0604020202020204" pitchFamily="34" charset="0"/>
              <a:buChar char="•"/>
            </a:pPr>
            <a:endParaRPr lang="en-US" sz="1800" b="1" dirty="0">
              <a:latin typeface="+mj-lt"/>
            </a:endParaRPr>
          </a:p>
          <a:p>
            <a:pPr lvl="1">
              <a:spcAft>
                <a:spcPts val="600"/>
              </a:spcAft>
              <a:buFont typeface="Arial" panose="020B0604020202020204" pitchFamily="34" charset="0"/>
              <a:buChar char="•"/>
            </a:pPr>
            <a:endParaRPr lang="en-US" sz="1800" b="1" dirty="0">
              <a:latin typeface="+mj-lt"/>
            </a:endParaRPr>
          </a:p>
          <a:p>
            <a:pPr lvl="1">
              <a:spcAft>
                <a:spcPts val="600"/>
              </a:spcAft>
              <a:buFont typeface="Arial" panose="020B0604020202020204" pitchFamily="34" charset="0"/>
              <a:buChar char="•"/>
            </a:pPr>
            <a:endParaRPr lang="en-US" sz="1800" b="1" dirty="0">
              <a:latin typeface="+mj-lt"/>
            </a:endParaRPr>
          </a:p>
          <a:p>
            <a:pPr lvl="1">
              <a:spcAft>
                <a:spcPts val="600"/>
              </a:spcAft>
              <a:buFont typeface="Arial" panose="020B0604020202020204" pitchFamily="34" charset="0"/>
              <a:buChar char="•"/>
            </a:pPr>
            <a:endParaRPr lang="en-US" sz="1800" b="1" dirty="0">
              <a:latin typeface="+mj-lt"/>
            </a:endParaRPr>
          </a:p>
          <a:p>
            <a:pPr lvl="1">
              <a:spcAft>
                <a:spcPts val="600"/>
              </a:spcAft>
              <a:buFont typeface="Arial" panose="020B0604020202020204" pitchFamily="34" charset="0"/>
              <a:buChar char="•"/>
            </a:pPr>
            <a:endParaRPr lang="en-US" sz="1800" b="1" dirty="0">
              <a:latin typeface="+mj-lt"/>
            </a:endParaRPr>
          </a:p>
          <a:p>
            <a:pPr marL="1828800" lvl="4" indent="0">
              <a:spcAft>
                <a:spcPts val="600"/>
              </a:spcAft>
              <a:buFont typeface="Arial" panose="020B0604020202020204" pitchFamily="34" charset="0"/>
              <a:buNone/>
            </a:pPr>
            <a:r>
              <a:rPr lang="en-US" sz="1800" b="1" dirty="0">
                <a:latin typeface="+mj-lt"/>
              </a:rPr>
              <a:t> </a:t>
            </a:r>
          </a:p>
        </p:txBody>
      </p:sp>
      <p:pic>
        <p:nvPicPr>
          <p:cNvPr id="9" name="Picture 8">
            <a:extLst>
              <a:ext uri="{FF2B5EF4-FFF2-40B4-BE49-F238E27FC236}">
                <a16:creationId xmlns:a16="http://schemas.microsoft.com/office/drawing/2014/main" id="{FA4F4E58-7B50-CA46-5302-A2DF5BCE7174}"/>
              </a:ext>
            </a:extLst>
          </p:cNvPr>
          <p:cNvPicPr>
            <a:picLocks noChangeAspect="1"/>
          </p:cNvPicPr>
          <p:nvPr/>
        </p:nvPicPr>
        <p:blipFill>
          <a:blip r:embed="rId3"/>
          <a:stretch>
            <a:fillRect/>
          </a:stretch>
        </p:blipFill>
        <p:spPr>
          <a:xfrm>
            <a:off x="2057399" y="3352800"/>
            <a:ext cx="4945409" cy="1747683"/>
          </a:xfrm>
          <a:prstGeom prst="rect">
            <a:avLst/>
          </a:prstGeom>
          <a:effectLst>
            <a:glow rad="63500">
              <a:schemeClr val="accent1">
                <a:satMod val="175000"/>
                <a:alpha val="40000"/>
              </a:schemeClr>
            </a:glow>
          </a:effectLst>
        </p:spPr>
      </p:pic>
      <p:sp>
        <p:nvSpPr>
          <p:cNvPr id="12" name="Arrow: Right 11">
            <a:extLst>
              <a:ext uri="{FF2B5EF4-FFF2-40B4-BE49-F238E27FC236}">
                <a16:creationId xmlns:a16="http://schemas.microsoft.com/office/drawing/2014/main" id="{3B4312CC-64FE-6E5E-D217-453DA796CFAB}"/>
              </a:ext>
            </a:extLst>
          </p:cNvPr>
          <p:cNvSpPr/>
          <p:nvPr/>
        </p:nvSpPr>
        <p:spPr>
          <a:xfrm>
            <a:off x="1371600" y="3810000"/>
            <a:ext cx="76959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08237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Reserve Bid Logic</a:t>
            </a:r>
          </a:p>
        </p:txBody>
      </p:sp>
      <p:sp>
        <p:nvSpPr>
          <p:cNvPr id="4" name="TextBox 3"/>
          <p:cNvSpPr txBox="1"/>
          <p:nvPr/>
        </p:nvSpPr>
        <p:spPr>
          <a:xfrm>
            <a:off x="762000" y="2286000"/>
            <a:ext cx="7696200" cy="3801682"/>
          </a:xfrm>
          <a:prstGeom prst="rect">
            <a:avLst/>
          </a:prstGeom>
          <a:noFill/>
        </p:spPr>
        <p:txBody>
          <a:bodyPr wrap="square" rtlCol="0">
            <a:spAutoFit/>
          </a:bodyPr>
          <a:lstStyle/>
          <a:p>
            <a:pPr marL="285750" indent="-285750">
              <a:lnSpc>
                <a:spcPts val="2200"/>
              </a:lnSpc>
              <a:spcBef>
                <a:spcPts val="1200"/>
              </a:spcBef>
              <a:spcAft>
                <a:spcPts val="1200"/>
              </a:spcAft>
              <a:buFont typeface="Arial" panose="020B0604020202020204" pitchFamily="34" charset="0"/>
              <a:buChar char="•"/>
            </a:pPr>
            <a:r>
              <a:rPr lang="en-US" dirty="0"/>
              <a:t>The PBS Scheduler reads the first bid preference and then attempts to build a reserve schedule honoring this bid preference.</a:t>
            </a:r>
          </a:p>
          <a:p>
            <a:pPr marL="285750" indent="-285750">
              <a:lnSpc>
                <a:spcPts val="2200"/>
              </a:lnSpc>
              <a:spcBef>
                <a:spcPts val="1200"/>
              </a:spcBef>
              <a:spcAft>
                <a:spcPts val="1200"/>
              </a:spcAft>
              <a:buFont typeface="Arial" panose="020B0604020202020204" pitchFamily="34" charset="0"/>
              <a:buChar char="•"/>
            </a:pPr>
            <a:r>
              <a:rPr lang="en-US" dirty="0"/>
              <a:t>The PBS Scheduler then reads all subsequent bid preferences, in order from </a:t>
            </a:r>
            <a:r>
              <a:rPr lang="en-US" b="1" dirty="0"/>
              <a:t>top to bottom</a:t>
            </a:r>
            <a:r>
              <a:rPr lang="en-US" dirty="0"/>
              <a:t>, and attempts to build a reserve block honoring as many of these preferences as possible while keeping any preferences already honored.</a:t>
            </a:r>
          </a:p>
          <a:p>
            <a:pPr marL="284163" lvl="1">
              <a:lnSpc>
                <a:spcPts val="2200"/>
              </a:lnSpc>
              <a:spcBef>
                <a:spcPts val="1200"/>
              </a:spcBef>
              <a:spcAft>
                <a:spcPts val="1200"/>
              </a:spcAft>
            </a:pPr>
            <a:r>
              <a:rPr lang="en-US" b="1" dirty="0"/>
              <a:t>For example</a:t>
            </a:r>
            <a:r>
              <a:rPr lang="en-US" dirty="0"/>
              <a:t>, if the first bid preference is honored but the first and second together cannot be honored, the second preference is denied, and the PBS Scheduler will read the third preference and attempts to honor preferences 1 and 3. This process is continued until all bid preferences have been attempted.</a:t>
            </a:r>
          </a:p>
        </p:txBody>
      </p:sp>
    </p:spTree>
    <p:extLst>
      <p:ext uri="{BB962C8B-B14F-4D97-AF65-F5344CB8AC3E}">
        <p14:creationId xmlns:p14="http://schemas.microsoft.com/office/powerpoint/2010/main" val="18087187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my.envoyair.com/wp-content/uploads/2016/01/IMG_Stock_08922289_7-1024x682.jpg"/>
          <p:cNvPicPr>
            <a:picLocks noChangeAspect="1" noChangeArrowheads="1"/>
          </p:cNvPicPr>
          <p:nvPr/>
        </p:nvPicPr>
        <p:blipFill>
          <a:blip r:embed="rId2">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457200" y="1676400"/>
            <a:ext cx="8229600" cy="4724400"/>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5" name="Content Placeholder 1"/>
          <p:cNvSpPr txBox="1">
            <a:spLocks/>
          </p:cNvSpPr>
          <p:nvPr/>
        </p:nvSpPr>
        <p:spPr>
          <a:xfrm>
            <a:off x="4419600" y="2133600"/>
            <a:ext cx="4267200" cy="42672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0512" indent="0">
              <a:lnSpc>
                <a:spcPct val="110000"/>
              </a:lnSpc>
              <a:spcBef>
                <a:spcPts val="600"/>
              </a:spcBef>
              <a:buNone/>
            </a:pPr>
            <a:r>
              <a:rPr lang="en-US" b="1" dirty="0">
                <a:solidFill>
                  <a:schemeClr val="bg1"/>
                </a:solidFill>
                <a:effectLst>
                  <a:outerShdw blurRad="38100" dist="38100" dir="2700000" algn="tl">
                    <a:srgbClr val="000000">
                      <a:alpha val="43137"/>
                    </a:srgbClr>
                  </a:outerShdw>
                </a:effectLst>
                <a:latin typeface="+mn-lt"/>
                <a:cs typeface="Helvetica" panose="020B0604020202020204" pitchFamily="34" charset="0"/>
              </a:rPr>
              <a:t>Bid Results</a:t>
            </a:r>
          </a:p>
          <a:p>
            <a:pPr marL="682625" lvl="1" indent="-220663">
              <a:lnSpc>
                <a:spcPts val="2100"/>
              </a:lnSpc>
              <a:spcBef>
                <a:spcPts val="600"/>
              </a:spcBef>
              <a:buFont typeface="Wingdings" panose="05000000000000000000" pitchFamily="2" charset="2"/>
              <a:buChar char="°"/>
            </a:pPr>
            <a:endParaRPr lang="en-US" sz="2000" b="1" dirty="0">
              <a:solidFill>
                <a:schemeClr val="bg1"/>
              </a:solidFill>
              <a:effectLst>
                <a:outerShdw blurRad="38100" dist="38100" dir="2700000" algn="tl">
                  <a:srgbClr val="000000">
                    <a:alpha val="43137"/>
                  </a:srgbClr>
                </a:outerShdw>
              </a:effectLst>
              <a:latin typeface="+mn-lt"/>
              <a:cs typeface="Helvetica" panose="020B0604020202020204" pitchFamily="34" charset="0"/>
            </a:endParaRPr>
          </a:p>
          <a:p>
            <a:pPr marL="682625" lvl="1" indent="-220663">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Results Tab</a:t>
            </a:r>
          </a:p>
          <a:p>
            <a:pPr marL="682625" lvl="1" indent="-220663">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Reasons Report</a:t>
            </a:r>
          </a:p>
          <a:p>
            <a:pPr marL="682625" lvl="1" indent="-220663">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Bid Protest</a:t>
            </a:r>
          </a:p>
          <a:p>
            <a:pPr marL="461962" lvl="1" indent="0">
              <a:lnSpc>
                <a:spcPts val="2100"/>
              </a:lnSpc>
              <a:spcBef>
                <a:spcPts val="600"/>
              </a:spcBef>
              <a:buNone/>
            </a:pPr>
            <a:endParaRPr lang="en-US" sz="1800" b="1" dirty="0">
              <a:solidFill>
                <a:schemeClr val="bg1"/>
              </a:solidFill>
              <a:effectLst>
                <a:outerShdw blurRad="38100" dist="38100" dir="2700000" algn="tl">
                  <a:srgbClr val="000000">
                    <a:alpha val="43137"/>
                  </a:srgbClr>
                </a:outerShdw>
              </a:effectLst>
              <a:latin typeface="+mn-lt"/>
              <a:cs typeface="Helvetica" panose="020B0604020202020204" pitchFamily="34" charset="0"/>
            </a:endParaRPr>
          </a:p>
        </p:txBody>
      </p:sp>
      <p:sp>
        <p:nvSpPr>
          <p:cNvPr id="6" name="Title 1"/>
          <p:cNvSpPr txBox="1">
            <a:spLocks/>
          </p:cNvSpPr>
          <p:nvPr/>
        </p:nvSpPr>
        <p:spPr>
          <a:xfrm>
            <a:off x="914400" y="533400"/>
            <a:ext cx="7772400" cy="884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b="1" dirty="0">
                <a:solidFill>
                  <a:srgbClr val="0070C0"/>
                </a:solidFill>
              </a:rPr>
              <a:t>Section 3 - 6</a:t>
            </a:r>
          </a:p>
        </p:txBody>
      </p:sp>
    </p:spTree>
    <p:extLst>
      <p:ext uri="{BB962C8B-B14F-4D97-AF65-F5344CB8AC3E}">
        <p14:creationId xmlns:p14="http://schemas.microsoft.com/office/powerpoint/2010/main" val="11900788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Results Tab</a:t>
            </a:r>
          </a:p>
        </p:txBody>
      </p:sp>
      <p:sp>
        <p:nvSpPr>
          <p:cNvPr id="5" name="TextBox 4"/>
          <p:cNvSpPr txBox="1"/>
          <p:nvPr/>
        </p:nvSpPr>
        <p:spPr>
          <a:xfrm>
            <a:off x="609601" y="1869122"/>
            <a:ext cx="7848600" cy="4272965"/>
          </a:xfrm>
          <a:prstGeom prst="rect">
            <a:avLst/>
          </a:prstGeom>
          <a:noFill/>
        </p:spPr>
        <p:txBody>
          <a:bodyPr wrap="square" rtlCol="0">
            <a:spAutoFit/>
          </a:bodyPr>
          <a:lstStyle/>
          <a:p>
            <a:pPr marL="285750" indent="-285750">
              <a:lnSpc>
                <a:spcPts val="2200"/>
              </a:lnSpc>
              <a:spcBef>
                <a:spcPts val="600"/>
              </a:spcBef>
              <a:spcAft>
                <a:spcPts val="600"/>
              </a:spcAft>
              <a:buFont typeface="Arial" panose="020B0604020202020204" pitchFamily="34" charset="0"/>
              <a:buChar char="•"/>
            </a:pPr>
            <a:r>
              <a:rPr lang="en-US" sz="1600" dirty="0"/>
              <a:t>Displays the pairings you have been awarded for the current bid period, as well as the Reasons Report explaining how the PBS Scheduler handled each of your bid preferences. </a:t>
            </a:r>
          </a:p>
          <a:p>
            <a:pPr marL="285750" indent="-285750">
              <a:lnSpc>
                <a:spcPts val="2200"/>
              </a:lnSpc>
              <a:spcBef>
                <a:spcPts val="600"/>
              </a:spcBef>
              <a:spcAft>
                <a:spcPts val="600"/>
              </a:spcAft>
              <a:buFont typeface="Arial" panose="020B0604020202020204" pitchFamily="34" charset="0"/>
              <a:buChar char="•"/>
            </a:pPr>
            <a:endParaRPr lang="en-US" sz="1600" dirty="0"/>
          </a:p>
          <a:p>
            <a:pPr marL="285750" indent="-285750">
              <a:lnSpc>
                <a:spcPts val="2200"/>
              </a:lnSpc>
              <a:spcBef>
                <a:spcPts val="600"/>
              </a:spcBef>
              <a:spcAft>
                <a:spcPts val="600"/>
              </a:spcAft>
              <a:buFont typeface="Arial" panose="020B0604020202020204" pitchFamily="34" charset="0"/>
              <a:buChar char="•"/>
            </a:pPr>
            <a:endParaRPr lang="en-US" sz="1600" dirty="0"/>
          </a:p>
          <a:p>
            <a:pPr marL="285750" indent="-285750">
              <a:lnSpc>
                <a:spcPts val="2200"/>
              </a:lnSpc>
              <a:spcBef>
                <a:spcPts val="600"/>
              </a:spcBef>
              <a:spcAft>
                <a:spcPts val="600"/>
              </a:spcAft>
              <a:buFont typeface="Arial" panose="020B0604020202020204" pitchFamily="34" charset="0"/>
              <a:buChar char="•"/>
            </a:pPr>
            <a:endParaRPr lang="en-US" sz="1600" dirty="0"/>
          </a:p>
          <a:p>
            <a:pPr marL="285750" indent="-285750">
              <a:lnSpc>
                <a:spcPts val="2200"/>
              </a:lnSpc>
              <a:spcBef>
                <a:spcPts val="600"/>
              </a:spcBef>
              <a:spcAft>
                <a:spcPts val="600"/>
              </a:spcAft>
              <a:buFont typeface="Arial" panose="020B0604020202020204" pitchFamily="34" charset="0"/>
              <a:buChar char="•"/>
            </a:pPr>
            <a:endParaRPr lang="en-US" sz="1600" dirty="0"/>
          </a:p>
          <a:p>
            <a:pPr marL="285750" indent="-285750">
              <a:lnSpc>
                <a:spcPts val="2200"/>
              </a:lnSpc>
              <a:spcBef>
                <a:spcPts val="600"/>
              </a:spcBef>
              <a:spcAft>
                <a:spcPts val="600"/>
              </a:spcAft>
              <a:buFont typeface="Arial" panose="020B0604020202020204" pitchFamily="34" charset="0"/>
              <a:buChar char="•"/>
            </a:pPr>
            <a:endParaRPr lang="en-US" sz="1600" dirty="0"/>
          </a:p>
          <a:p>
            <a:pPr marL="285750" indent="-285750">
              <a:lnSpc>
                <a:spcPts val="2200"/>
              </a:lnSpc>
              <a:spcBef>
                <a:spcPts val="600"/>
              </a:spcBef>
              <a:spcAft>
                <a:spcPts val="600"/>
              </a:spcAft>
              <a:buFont typeface="Arial" panose="020B0604020202020204" pitchFamily="34" charset="0"/>
              <a:buChar char="•"/>
            </a:pPr>
            <a:r>
              <a:rPr lang="en-US" sz="1600" dirty="0"/>
              <a:t>The gray bar at the top of the screen displays the credit for the period. Here you can view results from previous months, sort your awards with the available criteria, and view multiple pairing reports. You can click on a pairing number to view a single pairing report.</a:t>
            </a:r>
          </a:p>
          <a:p>
            <a:pPr>
              <a:lnSpc>
                <a:spcPts val="2200"/>
              </a:lnSpc>
              <a:spcBef>
                <a:spcPts val="600"/>
              </a:spcBef>
              <a:spcAft>
                <a:spcPts val="600"/>
              </a:spcAft>
            </a:pPr>
            <a:r>
              <a:rPr lang="en-US" sz="1600" dirty="0"/>
              <a:t>The Results Tab has two sections, </a:t>
            </a:r>
            <a:r>
              <a:rPr lang="en-US" b="1" dirty="0"/>
              <a:t>Awards</a:t>
            </a:r>
            <a:r>
              <a:rPr lang="en-US" sz="1600" b="1" dirty="0"/>
              <a:t> </a:t>
            </a:r>
            <a:r>
              <a:rPr lang="en-US" sz="1600" dirty="0"/>
              <a:t>and</a:t>
            </a:r>
            <a:r>
              <a:rPr lang="en-US" sz="1600" b="1" dirty="0"/>
              <a:t> </a:t>
            </a:r>
            <a:r>
              <a:rPr lang="en-US" b="1" dirty="0"/>
              <a:t>Reasons</a:t>
            </a:r>
            <a:r>
              <a:rPr lang="en-US" sz="1600" b="1" dirty="0"/>
              <a:t>.</a:t>
            </a:r>
          </a:p>
        </p:txBody>
      </p:sp>
      <p:pic>
        <p:nvPicPr>
          <p:cNvPr id="6" name="Picture 4" descr="https://mqprefbid-uat.aa.com/webapp/help/Bidder_Guide/Results/resultsScreen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3333750" cy="1990725"/>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091" y="3835878"/>
            <a:ext cx="5638800" cy="165405"/>
          </a:xfrm>
          <a:prstGeom prst="rect">
            <a:avLst/>
          </a:prstGeom>
          <a:ln w="9525">
            <a:solidFill>
              <a:schemeClr val="accent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
        <p:nvSpPr>
          <p:cNvPr id="8" name="Bent-Up Arrow 7"/>
          <p:cNvSpPr/>
          <p:nvPr/>
        </p:nvSpPr>
        <p:spPr>
          <a:xfrm rot="10800000" flipH="1">
            <a:off x="4343400" y="2743200"/>
            <a:ext cx="838200" cy="1066799"/>
          </a:xfrm>
          <a:prstGeom prst="bentUpArrow">
            <a:avLst>
              <a:gd name="adj1" fmla="val 7412"/>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Bef>
                <a:spcPts val="600"/>
              </a:spcBef>
              <a:spcAft>
                <a:spcPts val="600"/>
              </a:spcAft>
            </a:pPr>
            <a:endParaRPr lang="en-US" sz="1600" dirty="0"/>
          </a:p>
        </p:txBody>
      </p:sp>
    </p:spTree>
    <p:extLst>
      <p:ext uri="{BB962C8B-B14F-4D97-AF65-F5344CB8AC3E}">
        <p14:creationId xmlns:p14="http://schemas.microsoft.com/office/powerpoint/2010/main" val="18160823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Results Tab</a:t>
            </a:r>
          </a:p>
        </p:txBody>
      </p:sp>
      <p:sp>
        <p:nvSpPr>
          <p:cNvPr id="5" name="TextBox 4"/>
          <p:cNvSpPr txBox="1"/>
          <p:nvPr/>
        </p:nvSpPr>
        <p:spPr>
          <a:xfrm>
            <a:off x="897147" y="1869122"/>
            <a:ext cx="7561053" cy="2358594"/>
          </a:xfrm>
          <a:prstGeom prst="rect">
            <a:avLst/>
          </a:prstGeom>
          <a:noFill/>
        </p:spPr>
        <p:txBody>
          <a:bodyPr wrap="square" rtlCol="0">
            <a:spAutoFit/>
          </a:bodyPr>
          <a:lstStyle/>
          <a:p>
            <a:pPr marL="285750" indent="-285750">
              <a:lnSpc>
                <a:spcPts val="2200"/>
              </a:lnSpc>
              <a:spcBef>
                <a:spcPts val="600"/>
              </a:spcBef>
              <a:spcAft>
                <a:spcPts val="600"/>
              </a:spcAft>
              <a:buFont typeface="Arial" panose="020B0604020202020204" pitchFamily="34" charset="0"/>
              <a:buChar char="•"/>
            </a:pPr>
            <a:r>
              <a:rPr lang="en-US" sz="1600" dirty="0"/>
              <a:t>The Awards pane displays the pairings that you have been awarded for the current bid period. By default, each pairing is displayed on a separate line, arranged chronologically by date and time. You can sort activities and change the display order. The Awards section also displays training, vacation, and/or other activities that were considered when awarding your schedule.</a:t>
            </a:r>
          </a:p>
          <a:p>
            <a:pPr>
              <a:lnSpc>
                <a:spcPts val="2200"/>
              </a:lnSpc>
              <a:spcBef>
                <a:spcPts val="600"/>
              </a:spcBef>
              <a:spcAft>
                <a:spcPts val="600"/>
              </a:spcAft>
              <a:buFont typeface="Wingdings" panose="05000000000000000000" pitchFamily="2" charset="2"/>
              <a:buChar char="ü"/>
            </a:pPr>
            <a:endParaRPr lang="en-US" sz="1600" dirty="0"/>
          </a:p>
          <a:p>
            <a:pPr>
              <a:lnSpc>
                <a:spcPts val="2200"/>
              </a:lnSpc>
              <a:spcBef>
                <a:spcPts val="600"/>
              </a:spcBef>
              <a:spcAft>
                <a:spcPts val="600"/>
              </a:spcAft>
              <a:buFont typeface="Wingdings" panose="05000000000000000000" pitchFamily="2" charset="2"/>
              <a:buChar char="ü"/>
            </a:pPr>
            <a:endParaRPr lang="en-US" sz="16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672" y="3609975"/>
            <a:ext cx="7315559" cy="24063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871877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Reasons Report</a:t>
            </a:r>
          </a:p>
        </p:txBody>
      </p:sp>
      <p:sp>
        <p:nvSpPr>
          <p:cNvPr id="5" name="TextBox 4"/>
          <p:cNvSpPr txBox="1"/>
          <p:nvPr/>
        </p:nvSpPr>
        <p:spPr>
          <a:xfrm>
            <a:off x="685800" y="1600200"/>
            <a:ext cx="3352800" cy="4359142"/>
          </a:xfrm>
          <a:prstGeom prst="rect">
            <a:avLst/>
          </a:prstGeom>
          <a:noFill/>
        </p:spPr>
        <p:txBody>
          <a:bodyPr wrap="square" rtlCol="0">
            <a:spAutoFit/>
          </a:bodyPr>
          <a:lstStyle/>
          <a:p>
            <a:pPr marL="285750" indent="-285750">
              <a:lnSpc>
                <a:spcPts val="2200"/>
              </a:lnSpc>
              <a:spcBef>
                <a:spcPts val="1200"/>
              </a:spcBef>
              <a:spcAft>
                <a:spcPts val="1200"/>
              </a:spcAft>
              <a:buFont typeface="Arial" panose="020B0604020202020204" pitchFamily="34" charset="0"/>
              <a:buChar char="•"/>
            </a:pPr>
            <a:r>
              <a:rPr lang="en-US" sz="1600" dirty="0">
                <a:latin typeface="Calibri" panose="020F0502020204030204" pitchFamily="34" charset="0"/>
              </a:rPr>
              <a:t>The Reasons report shows the results of each bid preference in your bid. This information can prove useful when bidding in the next period.</a:t>
            </a:r>
          </a:p>
          <a:p>
            <a:pPr marL="285750" indent="-285750">
              <a:lnSpc>
                <a:spcPts val="2200"/>
              </a:lnSpc>
              <a:spcBef>
                <a:spcPts val="1200"/>
              </a:spcBef>
              <a:spcAft>
                <a:spcPts val="1200"/>
              </a:spcAft>
              <a:buFont typeface="Arial" panose="020B0604020202020204" pitchFamily="34" charset="0"/>
              <a:buChar char="•"/>
            </a:pPr>
            <a:r>
              <a:rPr lang="en-US" sz="1600" dirty="0">
                <a:latin typeface="Calibri" panose="020F0502020204030204" pitchFamily="34" charset="0"/>
              </a:rPr>
              <a:t>Each bid preference is numbered, followed by any pairings that were awarded as a result of the bid preference, and an explanation of how the bid preference affected your block.</a:t>
            </a:r>
          </a:p>
          <a:p>
            <a:pPr marL="285750" indent="-285750">
              <a:lnSpc>
                <a:spcPts val="2200"/>
              </a:lnSpc>
              <a:spcBef>
                <a:spcPts val="1200"/>
              </a:spcBef>
              <a:spcAft>
                <a:spcPts val="1200"/>
              </a:spcAft>
              <a:buFont typeface="Arial" panose="020B0604020202020204" pitchFamily="34" charset="0"/>
              <a:buChar char="•"/>
            </a:pPr>
            <a:r>
              <a:rPr lang="en-US" sz="1600" dirty="0">
                <a:latin typeface="Calibri" panose="020F0502020204030204" pitchFamily="34" charset="0"/>
              </a:rPr>
              <a:t>Carry-out pairings are marked with an asterisk (*).</a:t>
            </a:r>
          </a:p>
        </p:txBody>
      </p:sp>
      <p:pic>
        <p:nvPicPr>
          <p:cNvPr id="2" name="Picture 1" descr="Screen Shot 2020-04-28 at 2.17.11 PM.png"/>
          <p:cNvPicPr>
            <a:picLocks noChangeAspect="1"/>
          </p:cNvPicPr>
          <p:nvPr/>
        </p:nvPicPr>
        <p:blipFill rotWithShape="1">
          <a:blip r:embed="rId2">
            <a:extLst>
              <a:ext uri="{28A0092B-C50C-407E-A947-70E740481C1C}">
                <a14:useLocalDpi xmlns:a14="http://schemas.microsoft.com/office/drawing/2010/main" val="0"/>
              </a:ext>
            </a:extLst>
          </a:blip>
          <a:srcRect l="892" t="2208" r="20715" b="-2208"/>
          <a:stretch/>
        </p:blipFill>
        <p:spPr>
          <a:xfrm>
            <a:off x="4267200" y="1615440"/>
            <a:ext cx="4386072" cy="4343401"/>
          </a:xfrm>
          <a:prstGeom prst="rect">
            <a:avLst/>
          </a:prstGeom>
        </p:spPr>
      </p:pic>
    </p:spTree>
    <p:extLst>
      <p:ext uri="{BB962C8B-B14F-4D97-AF65-F5344CB8AC3E}">
        <p14:creationId xmlns:p14="http://schemas.microsoft.com/office/powerpoint/2010/main" val="2977526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Bid Protest</a:t>
            </a:r>
          </a:p>
        </p:txBody>
      </p:sp>
      <p:sp>
        <p:nvSpPr>
          <p:cNvPr id="4" name="Rectangle 3"/>
          <p:cNvSpPr/>
          <p:nvPr/>
        </p:nvSpPr>
        <p:spPr>
          <a:xfrm>
            <a:off x="685800" y="1828800"/>
            <a:ext cx="7543800" cy="4524315"/>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Click the Bid Protest tab. </a:t>
            </a:r>
          </a:p>
          <a:p>
            <a:pPr marL="285750" indent="-285750">
              <a:spcAft>
                <a:spcPts val="600"/>
              </a:spcAft>
              <a:buFont typeface="Arial" panose="020B0604020202020204" pitchFamily="34" charset="0"/>
              <a:buChar char="•"/>
            </a:pPr>
            <a:r>
              <a:rPr lang="en-US" dirty="0"/>
              <a:t>Enter your email address*.</a:t>
            </a:r>
          </a:p>
          <a:p>
            <a:pPr marL="285750" indent="-285750">
              <a:spcAft>
                <a:spcPts val="600"/>
              </a:spcAft>
              <a:buFont typeface="Arial" panose="020B0604020202020204" pitchFamily="34" charset="0"/>
              <a:buChar char="•"/>
            </a:pPr>
            <a:r>
              <a:rPr lang="en-US" dirty="0"/>
              <a:t>Type your message.</a:t>
            </a:r>
          </a:p>
          <a:p>
            <a:pPr marL="285750" indent="-285750">
              <a:spcAft>
                <a:spcPts val="600"/>
              </a:spcAft>
              <a:buFont typeface="Arial" panose="020B0604020202020204" pitchFamily="34" charset="0"/>
              <a:buChar char="•"/>
            </a:pPr>
            <a:r>
              <a:rPr lang="en-US" dirty="0"/>
              <a:t>Click “Send Mail.”</a:t>
            </a:r>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lvl="5" indent="228600">
              <a:spcAft>
                <a:spcPts val="600"/>
              </a:spcAft>
            </a:pPr>
            <a:r>
              <a:rPr lang="en-US" sz="1200" dirty="0"/>
              <a:t>               * Bid Protest responses will be sent to the email address you provide.</a:t>
            </a:r>
            <a:endParaRPr lang="en-US" dirty="0"/>
          </a:p>
        </p:txBody>
      </p:sp>
      <p:grpSp>
        <p:nvGrpSpPr>
          <p:cNvPr id="5" name="Group 4"/>
          <p:cNvGrpSpPr/>
          <p:nvPr/>
        </p:nvGrpSpPr>
        <p:grpSpPr>
          <a:xfrm>
            <a:off x="3429000" y="2697137"/>
            <a:ext cx="4648200" cy="3246463"/>
            <a:chOff x="3581400" y="2907853"/>
            <a:chExt cx="4447674" cy="3106420"/>
          </a:xfrm>
        </p:grpSpPr>
        <p:pic>
          <p:nvPicPr>
            <p:cNvPr id="6" name="Picture 5"/>
            <p:cNvPicPr/>
            <p:nvPr/>
          </p:nvPicPr>
          <p:blipFill>
            <a:blip r:embed="rId2"/>
            <a:stretch>
              <a:fillRect/>
            </a:stretch>
          </p:blipFill>
          <p:spPr>
            <a:xfrm>
              <a:off x="3581400" y="2907853"/>
              <a:ext cx="4447674" cy="310642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5562600" y="3505200"/>
              <a:ext cx="1219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sz="1600" dirty="0">
                <a:latin typeface="Calibri Light" panose="020F0302020204030204" pitchFamily="34" charset="0"/>
              </a:endParaRPr>
            </a:p>
          </p:txBody>
        </p:sp>
        <p:sp>
          <p:nvSpPr>
            <p:cNvPr id="8" name="Rectangle 7"/>
            <p:cNvSpPr/>
            <p:nvPr/>
          </p:nvSpPr>
          <p:spPr>
            <a:xfrm>
              <a:off x="5562600" y="4191000"/>
              <a:ext cx="457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sz="1600" dirty="0">
                <a:latin typeface="Calibri Light" panose="020F0302020204030204" pitchFamily="34" charset="0"/>
              </a:endParaRPr>
            </a:p>
          </p:txBody>
        </p:sp>
      </p:grpSp>
    </p:spTree>
    <p:extLst>
      <p:ext uri="{BB962C8B-B14F-4D97-AF65-F5344CB8AC3E}">
        <p14:creationId xmlns:p14="http://schemas.microsoft.com/office/powerpoint/2010/main" val="237225270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https://my.envoyair.com/wp-content/uploads/2016/01/IMG_Stock_08922289_7-1024x682.jpg"/>
          <p:cNvPicPr>
            <a:picLocks noChangeAspect="1" noChangeArrowheads="1"/>
          </p:cNvPicPr>
          <p:nvPr/>
        </p:nvPicPr>
        <p:blipFill>
          <a:blip r:embed="rId2">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457200" y="1676400"/>
            <a:ext cx="8229600" cy="4724400"/>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4" name="Content Placeholder 1"/>
          <p:cNvSpPr txBox="1">
            <a:spLocks/>
          </p:cNvSpPr>
          <p:nvPr/>
        </p:nvSpPr>
        <p:spPr>
          <a:xfrm>
            <a:off x="4419600" y="2133600"/>
            <a:ext cx="4267200" cy="42672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0512" indent="0">
              <a:lnSpc>
                <a:spcPct val="110000"/>
              </a:lnSpc>
              <a:spcBef>
                <a:spcPts val="600"/>
              </a:spcBef>
              <a:buNone/>
            </a:pPr>
            <a:r>
              <a:rPr lang="en-US" b="1" dirty="0">
                <a:solidFill>
                  <a:schemeClr val="bg1"/>
                </a:solidFill>
                <a:effectLst>
                  <a:outerShdw blurRad="38100" dist="38100" dir="2700000" algn="tl">
                    <a:srgbClr val="000000">
                      <a:alpha val="43137"/>
                    </a:srgbClr>
                  </a:outerShdw>
                </a:effectLst>
                <a:latin typeface="+mn-lt"/>
                <a:cs typeface="Helvetica" panose="020B0604020202020204" pitchFamily="34" charset="0"/>
              </a:rPr>
              <a:t>Reasons Report </a:t>
            </a:r>
          </a:p>
          <a:p>
            <a:pPr marL="682625" lvl="1" indent="-220663">
              <a:lnSpc>
                <a:spcPts val="2100"/>
              </a:lnSpc>
              <a:spcBef>
                <a:spcPts val="600"/>
              </a:spcBef>
              <a:buFont typeface="Wingdings" panose="05000000000000000000" pitchFamily="2" charset="2"/>
              <a:buChar char="°"/>
            </a:pPr>
            <a:endParaRPr lang="en-US" sz="2000" b="1" dirty="0">
              <a:solidFill>
                <a:schemeClr val="bg1"/>
              </a:solidFill>
              <a:effectLst>
                <a:outerShdw blurRad="38100" dist="38100" dir="2700000" algn="tl">
                  <a:srgbClr val="000000">
                    <a:alpha val="43137"/>
                  </a:srgbClr>
                </a:outerShdw>
              </a:effectLst>
              <a:latin typeface="+mn-lt"/>
              <a:cs typeface="Helvetica" panose="020B0604020202020204" pitchFamily="34" charset="0"/>
            </a:endParaRPr>
          </a:p>
          <a:p>
            <a:pPr marL="682625" lvl="1" indent="-220663">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Reasons Report Definitions</a:t>
            </a:r>
          </a:p>
          <a:p>
            <a:pPr marL="682625" lvl="1" indent="-220663">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Reasons Report FAQ</a:t>
            </a:r>
            <a:endParaRPr lang="en-US" sz="1400" b="1" dirty="0">
              <a:solidFill>
                <a:schemeClr val="bg1"/>
              </a:solidFill>
              <a:effectLst>
                <a:outerShdw blurRad="38100" dist="38100" dir="2700000" algn="tl">
                  <a:srgbClr val="000000">
                    <a:alpha val="43137"/>
                  </a:srgbClr>
                </a:outerShdw>
              </a:effectLst>
              <a:latin typeface="+mn-lt"/>
              <a:cs typeface="Helvetica" panose="020B0604020202020204" pitchFamily="34" charset="0"/>
            </a:endParaRPr>
          </a:p>
        </p:txBody>
      </p:sp>
      <p:sp>
        <p:nvSpPr>
          <p:cNvPr id="5" name="Title 1"/>
          <p:cNvSpPr txBox="1">
            <a:spLocks/>
          </p:cNvSpPr>
          <p:nvPr/>
        </p:nvSpPr>
        <p:spPr>
          <a:xfrm>
            <a:off x="914400" y="533400"/>
            <a:ext cx="7772400" cy="884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b="1" dirty="0">
                <a:solidFill>
                  <a:srgbClr val="0070C0"/>
                </a:solidFill>
              </a:rPr>
              <a:t>Section 3 - 7</a:t>
            </a:r>
          </a:p>
        </p:txBody>
      </p:sp>
    </p:spTree>
    <p:extLst>
      <p:ext uri="{BB962C8B-B14F-4D97-AF65-F5344CB8AC3E}">
        <p14:creationId xmlns:p14="http://schemas.microsoft.com/office/powerpoint/2010/main" val="27121152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8183" y="2057400"/>
            <a:ext cx="7341418" cy="430887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600" b="1" dirty="0"/>
              <a:t>Awarded by previous bids: X – </a:t>
            </a:r>
            <a:r>
              <a:rPr lang="en-US" sz="1600" dirty="0"/>
              <a:t>X number of pairings matched this bid preference and were already awarded by a previous bid.</a:t>
            </a:r>
          </a:p>
          <a:p>
            <a:pPr marL="285750" indent="-285750">
              <a:spcBef>
                <a:spcPts val="600"/>
              </a:spcBef>
              <a:spcAft>
                <a:spcPts val="600"/>
              </a:spcAft>
              <a:buFont typeface="Arial" panose="020B0604020202020204" pitchFamily="34" charset="0"/>
              <a:buChar char="•"/>
            </a:pPr>
            <a:r>
              <a:rPr lang="en-US" sz="1600" b="1" dirty="0"/>
              <a:t>Awarded for coverage under a different bid</a:t>
            </a:r>
            <a:r>
              <a:rPr lang="en-US" sz="1600" dirty="0"/>
              <a:t> pairings matching this bid preference were already awarded and are listed under a different bid preference.</a:t>
            </a:r>
          </a:p>
          <a:p>
            <a:pPr marL="285750" indent="-285750">
              <a:spcBef>
                <a:spcPts val="600"/>
              </a:spcBef>
              <a:spcAft>
                <a:spcPts val="600"/>
              </a:spcAft>
              <a:buFont typeface="Arial" panose="020B0604020202020204" pitchFamily="34" charset="0"/>
              <a:buChar char="•"/>
            </a:pPr>
            <a:r>
              <a:rPr lang="en-US" sz="1600" b="1" dirty="0"/>
              <a:t>Awarded to senior bidder</a:t>
            </a:r>
            <a:r>
              <a:rPr lang="en-US" sz="1600" dirty="0"/>
              <a:t> pairings matching this bid preference were already awarded to a bidder with higher seniority than you.</a:t>
            </a:r>
          </a:p>
          <a:p>
            <a:pPr marL="285750" indent="-285750">
              <a:spcBef>
                <a:spcPts val="600"/>
              </a:spcBef>
              <a:spcAft>
                <a:spcPts val="600"/>
              </a:spcAft>
              <a:buFont typeface="Arial" panose="020B0604020202020204" pitchFamily="34" charset="0"/>
              <a:buChar char="•"/>
            </a:pPr>
            <a:r>
              <a:rPr lang="en-US" sz="1600" b="1" dirty="0"/>
              <a:t>Awarded to senior shadow bidder</a:t>
            </a:r>
            <a:r>
              <a:rPr lang="en-US" sz="1600" dirty="0"/>
              <a:t> pairings matching this bid preference were already awarded to a shadow bidder with higher seniority than you.</a:t>
            </a:r>
          </a:p>
          <a:p>
            <a:pPr marL="285750" indent="-285750">
              <a:spcBef>
                <a:spcPts val="600"/>
              </a:spcBef>
              <a:spcAft>
                <a:spcPts val="600"/>
              </a:spcAft>
              <a:buFont typeface="Arial" panose="020B0604020202020204" pitchFamily="34" charset="0"/>
              <a:buChar char="•"/>
            </a:pPr>
            <a:r>
              <a:rPr lang="en-US" sz="1600" b="1" dirty="0"/>
              <a:t>Best Line Before</a:t>
            </a:r>
            <a:r>
              <a:rPr lang="en-US" sz="1600" dirty="0"/>
              <a:t> the PBS Scheduler attempted to build a pairing block, but it could not be built using your bid preferences, so the PBS Scheduler moved to your next bid group, the results of this attempt are listed in your Reasons report.</a:t>
            </a:r>
          </a:p>
          <a:p>
            <a:pPr marL="285750" indent="-285750">
              <a:spcBef>
                <a:spcPts val="600"/>
              </a:spcBef>
              <a:spcAft>
                <a:spcPts val="600"/>
              </a:spcAft>
              <a:buFont typeface="Arial" panose="020B0604020202020204" pitchFamily="34" charset="0"/>
              <a:buChar char="•"/>
            </a:pPr>
            <a:r>
              <a:rPr lang="en-US" sz="1600" b="1" dirty="0"/>
              <a:t>Best Line Before Empty:  No Pairing Awards Possible</a:t>
            </a:r>
            <a:r>
              <a:rPr lang="en-US" sz="1600" dirty="0"/>
              <a:t> the best line before is empty, the PBS Scheduler could not build a block with the pairings left in the available pairing pool.</a:t>
            </a:r>
          </a:p>
        </p:txBody>
      </p:sp>
      <p:sp>
        <p:nvSpPr>
          <p:cNvPr id="5"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Reasons Report Definitions</a:t>
            </a:r>
          </a:p>
        </p:txBody>
      </p:sp>
    </p:spTree>
    <p:extLst>
      <p:ext uri="{BB962C8B-B14F-4D97-AF65-F5344CB8AC3E}">
        <p14:creationId xmlns:p14="http://schemas.microsoft.com/office/powerpoint/2010/main" val="193989193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1" y="1828800"/>
            <a:ext cx="7315200" cy="440120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600" b="1" dirty="0"/>
              <a:t>Best Line Before Empty:  Available Pairing Credit Insufficient (Line Not Attempted)</a:t>
            </a:r>
            <a:r>
              <a:rPr lang="en-US" sz="1600" dirty="0"/>
              <a:t>  the previous pairing completion attempt produced an empty best line before because there was insufficient available pairing credit to build a line so it was not attempted</a:t>
            </a:r>
          </a:p>
          <a:p>
            <a:pPr marL="285750" indent="-285750">
              <a:spcBef>
                <a:spcPts val="600"/>
              </a:spcBef>
              <a:spcAft>
                <a:spcPts val="600"/>
              </a:spcAft>
              <a:buFont typeface="Arial" panose="020B0604020202020204" pitchFamily="34" charset="0"/>
              <a:buChar char="•"/>
            </a:pPr>
            <a:r>
              <a:rPr lang="en-US" sz="1600" b="1" dirty="0"/>
              <a:t>Best Line Before Empty: Block Time Limit Insufficient (Line Not Attempted)</a:t>
            </a:r>
            <a:r>
              <a:rPr lang="en-US" sz="1600" dirty="0"/>
              <a:t>  the previous pairing completion attempt produced an empty best line before because the N-PBS Scheduler calculated that a crewmember’s Block Time Limit makes it unrealistic to complete a block</a:t>
            </a:r>
            <a:endParaRPr lang="en-US" sz="1600" b="1" dirty="0"/>
          </a:p>
          <a:p>
            <a:pPr marL="285750" indent="-285750">
              <a:spcBef>
                <a:spcPts val="600"/>
              </a:spcBef>
              <a:spcAft>
                <a:spcPts val="600"/>
              </a:spcAft>
              <a:buFont typeface="Arial" panose="020B0604020202020204" pitchFamily="34" charset="0"/>
              <a:buChar char="•"/>
            </a:pPr>
            <a:r>
              <a:rPr lang="en-US" sz="1600" b="1" dirty="0"/>
              <a:t>Best Line Before Empty:  SLG Could Not Find Line Including Priority Stack Date</a:t>
            </a:r>
            <a:r>
              <a:rPr lang="en-US" sz="1600" dirty="0"/>
              <a:t> an SLG completion attempt produced an empty best line before because SLG quit early as it was required to include the priority stack date and could not.</a:t>
            </a:r>
          </a:p>
          <a:p>
            <a:pPr marL="285750" indent="-285750">
              <a:spcBef>
                <a:spcPts val="600"/>
              </a:spcBef>
              <a:spcAft>
                <a:spcPts val="600"/>
              </a:spcAft>
              <a:buFont typeface="Arial" panose="020B0604020202020204" pitchFamily="34" charset="0"/>
              <a:buChar char="•"/>
            </a:pPr>
            <a:r>
              <a:rPr lang="en-US" sz="1600" b="1" dirty="0"/>
              <a:t>Beyond bid limit: X</a:t>
            </a:r>
            <a:r>
              <a:rPr lang="en-US" sz="1600" dirty="0"/>
              <a:t> X number of additional pairings matched this bid preference, but none were awarded because you placed a limit on the bid preference.</a:t>
            </a:r>
          </a:p>
          <a:p>
            <a:pPr marL="285750" indent="-285750">
              <a:spcBef>
                <a:spcPts val="600"/>
              </a:spcBef>
              <a:spcAft>
                <a:spcPts val="600"/>
              </a:spcAft>
              <a:buFont typeface="Arial" panose="020B0604020202020204" pitchFamily="34" charset="0"/>
              <a:buChar char="•"/>
            </a:pPr>
            <a:r>
              <a:rPr lang="en-US" sz="1600" b="1" dirty="0"/>
              <a:t>Bid denied</a:t>
            </a:r>
            <a:r>
              <a:rPr lang="en-US" sz="1600" dirty="0"/>
              <a:t> this bid preference was denied, and there are pairings on your block that contradict this preference.</a:t>
            </a:r>
          </a:p>
        </p:txBody>
      </p:sp>
      <p:sp>
        <p:nvSpPr>
          <p:cNvPr id="5"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Reasons Report Definitions</a:t>
            </a:r>
          </a:p>
        </p:txBody>
      </p:sp>
    </p:spTree>
    <p:extLst>
      <p:ext uri="{BB962C8B-B14F-4D97-AF65-F5344CB8AC3E}">
        <p14:creationId xmlns:p14="http://schemas.microsoft.com/office/powerpoint/2010/main" val="45281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7147" y="1676400"/>
            <a:ext cx="7332454" cy="483123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600" b="1" dirty="0"/>
              <a:t>Block is complete</a:t>
            </a:r>
            <a:r>
              <a:rPr lang="en-US" sz="1600" dirty="0"/>
              <a:t> this bid preference was not used to build your pairings because your pairings block was already complete before reaching this point.</a:t>
            </a:r>
          </a:p>
          <a:p>
            <a:pPr marL="284163" lvl="1">
              <a:spcBef>
                <a:spcPts val="600"/>
              </a:spcBef>
              <a:spcAft>
                <a:spcPts val="600"/>
              </a:spcAft>
            </a:pPr>
            <a:r>
              <a:rPr lang="en-US" sz="1600" dirty="0"/>
              <a:t>If a number appears after the ”Block is complete” reason, it indicates the number of pairings that matched the bid but were not awarded because your block was already complete. That is, it reached the credit value.</a:t>
            </a:r>
            <a:endParaRPr lang="en-US" sz="1600" b="1" dirty="0"/>
          </a:p>
          <a:p>
            <a:pPr marL="285750" indent="-285750">
              <a:lnSpc>
                <a:spcPts val="2200"/>
              </a:lnSpc>
              <a:spcAft>
                <a:spcPts val="1200"/>
              </a:spcAft>
              <a:buFont typeface="Arial" panose="020B0604020202020204" pitchFamily="34" charset="0"/>
              <a:buChar char="•"/>
            </a:pPr>
            <a:r>
              <a:rPr lang="en-US" sz="1600" b="1" dirty="0"/>
              <a:t>Buddy cannot take pairing</a:t>
            </a:r>
            <a:r>
              <a:rPr lang="en-US" sz="1600" dirty="0"/>
              <a:t> your buddy could not be awarded this pairing, so it can’t be awarded to you either.</a:t>
            </a:r>
          </a:p>
          <a:p>
            <a:pPr marL="285750" indent="-285750">
              <a:lnSpc>
                <a:spcPts val="2200"/>
              </a:lnSpc>
              <a:spcAft>
                <a:spcPts val="1200"/>
              </a:spcAft>
              <a:buFont typeface="Arial" panose="020B0604020202020204" pitchFamily="34" charset="0"/>
              <a:buChar char="•"/>
            </a:pPr>
            <a:r>
              <a:rPr lang="en-US" sz="1600" b="1" dirty="0"/>
              <a:t>Could Not Build Complete Line with Pairing </a:t>
            </a:r>
            <a:r>
              <a:rPr lang="en-US" sz="1600" dirty="0"/>
              <a:t>the pairing is available legally but cannot be used because it could not fit into your block and still build a complete block.</a:t>
            </a:r>
          </a:p>
          <a:p>
            <a:pPr marL="285750" indent="-285750">
              <a:lnSpc>
                <a:spcPts val="2200"/>
              </a:lnSpc>
              <a:spcAft>
                <a:spcPts val="1200"/>
              </a:spcAft>
              <a:buFont typeface="Arial" panose="020B0604020202020204" pitchFamily="34" charset="0"/>
              <a:buChar char="•"/>
            </a:pPr>
            <a:r>
              <a:rPr lang="en-US" sz="1600" b="1" dirty="0"/>
              <a:t>Filtered by higher bid: X</a:t>
            </a:r>
            <a:r>
              <a:rPr lang="en-US" sz="1600" dirty="0"/>
              <a:t> X number of pairings matched this bid preference but were filtered out of the available pairings pool by Avoid Pairings or Prefer Off bid preferences that were higher in your bid.</a:t>
            </a:r>
          </a:p>
          <a:p>
            <a:pPr marL="285750" indent="-285750">
              <a:lnSpc>
                <a:spcPts val="2200"/>
              </a:lnSpc>
              <a:spcAft>
                <a:spcPts val="1200"/>
              </a:spcAft>
              <a:buFont typeface="Arial" panose="020B0604020202020204" pitchFamily="34" charset="0"/>
              <a:buChar char="•"/>
            </a:pPr>
            <a:r>
              <a:rPr lang="en-US" sz="1600" b="1" dirty="0"/>
              <a:t>Honored</a:t>
            </a:r>
            <a:r>
              <a:rPr lang="en-US" sz="1600" dirty="0"/>
              <a:t> this bid preference was used, and there are no pairings on your block that contradict this preference.</a:t>
            </a:r>
          </a:p>
        </p:txBody>
      </p:sp>
      <p:sp>
        <p:nvSpPr>
          <p:cNvPr id="6"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Reasons Report Definitions</a:t>
            </a:r>
          </a:p>
        </p:txBody>
      </p:sp>
    </p:spTree>
    <p:extLst>
      <p:ext uri="{BB962C8B-B14F-4D97-AF65-F5344CB8AC3E}">
        <p14:creationId xmlns:p14="http://schemas.microsoft.com/office/powerpoint/2010/main" val="1586666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PBS Tabs</a:t>
            </a:r>
          </a:p>
        </p:txBody>
      </p:sp>
      <p:grpSp>
        <p:nvGrpSpPr>
          <p:cNvPr id="4" name="Group 3"/>
          <p:cNvGrpSpPr/>
          <p:nvPr/>
        </p:nvGrpSpPr>
        <p:grpSpPr>
          <a:xfrm>
            <a:off x="990600" y="1873370"/>
            <a:ext cx="6858000" cy="4343400"/>
            <a:chOff x="1143000" y="1600200"/>
            <a:chExt cx="6858000" cy="4343400"/>
          </a:xfrm>
        </p:grpSpPr>
        <p:pic>
          <p:nvPicPr>
            <p:cNvPr id="5" name="Picture 4"/>
            <p:cNvPicPr/>
            <p:nvPr/>
          </p:nvPicPr>
          <p:blipFill>
            <a:blip r:embed="rId2"/>
            <a:stretch>
              <a:fillRect/>
            </a:stretch>
          </p:blipFill>
          <p:spPr>
            <a:xfrm>
              <a:off x="1143000" y="1600200"/>
              <a:ext cx="6858000" cy="4343400"/>
            </a:xfrm>
            <a:prstGeom prst="rect">
              <a:avLst/>
            </a:prstGeom>
          </p:spPr>
        </p:pic>
        <p:sp>
          <p:nvSpPr>
            <p:cNvPr id="6" name="Rectangle 5"/>
            <p:cNvSpPr/>
            <p:nvPr/>
          </p:nvSpPr>
          <p:spPr>
            <a:xfrm>
              <a:off x="3124200" y="2209800"/>
              <a:ext cx="4876800" cy="358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 Placeholder 3"/>
          <p:cNvSpPr txBox="1">
            <a:spLocks/>
          </p:cNvSpPr>
          <p:nvPr/>
        </p:nvSpPr>
        <p:spPr>
          <a:xfrm>
            <a:off x="2971800" y="2635370"/>
            <a:ext cx="5105400" cy="399403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1313" lvl="1" indent="-341313">
              <a:spcBef>
                <a:spcPts val="600"/>
              </a:spcBef>
              <a:spcAft>
                <a:spcPts val="600"/>
              </a:spcAft>
              <a:buFont typeface="Arial" panose="020B0604020202020204" pitchFamily="34" charset="0"/>
              <a:buChar char="•"/>
            </a:pPr>
            <a:r>
              <a:rPr lang="en-US" sz="1800" b="1" dirty="0">
                <a:latin typeface="+mn-lt"/>
              </a:rPr>
              <a:t>My Bidding </a:t>
            </a:r>
            <a:r>
              <a:rPr lang="en-US" sz="1800" dirty="0">
                <a:latin typeface="+mn-lt"/>
              </a:rPr>
              <a:t>is the page used to enter pre-bid and vacation extension/fly-through requests.</a:t>
            </a:r>
          </a:p>
          <a:p>
            <a:pPr marL="341313" lvl="1" indent="-341313">
              <a:spcBef>
                <a:spcPts val="600"/>
              </a:spcBef>
              <a:spcAft>
                <a:spcPts val="600"/>
              </a:spcAft>
              <a:buFont typeface="Arial" panose="020B0604020202020204" pitchFamily="34" charset="0"/>
              <a:buChar char="•"/>
            </a:pPr>
            <a:r>
              <a:rPr lang="en-US" sz="1800" b="1" dirty="0">
                <a:latin typeface="+mn-lt"/>
              </a:rPr>
              <a:t>BID Preference System </a:t>
            </a:r>
            <a:r>
              <a:rPr lang="en-US" sz="1800" dirty="0">
                <a:latin typeface="+mn-lt"/>
              </a:rPr>
              <a:t>is a link to the Bid System “NAVBLUE.”</a:t>
            </a:r>
          </a:p>
          <a:p>
            <a:pPr marL="341313" lvl="1" indent="-341313">
              <a:spcBef>
                <a:spcPts val="600"/>
              </a:spcBef>
              <a:spcAft>
                <a:spcPts val="600"/>
              </a:spcAft>
              <a:buFont typeface="Arial" panose="020B0604020202020204" pitchFamily="34" charset="0"/>
              <a:buChar char="•"/>
            </a:pPr>
            <a:r>
              <a:rPr lang="en-US" sz="1800" b="1" dirty="0">
                <a:latin typeface="+mn-lt"/>
              </a:rPr>
              <a:t>Bid Protest</a:t>
            </a:r>
            <a:r>
              <a:rPr lang="en-US" sz="1800" dirty="0">
                <a:latin typeface="+mn-lt"/>
              </a:rPr>
              <a:t> is the page used to submit bid protests.</a:t>
            </a:r>
          </a:p>
          <a:p>
            <a:pPr marL="341313" lvl="1" indent="-341313">
              <a:spcBef>
                <a:spcPts val="600"/>
              </a:spcBef>
              <a:spcAft>
                <a:spcPts val="600"/>
              </a:spcAft>
              <a:buFont typeface="Arial" panose="020B0604020202020204" pitchFamily="34" charset="0"/>
              <a:buChar char="•"/>
            </a:pPr>
            <a:r>
              <a:rPr lang="en-US" sz="1800" b="1" dirty="0">
                <a:latin typeface="+mn-lt"/>
              </a:rPr>
              <a:t>Pre-Bid Awarding </a:t>
            </a:r>
            <a:r>
              <a:rPr lang="en-US" sz="1800" dirty="0">
                <a:latin typeface="+mn-lt"/>
              </a:rPr>
              <a:t>is the page that shows an individual’s pre-bid result and reasons report. </a:t>
            </a:r>
          </a:p>
        </p:txBody>
      </p:sp>
    </p:spTree>
    <p:extLst>
      <p:ext uri="{BB962C8B-B14F-4D97-AF65-F5344CB8AC3E}">
        <p14:creationId xmlns:p14="http://schemas.microsoft.com/office/powerpoint/2010/main" val="180871877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778468"/>
            <a:ext cx="7528560" cy="4241332"/>
          </a:xfrm>
          <a:prstGeom prst="rect">
            <a:avLst/>
          </a:prstGeom>
          <a:noFill/>
        </p:spPr>
        <p:txBody>
          <a:bodyPr wrap="square" rtlCol="0">
            <a:spAutoFit/>
          </a:bodyPr>
          <a:lstStyle/>
          <a:p>
            <a:pPr marL="285750" indent="-285750">
              <a:lnSpc>
                <a:spcPts val="2200"/>
              </a:lnSpc>
              <a:spcAft>
                <a:spcPts val="1200"/>
              </a:spcAft>
              <a:buFont typeface="Arial" panose="020B0604020202020204" pitchFamily="34" charset="0"/>
              <a:buChar char="•"/>
            </a:pPr>
            <a:r>
              <a:rPr lang="en-US" sz="1600" b="1" dirty="0"/>
              <a:t>Item overlaps with another: X</a:t>
            </a:r>
            <a:r>
              <a:rPr lang="en-US" sz="1600" dirty="0"/>
              <a:t> X number of pairings matched this bid preference but overlapped with something already awarded.</a:t>
            </a:r>
          </a:p>
          <a:p>
            <a:pPr marL="285750" indent="-285750">
              <a:lnSpc>
                <a:spcPts val="2200"/>
              </a:lnSpc>
              <a:spcAft>
                <a:spcPts val="1200"/>
              </a:spcAft>
              <a:buFont typeface="Arial" panose="020B0604020202020204" pitchFamily="34" charset="0"/>
              <a:buChar char="•"/>
            </a:pPr>
            <a:r>
              <a:rPr lang="en-US" sz="1600" b="1" dirty="0"/>
              <a:t>Matching: X</a:t>
            </a:r>
            <a:r>
              <a:rPr lang="en-US" sz="1600" dirty="0"/>
              <a:t> the total number of pairings that match this bid preference.</a:t>
            </a:r>
          </a:p>
          <a:p>
            <a:pPr marL="285750" indent="-285750">
              <a:lnSpc>
                <a:spcPts val="2200"/>
              </a:lnSpc>
              <a:spcAft>
                <a:spcPts val="1200"/>
              </a:spcAft>
              <a:buFont typeface="Arial" panose="020B0604020202020204" pitchFamily="34" charset="0"/>
              <a:buChar char="•"/>
            </a:pPr>
            <a:r>
              <a:rPr lang="en-US" sz="1600" b="1" dirty="0"/>
              <a:t>Maximum Max-Credit bidders Reached</a:t>
            </a:r>
            <a:r>
              <a:rPr lang="en-US" sz="1600" dirty="0"/>
              <a:t> - the maximum number of Maximum Credit blocks have already been awarded.</a:t>
            </a:r>
          </a:p>
          <a:p>
            <a:pPr marL="285750" indent="-285750">
              <a:lnSpc>
                <a:spcPts val="2200"/>
              </a:lnSpc>
              <a:spcAft>
                <a:spcPts val="1200"/>
              </a:spcAft>
              <a:buFont typeface="Arial" panose="020B0604020202020204" pitchFamily="34" charset="0"/>
              <a:buChar char="•"/>
            </a:pPr>
            <a:r>
              <a:rPr lang="en-US" sz="1600" b="1" dirty="0"/>
              <a:t>Maximum Min-Credit bidders Reached</a:t>
            </a:r>
            <a:r>
              <a:rPr lang="en-US" sz="1600" dirty="0"/>
              <a:t> - the maximum number of Minimum Credit blocks have already been awarded.</a:t>
            </a:r>
          </a:p>
          <a:p>
            <a:pPr marL="285750" indent="-285750">
              <a:lnSpc>
                <a:spcPts val="2200"/>
              </a:lnSpc>
              <a:spcAft>
                <a:spcPts val="1200"/>
              </a:spcAft>
              <a:buFont typeface="Arial" panose="020B0604020202020204" pitchFamily="34" charset="0"/>
              <a:buChar char="•"/>
            </a:pPr>
            <a:r>
              <a:rPr lang="en-US" sz="1600" b="1" dirty="0"/>
              <a:t>Max Pairing Lines Reached</a:t>
            </a:r>
            <a:r>
              <a:rPr lang="en-US" sz="1600" dirty="0"/>
              <a:t> - the maximum number of Pairing lines has already been awarded. This amount does not include shadow bidders.</a:t>
            </a:r>
          </a:p>
          <a:p>
            <a:pPr marL="285750" indent="-285750">
              <a:lnSpc>
                <a:spcPts val="2200"/>
              </a:lnSpc>
              <a:spcAft>
                <a:spcPts val="1200"/>
              </a:spcAft>
              <a:buFont typeface="Arial" panose="020B0604020202020204" pitchFamily="34" charset="0"/>
              <a:buChar char="•"/>
            </a:pPr>
            <a:r>
              <a:rPr lang="en-US" sz="1600" b="1" dirty="0"/>
              <a:t>Minimum Base Layover line condition violated</a:t>
            </a:r>
            <a:r>
              <a:rPr lang="en-US" sz="1600" dirty="0"/>
              <a:t> the minimum base layover line condition could not be met with this bid preference, and some layovers are shorter than the minimum time requested.</a:t>
            </a:r>
          </a:p>
        </p:txBody>
      </p:sp>
      <p:sp>
        <p:nvSpPr>
          <p:cNvPr id="6"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Reasons Report Definitions</a:t>
            </a:r>
          </a:p>
        </p:txBody>
      </p:sp>
    </p:spTree>
    <p:extLst>
      <p:ext uri="{BB962C8B-B14F-4D97-AF65-F5344CB8AC3E}">
        <p14:creationId xmlns:p14="http://schemas.microsoft.com/office/powerpoint/2010/main" val="125132247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1" y="1877339"/>
            <a:ext cx="7772400" cy="4230902"/>
          </a:xfrm>
          <a:prstGeom prst="rect">
            <a:avLst/>
          </a:prstGeom>
          <a:noFill/>
        </p:spPr>
        <p:txBody>
          <a:bodyPr wrap="square" rtlCol="0">
            <a:spAutoFit/>
          </a:bodyPr>
          <a:lstStyle/>
          <a:p>
            <a:pPr marL="285750" indent="-285750">
              <a:lnSpc>
                <a:spcPts val="2200"/>
              </a:lnSpc>
              <a:spcAft>
                <a:spcPts val="1200"/>
              </a:spcAft>
              <a:buFont typeface="Arial" panose="020B0604020202020204" pitchFamily="34" charset="0"/>
              <a:buChar char="•"/>
            </a:pPr>
            <a:r>
              <a:rPr lang="en-US" sz="1600" b="1" dirty="0"/>
              <a:t>Minimum days off not met </a:t>
            </a:r>
            <a:r>
              <a:rPr lang="en-US" sz="1600" dirty="0"/>
              <a:t>this bid preference was denied due to not meeting the required 2 days off in a row between assignments.</a:t>
            </a:r>
            <a:endParaRPr lang="en-US" sz="1600" b="1" dirty="0"/>
          </a:p>
          <a:p>
            <a:pPr marL="285750" indent="-285750">
              <a:lnSpc>
                <a:spcPts val="2200"/>
              </a:lnSpc>
              <a:spcAft>
                <a:spcPts val="1200"/>
              </a:spcAft>
              <a:buFont typeface="Arial" panose="020B0604020202020204" pitchFamily="34" charset="0"/>
              <a:buChar char="•"/>
            </a:pPr>
            <a:r>
              <a:rPr lang="en-US" sz="1600" b="1" dirty="0"/>
              <a:t>Needed for Legality</a:t>
            </a:r>
            <a:r>
              <a:rPr lang="en-US" sz="1600" dirty="0"/>
              <a:t> this pairing was awarded from a lower bid preference to honor either a Min Days Off, Min Days On, or Pattern Set Condition bid preference.</a:t>
            </a:r>
            <a:endParaRPr lang="en-US" sz="1600" b="1" dirty="0"/>
          </a:p>
          <a:p>
            <a:pPr marL="285750" indent="-285750">
              <a:lnSpc>
                <a:spcPts val="2200"/>
              </a:lnSpc>
              <a:spcAft>
                <a:spcPts val="1200"/>
              </a:spcAft>
              <a:buFont typeface="Arial" panose="020B0604020202020204" pitchFamily="34" charset="0"/>
              <a:buChar char="•"/>
            </a:pPr>
            <a:r>
              <a:rPr lang="en-US" sz="1600" b="1" dirty="0"/>
              <a:t>Not considered</a:t>
            </a:r>
            <a:r>
              <a:rPr lang="en-US" sz="1600" dirty="0"/>
              <a:t> this bid preference was denied, but there are no pairings on your block that contradict this preference.</a:t>
            </a:r>
          </a:p>
          <a:p>
            <a:pPr marL="285750" indent="-285750">
              <a:lnSpc>
                <a:spcPts val="2200"/>
              </a:lnSpc>
              <a:spcAft>
                <a:spcPts val="1200"/>
              </a:spcAft>
              <a:buFont typeface="Arial" panose="020B0604020202020204" pitchFamily="34" charset="0"/>
              <a:buChar char="•"/>
            </a:pPr>
            <a:r>
              <a:rPr lang="en-US" sz="1600" b="1" dirty="0"/>
              <a:t>Not enough days off in range </a:t>
            </a:r>
            <a:r>
              <a:rPr lang="en-US" sz="1600" dirty="0"/>
              <a:t>this bid preference was denied due to reducing the guarantee of 11 days off, or prorated amount due to vacation or LOA.</a:t>
            </a:r>
          </a:p>
          <a:p>
            <a:pPr marL="285750" indent="-285750">
              <a:lnSpc>
                <a:spcPts val="2200"/>
              </a:lnSpc>
              <a:spcAft>
                <a:spcPts val="1200"/>
              </a:spcAft>
              <a:buFont typeface="Arial" panose="020B0604020202020204" pitchFamily="34" charset="0"/>
              <a:buChar char="•"/>
            </a:pPr>
            <a:r>
              <a:rPr lang="en-US" sz="1600" b="1" dirty="0"/>
              <a:t>Not honored</a:t>
            </a:r>
            <a:r>
              <a:rPr lang="en-US" sz="1600" dirty="0"/>
              <a:t> this bid preference was denied, and there are pairings on your block that contradict this preference.</a:t>
            </a:r>
          </a:p>
          <a:p>
            <a:pPr marL="285750" indent="-285750">
              <a:lnSpc>
                <a:spcPts val="2200"/>
              </a:lnSpc>
              <a:spcAft>
                <a:spcPts val="1200"/>
              </a:spcAft>
              <a:buFont typeface="Arial" panose="020B0604020202020204" pitchFamily="34" charset="0"/>
              <a:buChar char="•"/>
            </a:pPr>
            <a:r>
              <a:rPr lang="en-US" sz="1600" b="1" dirty="0"/>
              <a:t>Not used</a:t>
            </a:r>
            <a:r>
              <a:rPr lang="en-US" sz="1600" dirty="0"/>
              <a:t> this bid preference was not used to build your block; either because your block was already complete or because you used a Clear Schedule and Restart bid preference.</a:t>
            </a:r>
          </a:p>
        </p:txBody>
      </p:sp>
      <p:sp>
        <p:nvSpPr>
          <p:cNvPr id="6"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Reasons Report Definitions</a:t>
            </a:r>
          </a:p>
        </p:txBody>
      </p:sp>
    </p:spTree>
    <p:extLst>
      <p:ext uri="{BB962C8B-B14F-4D97-AF65-F5344CB8AC3E}">
        <p14:creationId xmlns:p14="http://schemas.microsoft.com/office/powerpoint/2010/main" val="223320973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749099"/>
            <a:ext cx="7772399" cy="4651701"/>
          </a:xfrm>
          <a:prstGeom prst="rect">
            <a:avLst/>
          </a:prstGeom>
          <a:noFill/>
        </p:spPr>
        <p:txBody>
          <a:bodyPr wrap="square" rtlCol="0">
            <a:spAutoFit/>
          </a:bodyPr>
          <a:lstStyle/>
          <a:p>
            <a:pPr marL="285750" indent="-285750">
              <a:lnSpc>
                <a:spcPts val="2200"/>
              </a:lnSpc>
              <a:spcAft>
                <a:spcPts val="1200"/>
              </a:spcAft>
              <a:buFont typeface="Arial" panose="020B0604020202020204" pitchFamily="34" charset="0"/>
              <a:buChar char="•"/>
            </a:pPr>
            <a:r>
              <a:rPr lang="en-US" sz="1600" b="1" dirty="0"/>
              <a:t>No pairings available</a:t>
            </a:r>
            <a:r>
              <a:rPr lang="en-US" sz="1600" dirty="0"/>
              <a:t> no pairings that met your Avoid Pairings and Time Prefer Off bid preferences were available to be awarded, usually, because too many pairings were eliminated from the pairings pool by your Avoid Pairings and Time Prefer Off bid preferences.</a:t>
            </a:r>
            <a:endParaRPr lang="en-US" sz="1600" b="1" dirty="0"/>
          </a:p>
          <a:p>
            <a:pPr marL="285750" indent="-285750">
              <a:lnSpc>
                <a:spcPts val="2200"/>
              </a:lnSpc>
              <a:spcAft>
                <a:spcPts val="1200"/>
              </a:spcAft>
              <a:buFont typeface="Arial" panose="020B0604020202020204" pitchFamily="34" charset="0"/>
              <a:buChar char="•"/>
            </a:pPr>
            <a:r>
              <a:rPr lang="en-US" sz="1600" b="1" dirty="0"/>
              <a:t>Partially honored</a:t>
            </a:r>
            <a:r>
              <a:rPr lang="en-US" sz="1600" dirty="0"/>
              <a:t> this Time Prefer Off bid preference was used, but there are also pairings on your block that contradict a portion of this preference. If you submit a range of dates that you want to be free of duty, the PBS Scheduler may be able to honor part of the range but not all of it, resulting in a partially honored bid preference.</a:t>
            </a:r>
          </a:p>
          <a:p>
            <a:pPr marL="285750" indent="-285750">
              <a:lnSpc>
                <a:spcPts val="2200"/>
              </a:lnSpc>
              <a:spcAft>
                <a:spcPts val="1200"/>
              </a:spcAft>
              <a:buFont typeface="Arial" panose="020B0604020202020204" pitchFamily="34" charset="0"/>
              <a:buChar char="•"/>
            </a:pPr>
            <a:r>
              <a:rPr lang="en-US" sz="1600" b="1" dirty="0"/>
              <a:t>[Rule violation]</a:t>
            </a:r>
            <a:r>
              <a:rPr lang="en-US" sz="1600" dirty="0"/>
              <a:t> a FAR rule, or other legal consideration, prevented this bid preference from being honored The rule is identified in the reason included in your report.</a:t>
            </a:r>
          </a:p>
          <a:p>
            <a:pPr marL="285750" indent="-285750">
              <a:lnSpc>
                <a:spcPts val="2200"/>
              </a:lnSpc>
              <a:spcAft>
                <a:spcPts val="1200"/>
              </a:spcAft>
              <a:buFont typeface="Arial" panose="020B0604020202020204" pitchFamily="34" charset="0"/>
              <a:buChar char="•"/>
            </a:pPr>
            <a:r>
              <a:rPr lang="en-US" sz="1600" b="1" dirty="0"/>
              <a:t>Over maximum credits</a:t>
            </a:r>
            <a:r>
              <a:rPr lang="en-US" sz="1600" dirty="0"/>
              <a:t> </a:t>
            </a:r>
            <a:r>
              <a:rPr lang="en-US" sz="1600" b="1" dirty="0"/>
              <a:t>for period</a:t>
            </a:r>
            <a:r>
              <a:rPr lang="en-US" sz="1600" dirty="0"/>
              <a:t> the pairing would have caused your block to exceed the maximum credit value for the bid period.</a:t>
            </a:r>
          </a:p>
          <a:p>
            <a:pPr marL="285750" indent="-285750">
              <a:lnSpc>
                <a:spcPts val="2200"/>
              </a:lnSpc>
              <a:spcAft>
                <a:spcPts val="1200"/>
              </a:spcAft>
              <a:buFont typeface="Arial" panose="020B0604020202020204" pitchFamily="34" charset="0"/>
              <a:buChar char="•"/>
            </a:pPr>
            <a:r>
              <a:rPr lang="en-US" sz="1600" b="1" dirty="0"/>
              <a:t>Violates bid # X </a:t>
            </a:r>
            <a:r>
              <a:rPr lang="en-US" sz="1600" dirty="0"/>
              <a:t>- the pairing is legal and available, but if awarded will violate a Prefer off bid line (i.e. Prefer Weekends Off / Prefer Off Sundays).</a:t>
            </a:r>
          </a:p>
        </p:txBody>
      </p:sp>
      <p:sp>
        <p:nvSpPr>
          <p:cNvPr id="6"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Reasons Report Definitions</a:t>
            </a:r>
          </a:p>
        </p:txBody>
      </p:sp>
    </p:spTree>
    <p:extLst>
      <p:ext uri="{BB962C8B-B14F-4D97-AF65-F5344CB8AC3E}">
        <p14:creationId xmlns:p14="http://schemas.microsoft.com/office/powerpoint/2010/main" val="429461755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926372"/>
            <a:ext cx="7315200" cy="4093428"/>
          </a:xfrm>
          <a:prstGeom prst="rect">
            <a:avLst/>
          </a:prstGeom>
          <a:noFill/>
        </p:spPr>
        <p:txBody>
          <a:bodyPr wrap="square" rtlCol="0">
            <a:spAutoFit/>
          </a:bodyPr>
          <a:lstStyle/>
          <a:p>
            <a:pPr>
              <a:lnSpc>
                <a:spcPts val="2200"/>
              </a:lnSpc>
              <a:spcAft>
                <a:spcPts val="1200"/>
              </a:spcAft>
            </a:pPr>
            <a:r>
              <a:rPr lang="en-US" sz="1600" b="1" dirty="0"/>
              <a:t>Additional Messages</a:t>
            </a:r>
          </a:p>
          <a:p>
            <a:pPr>
              <a:lnSpc>
                <a:spcPts val="2200"/>
              </a:lnSpc>
              <a:spcAft>
                <a:spcPts val="1200"/>
              </a:spcAft>
            </a:pPr>
            <a:r>
              <a:rPr lang="en-US" sz="1600" dirty="0"/>
              <a:t>You may see the following messages at the top of your Reasons report. These messages indicate that the PBS Scheduler had to ignore some of your preferences in order to give you a complete block or meet legal requirements or airline targets.</a:t>
            </a:r>
          </a:p>
          <a:p>
            <a:pPr marL="285750" indent="-285750">
              <a:lnSpc>
                <a:spcPts val="2200"/>
              </a:lnSpc>
              <a:spcAft>
                <a:spcPts val="1200"/>
              </a:spcAft>
              <a:buFont typeface="Arial" panose="020B0604020202020204" pitchFamily="34" charset="0"/>
              <a:buChar char="•"/>
            </a:pPr>
            <a:r>
              <a:rPr lang="en-US" sz="1600" b="1" dirty="0"/>
              <a:t>Affected By Denial Mode</a:t>
            </a:r>
            <a:r>
              <a:rPr lang="en-US" sz="1600" dirty="0"/>
              <a:t> the PBS Scheduler had to deny some or all your bids in order to build you a complete block.</a:t>
            </a:r>
          </a:p>
          <a:p>
            <a:pPr marL="285750" indent="-285750">
              <a:lnSpc>
                <a:spcPts val="2200"/>
              </a:lnSpc>
              <a:spcAft>
                <a:spcPts val="1200"/>
              </a:spcAft>
              <a:buFont typeface="Arial" panose="020B0604020202020204" pitchFamily="34" charset="0"/>
              <a:buChar char="•"/>
            </a:pPr>
            <a:r>
              <a:rPr lang="en-US" sz="1600" b="1" dirty="0"/>
              <a:t>Affected by SLG</a:t>
            </a:r>
            <a:r>
              <a:rPr lang="en-US" sz="1600" dirty="0"/>
              <a:t> the PBS Scheduler could not build you a block using any of your preferences and reached the end of Denial mode, so your block was built using secondary line generation (</a:t>
            </a:r>
            <a:r>
              <a:rPr lang="en-US" sz="1600" dirty="0" err="1"/>
              <a:t>SLG</a:t>
            </a:r>
            <a:r>
              <a:rPr lang="en-US" sz="1600" dirty="0"/>
              <a:t>).</a:t>
            </a:r>
          </a:p>
          <a:p>
            <a:pPr marL="285750" indent="-285750">
              <a:lnSpc>
                <a:spcPts val="2200"/>
              </a:lnSpc>
              <a:spcAft>
                <a:spcPts val="1200"/>
              </a:spcAft>
              <a:buFont typeface="Arial" panose="020B0604020202020204" pitchFamily="34" charset="0"/>
              <a:buChar char="•"/>
            </a:pPr>
            <a:r>
              <a:rPr lang="en-US" sz="1600" b="1" dirty="0"/>
              <a:t>Affected By Coverage</a:t>
            </a:r>
            <a:r>
              <a:rPr lang="en-US" sz="1600" dirty="0"/>
              <a:t> a pairing or pairings were forced onto your block in order to meet airline targets for the total number of pairings remaining in open time. In the case of a Reserve, a reserve day was forced onto the block.  </a:t>
            </a:r>
          </a:p>
        </p:txBody>
      </p:sp>
      <p:sp>
        <p:nvSpPr>
          <p:cNvPr id="5"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Reasons Report Definitions</a:t>
            </a:r>
          </a:p>
        </p:txBody>
      </p:sp>
    </p:spTree>
    <p:extLst>
      <p:ext uri="{BB962C8B-B14F-4D97-AF65-F5344CB8AC3E}">
        <p14:creationId xmlns:p14="http://schemas.microsoft.com/office/powerpoint/2010/main" val="107870415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381000"/>
            <a:ext cx="7543799" cy="1295400"/>
          </a:xfrm>
        </p:spPr>
        <p:txBody>
          <a:bodyPr>
            <a:normAutofit/>
          </a:bodyPr>
          <a:lstStyle/>
          <a:p>
            <a:pPr algn="l"/>
            <a:r>
              <a:rPr lang="en-US" sz="4400" b="1" dirty="0">
                <a:solidFill>
                  <a:srgbClr val="0070C0"/>
                </a:solidFill>
                <a:latin typeface="+mj-lt"/>
              </a:rPr>
              <a:t>Reasons Report FAQ</a:t>
            </a:r>
            <a:br>
              <a:rPr lang="en-US" sz="4400" b="1" dirty="0">
                <a:solidFill>
                  <a:srgbClr val="0070C0"/>
                </a:solidFill>
                <a:latin typeface="+mj-lt"/>
              </a:rPr>
            </a:br>
            <a:r>
              <a:rPr lang="en-US" sz="2800" b="1" dirty="0">
                <a:solidFill>
                  <a:srgbClr val="0070C0"/>
                </a:solidFill>
                <a:latin typeface="+mj-lt"/>
              </a:rPr>
              <a:t>Minimum Credit</a:t>
            </a:r>
            <a:endParaRPr lang="en-US" sz="4800" b="1" dirty="0">
              <a:solidFill>
                <a:srgbClr val="0070C0"/>
              </a:solidFill>
              <a:latin typeface="+mj-lt"/>
            </a:endParaRPr>
          </a:p>
        </p:txBody>
      </p:sp>
      <p:sp>
        <p:nvSpPr>
          <p:cNvPr id="5" name="TextBox 4"/>
          <p:cNvSpPr txBox="1"/>
          <p:nvPr/>
        </p:nvSpPr>
        <p:spPr>
          <a:xfrm>
            <a:off x="685800" y="1981200"/>
            <a:ext cx="3886199" cy="1323439"/>
          </a:xfrm>
          <a:prstGeom prst="rect">
            <a:avLst/>
          </a:prstGeom>
          <a:noFill/>
        </p:spPr>
        <p:txBody>
          <a:bodyPr wrap="square" rtlCol="0">
            <a:spAutoFit/>
          </a:bodyPr>
          <a:lstStyle/>
          <a:p>
            <a:r>
              <a:rPr lang="en-US" sz="2000" b="1" dirty="0"/>
              <a:t>I bid for Minimum Credit Window and my Reasons Report says it was honored. Why do I have an 80 hour line?</a:t>
            </a:r>
            <a:endParaRPr lang="en-US" sz="2000" dirty="0"/>
          </a:p>
        </p:txBody>
      </p:sp>
      <p:sp>
        <p:nvSpPr>
          <p:cNvPr id="6" name="Rectangle 5"/>
          <p:cNvSpPr/>
          <p:nvPr/>
        </p:nvSpPr>
        <p:spPr>
          <a:xfrm>
            <a:off x="685801" y="3430012"/>
            <a:ext cx="3993775"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600" b="1" dirty="0">
                <a:solidFill>
                  <a:schemeClr val="tx1"/>
                </a:solidFill>
              </a:rPr>
              <a:t>Answer:</a:t>
            </a:r>
          </a:p>
          <a:p>
            <a:pPr algn="just"/>
            <a:r>
              <a:rPr lang="en-US" sz="1600" dirty="0">
                <a:solidFill>
                  <a:schemeClr val="tx1"/>
                </a:solidFill>
              </a:rPr>
              <a:t>“Set Condition Minimum Credit Window” is simply an instruction to stop adding pairings to a block once the minimum window threshold is achieved. In this bid, the PBS Scheduler did not reach 65:00 hours with the first 3 pairings it awarded. Another pairing was required, and it selected a fourth pairing meeting the preference on bid line 4, even though there may be another pairing with a lower credit value that would have allowed line completion.</a:t>
            </a:r>
          </a:p>
        </p:txBody>
      </p:sp>
      <p:sp>
        <p:nvSpPr>
          <p:cNvPr id="8" name="TextBox 7"/>
          <p:cNvSpPr txBox="1"/>
          <p:nvPr/>
        </p:nvSpPr>
        <p:spPr>
          <a:xfrm>
            <a:off x="4953000" y="1676400"/>
            <a:ext cx="3657600" cy="4800600"/>
          </a:xfrm>
          <a:prstGeom prst="rect">
            <a:avLst/>
          </a:prstGeom>
        </p:spPr>
        <p:txBody>
          <a:bodyPr wrap="square" rtlCol="0">
            <a:normAutofit/>
          </a:bodyPr>
          <a:lstStyle/>
          <a:p>
            <a:pPr marL="0" indent="0">
              <a:buFont typeface="Arial" panose="020B0604020202020204" pitchFamily="34" charset="0"/>
              <a:buNone/>
            </a:pPr>
            <a:endParaRPr lang="en-US" sz="4800" b="1" dirty="0">
              <a:solidFill>
                <a:srgbClr val="0070C0"/>
              </a:solidFill>
              <a:latin typeface="+mj-lt"/>
            </a:endParaRP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7663" y="1830387"/>
            <a:ext cx="3559137" cy="4418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42891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381000"/>
            <a:ext cx="7543799" cy="1295400"/>
          </a:xfrm>
        </p:spPr>
        <p:txBody>
          <a:bodyPr>
            <a:normAutofit/>
          </a:bodyPr>
          <a:lstStyle/>
          <a:p>
            <a:pPr algn="l"/>
            <a:r>
              <a:rPr lang="en-US" sz="4400" b="1" dirty="0">
                <a:solidFill>
                  <a:srgbClr val="0070C0"/>
                </a:solidFill>
                <a:latin typeface="+mj-lt"/>
              </a:rPr>
              <a:t>Reasons Report FAQ</a:t>
            </a:r>
            <a:br>
              <a:rPr lang="en-US" b="1" dirty="0">
                <a:solidFill>
                  <a:srgbClr val="0070C0"/>
                </a:solidFill>
                <a:latin typeface="+mj-lt"/>
              </a:rPr>
            </a:br>
            <a:r>
              <a:rPr lang="en-US" sz="2800" b="1" dirty="0">
                <a:solidFill>
                  <a:srgbClr val="0070C0"/>
                </a:solidFill>
                <a:latin typeface="+mj-lt"/>
              </a:rPr>
              <a:t>Buddy Bid</a:t>
            </a:r>
            <a:endParaRPr lang="en-US" sz="4800" b="1" dirty="0">
              <a:solidFill>
                <a:srgbClr val="0070C0"/>
              </a:solidFill>
              <a:latin typeface="+mj-lt"/>
            </a:endParaRPr>
          </a:p>
        </p:txBody>
      </p:sp>
      <p:sp>
        <p:nvSpPr>
          <p:cNvPr id="5" name="TextBox 4"/>
          <p:cNvSpPr txBox="1"/>
          <p:nvPr/>
        </p:nvSpPr>
        <p:spPr>
          <a:xfrm>
            <a:off x="685801" y="1981200"/>
            <a:ext cx="3429000" cy="1323439"/>
          </a:xfrm>
          <a:prstGeom prst="rect">
            <a:avLst/>
          </a:prstGeom>
          <a:noFill/>
        </p:spPr>
        <p:txBody>
          <a:bodyPr wrap="square" rtlCol="0">
            <a:spAutoFit/>
          </a:bodyPr>
          <a:lstStyle/>
          <a:p>
            <a:pPr>
              <a:spcAft>
                <a:spcPts val="600"/>
              </a:spcAft>
            </a:pPr>
            <a:r>
              <a:rPr lang="en-US" sz="2000" b="1" dirty="0"/>
              <a:t>I buddy bid. My buddy is junior to me and we both end up on reserve. What is going on?</a:t>
            </a:r>
            <a:endParaRPr lang="en-US" sz="2000" dirty="0"/>
          </a:p>
        </p:txBody>
      </p:sp>
      <p:sp>
        <p:nvSpPr>
          <p:cNvPr id="6" name="Rectangle 5"/>
          <p:cNvSpPr/>
          <p:nvPr/>
        </p:nvSpPr>
        <p:spPr>
          <a:xfrm>
            <a:off x="685802" y="3268585"/>
            <a:ext cx="3581398" cy="29036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ts val="2000"/>
              </a:lnSpc>
            </a:pPr>
            <a:r>
              <a:rPr lang="en-US" sz="1600" b="1" dirty="0">
                <a:solidFill>
                  <a:schemeClr val="tx1"/>
                </a:solidFill>
              </a:rPr>
              <a:t>Answer:</a:t>
            </a:r>
          </a:p>
          <a:p>
            <a:pPr>
              <a:lnSpc>
                <a:spcPts val="2000"/>
              </a:lnSpc>
            </a:pPr>
            <a:r>
              <a:rPr lang="en-US" sz="1600" dirty="0">
                <a:solidFill>
                  <a:schemeClr val="tx1"/>
                </a:solidFill>
              </a:rPr>
              <a:t>When two bidders designate each other as buddies (by entering the other’s employee number on their bid), the PBS Scheduler honors the buddy bid. The senior buddy forfeits their position, is processed at the level of the junior, and adopts the junior buddy’s bid. This is true even if there are no “buddiable pairings,” and even if the junior can only hold reserve.</a:t>
            </a: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676400"/>
            <a:ext cx="3754729"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4546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381000"/>
            <a:ext cx="7543799" cy="1295400"/>
          </a:xfrm>
        </p:spPr>
        <p:txBody>
          <a:bodyPr>
            <a:normAutofit/>
          </a:bodyPr>
          <a:lstStyle/>
          <a:p>
            <a:pPr algn="l"/>
            <a:r>
              <a:rPr lang="en-US" sz="4400" b="1" dirty="0">
                <a:solidFill>
                  <a:srgbClr val="0070C0"/>
                </a:solidFill>
                <a:latin typeface="+mj-lt"/>
              </a:rPr>
              <a:t>Reasons Report FAQ</a:t>
            </a:r>
            <a:br>
              <a:rPr lang="en-US" b="1" dirty="0">
                <a:solidFill>
                  <a:srgbClr val="0070C0"/>
                </a:solidFill>
                <a:latin typeface="+mj-lt"/>
              </a:rPr>
            </a:br>
            <a:r>
              <a:rPr lang="en-US" sz="2800" b="1" dirty="0">
                <a:solidFill>
                  <a:srgbClr val="0070C0"/>
                </a:solidFill>
                <a:latin typeface="+mj-lt"/>
              </a:rPr>
              <a:t>Could Not Build Complete Line with Pairing</a:t>
            </a:r>
            <a:endParaRPr lang="en-US" sz="4800" b="1" dirty="0">
              <a:solidFill>
                <a:srgbClr val="0070C0"/>
              </a:solidFill>
              <a:latin typeface="+mj-lt"/>
            </a:endParaRPr>
          </a:p>
        </p:txBody>
      </p:sp>
      <p:sp>
        <p:nvSpPr>
          <p:cNvPr id="11" name="TextBox 10"/>
          <p:cNvSpPr txBox="1"/>
          <p:nvPr/>
        </p:nvSpPr>
        <p:spPr>
          <a:xfrm>
            <a:off x="926327" y="2234515"/>
            <a:ext cx="2133600" cy="2246769"/>
          </a:xfrm>
          <a:prstGeom prst="rect">
            <a:avLst/>
          </a:prstGeom>
          <a:noFill/>
        </p:spPr>
        <p:txBody>
          <a:bodyPr wrap="square" rtlCol="0">
            <a:spAutoFit/>
          </a:bodyPr>
          <a:lstStyle/>
          <a:p>
            <a:pPr>
              <a:spcAft>
                <a:spcPts val="600"/>
              </a:spcAft>
            </a:pPr>
            <a:r>
              <a:rPr lang="en-US" sz="2000" b="1" dirty="0"/>
              <a:t>I bid for specific pairing. Why was my first preference “Could Not Build Complete Line with Pairing?”</a:t>
            </a:r>
            <a:endParaRPr lang="en-US" sz="2000" dirty="0"/>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907" y="2438400"/>
            <a:ext cx="5229493" cy="40857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TextBox 12"/>
          <p:cNvSpPr txBox="1"/>
          <p:nvPr/>
        </p:nvSpPr>
        <p:spPr>
          <a:xfrm>
            <a:off x="2895600" y="2038529"/>
            <a:ext cx="5105400" cy="476071"/>
          </a:xfrm>
          <a:prstGeom prst="ellipse">
            <a:avLst/>
          </a:prstGeom>
          <a:noFill/>
        </p:spPr>
        <p:txBody>
          <a:bodyPr wrap="square" rtlCol="0">
            <a:spAutoFit/>
          </a:bodyPr>
          <a:lstStyle/>
          <a:p>
            <a:r>
              <a:rPr lang="en-US" sz="1600" b="1" dirty="0"/>
              <a:t>Results with Shuffling</a:t>
            </a:r>
          </a:p>
        </p:txBody>
      </p:sp>
      <p:sp>
        <p:nvSpPr>
          <p:cNvPr id="14" name="Rectangle 13"/>
          <p:cNvSpPr/>
          <p:nvPr/>
        </p:nvSpPr>
        <p:spPr>
          <a:xfrm>
            <a:off x="6709618" y="5405562"/>
            <a:ext cx="548640" cy="2286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ectangle 6"/>
          <p:cNvSpPr/>
          <p:nvPr/>
        </p:nvSpPr>
        <p:spPr>
          <a:xfrm>
            <a:off x="3905458" y="3543300"/>
            <a:ext cx="3276600" cy="1143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Rectangle 7"/>
          <p:cNvSpPr/>
          <p:nvPr/>
        </p:nvSpPr>
        <p:spPr>
          <a:xfrm>
            <a:off x="5353258" y="2895600"/>
            <a:ext cx="1905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526" t="11190" b="82589"/>
          <a:stretch/>
        </p:blipFill>
        <p:spPr bwMode="auto">
          <a:xfrm>
            <a:off x="5353258" y="2895600"/>
            <a:ext cx="3371642" cy="2541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635963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685800" y="381000"/>
            <a:ext cx="8382000" cy="1295400"/>
          </a:xfrm>
        </p:spPr>
        <p:txBody>
          <a:bodyPr>
            <a:normAutofit/>
          </a:bodyPr>
          <a:lstStyle/>
          <a:p>
            <a:pPr algn="l"/>
            <a:r>
              <a:rPr lang="en-US" sz="4400" b="1" dirty="0">
                <a:solidFill>
                  <a:srgbClr val="0070C0"/>
                </a:solidFill>
                <a:latin typeface="+mj-lt"/>
              </a:rPr>
              <a:t>Reasons Report FAQ</a:t>
            </a:r>
            <a:br>
              <a:rPr lang="en-US" b="1" dirty="0">
                <a:solidFill>
                  <a:srgbClr val="0070C0"/>
                </a:solidFill>
                <a:latin typeface="+mj-lt"/>
              </a:rPr>
            </a:br>
            <a:r>
              <a:rPr lang="en-US" sz="2800" b="1" dirty="0">
                <a:solidFill>
                  <a:srgbClr val="0070C0"/>
                </a:solidFill>
                <a:latin typeface="+mj-lt"/>
              </a:rPr>
              <a:t>Could Not Build Complete Line with Pairing </a:t>
            </a:r>
            <a:endParaRPr lang="en-US" sz="4800" b="1" dirty="0">
              <a:solidFill>
                <a:srgbClr val="0070C0"/>
              </a:solidFill>
              <a:latin typeface="+mj-lt"/>
            </a:endParaRPr>
          </a:p>
        </p:txBody>
      </p:sp>
      <p:sp>
        <p:nvSpPr>
          <p:cNvPr id="38" name="TextBox 37"/>
          <p:cNvSpPr txBox="1"/>
          <p:nvPr/>
        </p:nvSpPr>
        <p:spPr>
          <a:xfrm>
            <a:off x="6553200" y="2590800"/>
            <a:ext cx="2057400" cy="3370153"/>
          </a:xfrm>
          <a:prstGeom prst="rect">
            <a:avLst/>
          </a:prstGeom>
          <a:noFill/>
        </p:spPr>
        <p:txBody>
          <a:bodyPr wrap="square" rtlCol="0">
            <a:spAutoFit/>
          </a:bodyPr>
          <a:lstStyle/>
          <a:p>
            <a:pPr>
              <a:spcAft>
                <a:spcPts val="600"/>
              </a:spcAft>
            </a:pPr>
            <a:r>
              <a:rPr lang="en-US" sz="1600" b="1" dirty="0"/>
              <a:t>Answer:</a:t>
            </a:r>
          </a:p>
          <a:p>
            <a:pPr>
              <a:spcAft>
                <a:spcPts val="600"/>
              </a:spcAft>
            </a:pPr>
            <a:r>
              <a:rPr lang="en-US" sz="1600" dirty="0"/>
              <a:t>Using Shuffling, the PBS Scheduler was able to complete your line using pairings from your “award” bids. If your first preference was not pulled during shuffle, the PBS Scheduler could not reach line completion (triggering denial mode or SLG).</a:t>
            </a:r>
          </a:p>
        </p:txBody>
      </p:sp>
      <p:grpSp>
        <p:nvGrpSpPr>
          <p:cNvPr id="39" name="Group 38"/>
          <p:cNvGrpSpPr/>
          <p:nvPr/>
        </p:nvGrpSpPr>
        <p:grpSpPr>
          <a:xfrm>
            <a:off x="732387" y="1828800"/>
            <a:ext cx="5545251" cy="4800600"/>
            <a:chOff x="732387" y="1828800"/>
            <a:chExt cx="5545251" cy="4800600"/>
          </a:xfrm>
        </p:grpSpPr>
        <p:pic>
          <p:nvPicPr>
            <p:cNvPr id="4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87" y="2286000"/>
              <a:ext cx="5545251" cy="4343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1" name="TextBox 40"/>
            <p:cNvSpPr txBox="1"/>
            <p:nvPr/>
          </p:nvSpPr>
          <p:spPr>
            <a:xfrm>
              <a:off x="914400" y="1828800"/>
              <a:ext cx="2636971" cy="338554"/>
            </a:xfrm>
            <a:prstGeom prst="rect">
              <a:avLst/>
            </a:prstGeom>
            <a:noFill/>
          </p:spPr>
          <p:txBody>
            <a:bodyPr wrap="square" rtlCol="0">
              <a:spAutoFit/>
            </a:bodyPr>
            <a:lstStyle/>
            <a:p>
              <a:r>
                <a:rPr lang="en-US" sz="1600" b="1" dirty="0"/>
                <a:t>Results without</a:t>
              </a:r>
              <a:r>
                <a:rPr lang="en-US" sz="1600" b="1" dirty="0">
                  <a:sym typeface="Wingdings" panose="05000000000000000000" pitchFamily="2" charset="2"/>
                </a:rPr>
                <a:t> </a:t>
              </a:r>
              <a:r>
                <a:rPr lang="en-US" sz="1600" b="1" dirty="0"/>
                <a:t>Shuffling:</a:t>
              </a:r>
            </a:p>
          </p:txBody>
        </p:sp>
        <p:sp>
          <p:nvSpPr>
            <p:cNvPr id="42" name="Rectangle 41"/>
            <p:cNvSpPr/>
            <p:nvPr/>
          </p:nvSpPr>
          <p:spPr>
            <a:xfrm>
              <a:off x="3962400" y="5257800"/>
              <a:ext cx="609600" cy="2286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9"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36262" t="12281" r="1513" b="83913"/>
          <a:stretch/>
        </p:blipFill>
        <p:spPr bwMode="auto">
          <a:xfrm>
            <a:off x="2514600" y="2819400"/>
            <a:ext cx="3450566" cy="1653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1182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381000"/>
            <a:ext cx="7543799" cy="1295400"/>
          </a:xfrm>
        </p:spPr>
        <p:txBody>
          <a:bodyPr>
            <a:normAutofit/>
          </a:bodyPr>
          <a:lstStyle/>
          <a:p>
            <a:pPr algn="l"/>
            <a:r>
              <a:rPr lang="en-US" sz="4400" b="1" dirty="0">
                <a:solidFill>
                  <a:srgbClr val="0070C0"/>
                </a:solidFill>
                <a:latin typeface="+mj-lt"/>
              </a:rPr>
              <a:t>Reasons Report FAQ</a:t>
            </a:r>
            <a:br>
              <a:rPr lang="en-US" b="1" dirty="0">
                <a:solidFill>
                  <a:srgbClr val="0070C0"/>
                </a:solidFill>
                <a:latin typeface="+mj-lt"/>
              </a:rPr>
            </a:br>
            <a:r>
              <a:rPr lang="en-US" sz="2800" b="1" dirty="0">
                <a:solidFill>
                  <a:srgbClr val="0070C0"/>
                </a:solidFill>
                <a:latin typeface="+mj-lt"/>
              </a:rPr>
              <a:t>In-Period Credit</a:t>
            </a:r>
            <a:endParaRPr lang="en-US" sz="4800" b="1" dirty="0">
              <a:solidFill>
                <a:srgbClr val="0070C0"/>
              </a:solidFill>
              <a:latin typeface="+mj-lt"/>
            </a:endParaRPr>
          </a:p>
        </p:txBody>
      </p:sp>
      <p:sp>
        <p:nvSpPr>
          <p:cNvPr id="5" name="TextBox 4"/>
          <p:cNvSpPr txBox="1"/>
          <p:nvPr/>
        </p:nvSpPr>
        <p:spPr>
          <a:xfrm>
            <a:off x="609600" y="1865055"/>
            <a:ext cx="2209800" cy="2246769"/>
          </a:xfrm>
          <a:prstGeom prst="rect">
            <a:avLst/>
          </a:prstGeom>
          <a:noFill/>
        </p:spPr>
        <p:txBody>
          <a:bodyPr wrap="square" rtlCol="0">
            <a:spAutoFit/>
          </a:bodyPr>
          <a:lstStyle/>
          <a:p>
            <a:pPr>
              <a:spcAft>
                <a:spcPts val="600"/>
              </a:spcAft>
            </a:pPr>
            <a:r>
              <a:rPr lang="en-US" sz="2000" b="1" dirty="0"/>
              <a:t>I waived everything to get a line and I ended up on reserve, but people junior to me got lines. How come?</a:t>
            </a:r>
          </a:p>
        </p:txBody>
      </p:sp>
      <p:sp>
        <p:nvSpPr>
          <p:cNvPr id="13" name="Rectangle 12"/>
          <p:cNvSpPr/>
          <p:nvPr/>
        </p:nvSpPr>
        <p:spPr>
          <a:xfrm>
            <a:off x="2895600" y="1752600"/>
            <a:ext cx="5638800" cy="24622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400" b="1" dirty="0">
                <a:solidFill>
                  <a:schemeClr val="tx1"/>
                </a:solidFill>
              </a:rPr>
              <a:t>Answer: </a:t>
            </a:r>
            <a:r>
              <a:rPr lang="en-US" sz="1400" dirty="0">
                <a:solidFill>
                  <a:schemeClr val="tx1"/>
                </a:solidFill>
              </a:rPr>
              <a:t> If you are placed on reserve, and someone junior to you has a line, the junior FA likely has a carry-in trip or a pre-planned credit absence that allowed the Scheduler to meet the credit requirement. </a:t>
            </a:r>
          </a:p>
          <a:p>
            <a:pPr algn="just"/>
            <a:r>
              <a:rPr lang="en-US" sz="1400" dirty="0">
                <a:solidFill>
                  <a:schemeClr val="tx1"/>
                </a:solidFill>
              </a:rPr>
              <a:t>Even if the junior FA does not have either of those, you may not be legal for a trip at the beginning of the bid-month if results in 7 straight days of duty. </a:t>
            </a:r>
          </a:p>
          <a:p>
            <a:pPr algn="just"/>
            <a:r>
              <a:rPr lang="en-US" sz="1400" dirty="0">
                <a:solidFill>
                  <a:schemeClr val="tx1"/>
                </a:solidFill>
              </a:rPr>
              <a:t>Above, Envoy FA1 has reserve days from June 29</a:t>
            </a:r>
            <a:r>
              <a:rPr lang="en-US" sz="1400" baseline="30000" dirty="0">
                <a:solidFill>
                  <a:schemeClr val="tx1"/>
                </a:solidFill>
              </a:rPr>
              <a:t>th</a:t>
            </a:r>
            <a:r>
              <a:rPr lang="en-US" sz="1400" dirty="0">
                <a:solidFill>
                  <a:schemeClr val="tx1"/>
                </a:solidFill>
              </a:rPr>
              <a:t> through July 1</a:t>
            </a:r>
            <a:r>
              <a:rPr lang="en-US" sz="1400" baseline="30000" dirty="0">
                <a:solidFill>
                  <a:schemeClr val="tx1"/>
                </a:solidFill>
              </a:rPr>
              <a:t>st</a:t>
            </a:r>
            <a:r>
              <a:rPr lang="en-US" sz="1400" dirty="0">
                <a:solidFill>
                  <a:schemeClr val="tx1"/>
                </a:solidFill>
              </a:rPr>
              <a:t>. FA1 is not legal for the 4-day sequence 29271 on July 2</a:t>
            </a:r>
            <a:r>
              <a:rPr lang="en-US" sz="1400" baseline="30000" dirty="0">
                <a:solidFill>
                  <a:schemeClr val="tx1"/>
                </a:solidFill>
              </a:rPr>
              <a:t>nd</a:t>
            </a:r>
            <a:r>
              <a:rPr lang="en-US" sz="1400" dirty="0">
                <a:solidFill>
                  <a:schemeClr val="tx1"/>
                </a:solidFill>
              </a:rPr>
              <a:t>, because that would be 7 days without a 24-hour break. Envoy FA3 had a carry-in trip with 16:04 in-period credit that allowed the Scheduler to reach the credit window.</a:t>
            </a:r>
            <a:r>
              <a:rPr lang="en-US" sz="1400" dirty="0">
                <a:solidFill>
                  <a:schemeClr val="tx2">
                    <a:lumMod val="50000"/>
                  </a:schemeClr>
                </a:solidFill>
              </a:rPr>
              <a:t> </a:t>
            </a:r>
            <a:r>
              <a:rPr lang="en-US" sz="1400" dirty="0">
                <a:solidFill>
                  <a:schemeClr val="tx1"/>
                </a:solidFill>
              </a:rPr>
              <a:t>Envoy FA4 has an in-period credited absence worth 7:30 which allowed line completion.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267200"/>
            <a:ext cx="7467600" cy="2319482"/>
          </a:xfrm>
          <a:prstGeom prst="rect">
            <a:avLst/>
          </a:prstGeom>
        </p:spPr>
      </p:pic>
    </p:spTree>
    <p:extLst>
      <p:ext uri="{BB962C8B-B14F-4D97-AF65-F5344CB8AC3E}">
        <p14:creationId xmlns:p14="http://schemas.microsoft.com/office/powerpoint/2010/main" val="360169131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799" cy="1295400"/>
          </a:xfrm>
        </p:spPr>
        <p:txBody>
          <a:bodyPr>
            <a:normAutofit/>
          </a:bodyPr>
          <a:lstStyle/>
          <a:p>
            <a:pPr algn="l"/>
            <a:r>
              <a:rPr lang="en-US" sz="4400" b="1" dirty="0">
                <a:solidFill>
                  <a:srgbClr val="0070C0"/>
                </a:solidFill>
                <a:latin typeface="+mj-lt"/>
              </a:rPr>
              <a:t>Reasons Report FAQ</a:t>
            </a:r>
            <a:br>
              <a:rPr lang="en-US" b="1" dirty="0">
                <a:solidFill>
                  <a:srgbClr val="0070C0"/>
                </a:solidFill>
                <a:latin typeface="+mj-lt"/>
              </a:rPr>
            </a:br>
            <a:r>
              <a:rPr lang="en-US" sz="2800" b="1" dirty="0">
                <a:solidFill>
                  <a:srgbClr val="0070C0"/>
                </a:solidFill>
                <a:latin typeface="+mj-lt"/>
              </a:rPr>
              <a:t>Bid Order</a:t>
            </a:r>
            <a:endParaRPr lang="en-US" sz="4800" b="1" dirty="0">
              <a:solidFill>
                <a:srgbClr val="0070C0"/>
              </a:solidFill>
              <a:latin typeface="+mj-lt"/>
            </a:endParaRPr>
          </a:p>
        </p:txBody>
      </p:sp>
      <p:sp>
        <p:nvSpPr>
          <p:cNvPr id="5" name="TextBox 4"/>
          <p:cNvSpPr txBox="1"/>
          <p:nvPr/>
        </p:nvSpPr>
        <p:spPr>
          <a:xfrm>
            <a:off x="685800" y="1981200"/>
            <a:ext cx="7772399" cy="707886"/>
          </a:xfrm>
          <a:prstGeom prst="rect">
            <a:avLst/>
          </a:prstGeom>
          <a:noFill/>
        </p:spPr>
        <p:txBody>
          <a:bodyPr wrap="square" rtlCol="0">
            <a:spAutoFit/>
          </a:bodyPr>
          <a:lstStyle/>
          <a:p>
            <a:pPr>
              <a:spcAft>
                <a:spcPts val="600"/>
              </a:spcAft>
            </a:pPr>
            <a:r>
              <a:rPr lang="en-US" sz="2000" b="1" dirty="0"/>
              <a:t>I requested July 4</a:t>
            </a:r>
            <a:r>
              <a:rPr lang="en-US" sz="2000" b="1" baseline="30000" dirty="0"/>
              <a:t>th</a:t>
            </a:r>
            <a:r>
              <a:rPr lang="en-US" sz="2000" b="1" dirty="0"/>
              <a:t> off and no position 2. Why am I working the 4</a:t>
            </a:r>
            <a:r>
              <a:rPr lang="en-US" sz="2000" b="1" baseline="30000" dirty="0"/>
              <a:t>th</a:t>
            </a:r>
            <a:r>
              <a:rPr lang="en-US" sz="2000" b="1" dirty="0"/>
              <a:t>, and how come all my trips are positon 2?</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268" y="2743200"/>
            <a:ext cx="4606324" cy="3352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ctangle 5"/>
          <p:cNvSpPr/>
          <p:nvPr/>
        </p:nvSpPr>
        <p:spPr>
          <a:xfrm>
            <a:off x="685801" y="3125212"/>
            <a:ext cx="3657599" cy="311880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ts val="2000"/>
              </a:lnSpc>
            </a:pPr>
            <a:r>
              <a:rPr lang="en-US" b="1" dirty="0">
                <a:solidFill>
                  <a:schemeClr val="tx1"/>
                </a:solidFill>
              </a:rPr>
              <a:t>Answer:</a:t>
            </a:r>
          </a:p>
          <a:p>
            <a:pPr algn="just"/>
            <a:r>
              <a:rPr lang="en-US" dirty="0">
                <a:solidFill>
                  <a:schemeClr val="tx1"/>
                </a:solidFill>
              </a:rPr>
              <a:t>The Scheduler reads your bid one line at a time. Any “prefer off” or “avoid” within a bid group will only apply to the “award” preferences that fall below it. In this bid, the schedule was completed at line 5. The flight attendant should have placed lines 6 and 7 above line 5 if they want off July 4</a:t>
            </a:r>
            <a:r>
              <a:rPr lang="en-US" baseline="30000" dirty="0">
                <a:solidFill>
                  <a:schemeClr val="tx1"/>
                </a:solidFill>
              </a:rPr>
              <a:t>th</a:t>
            </a:r>
            <a:r>
              <a:rPr lang="en-US" dirty="0">
                <a:solidFill>
                  <a:schemeClr val="tx1"/>
                </a:solidFill>
              </a:rPr>
              <a:t> and no positon 2 trips. </a:t>
            </a:r>
          </a:p>
        </p:txBody>
      </p:sp>
    </p:spTree>
    <p:extLst>
      <p:ext uri="{BB962C8B-B14F-4D97-AF65-F5344CB8AC3E}">
        <p14:creationId xmlns:p14="http://schemas.microsoft.com/office/powerpoint/2010/main" val="424280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14400" y="533400"/>
            <a:ext cx="7772400" cy="884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b="1" dirty="0">
                <a:solidFill>
                  <a:srgbClr val="0070C0"/>
                </a:solidFill>
              </a:rPr>
              <a:t>Section 2 - 1</a:t>
            </a:r>
          </a:p>
        </p:txBody>
      </p:sp>
      <p:pic>
        <p:nvPicPr>
          <p:cNvPr id="5" name="Picture 2" descr="https://my.envoyair.com/wp-content/uploads/2016/01/IMG_Stock_08922289_7-1024x682.jpg"/>
          <p:cNvPicPr>
            <a:picLocks noChangeAspect="1" noChangeArrowheads="1"/>
          </p:cNvPicPr>
          <p:nvPr/>
        </p:nvPicPr>
        <p:blipFill>
          <a:blip r:embed="rId2">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457200" y="15240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6" name="Content Placeholder 1"/>
          <p:cNvSpPr txBox="1">
            <a:spLocks/>
          </p:cNvSpPr>
          <p:nvPr/>
        </p:nvSpPr>
        <p:spPr>
          <a:xfrm>
            <a:off x="4114800" y="1524000"/>
            <a:ext cx="4572000" cy="48768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0512" indent="0">
              <a:lnSpc>
                <a:spcPct val="110000"/>
              </a:lnSpc>
              <a:spcBef>
                <a:spcPts val="600"/>
              </a:spcBef>
              <a:buNone/>
            </a:pPr>
            <a:r>
              <a:rPr lang="en-US" b="1" dirty="0">
                <a:solidFill>
                  <a:schemeClr val="bg1"/>
                </a:solidFill>
                <a:effectLst>
                  <a:outerShdw blurRad="38100" dist="38100" dir="2700000" algn="tl">
                    <a:srgbClr val="000000">
                      <a:alpha val="43137"/>
                    </a:srgbClr>
                  </a:outerShdw>
                </a:effectLst>
                <a:latin typeface="+mj-lt"/>
                <a:cs typeface="Helvetica" panose="020B0604020202020204" pitchFamily="34" charset="0"/>
              </a:rPr>
              <a:t>Pre-Bidding</a:t>
            </a:r>
          </a:p>
          <a:p>
            <a:pPr marL="290512" indent="0">
              <a:lnSpc>
                <a:spcPct val="110000"/>
              </a:lnSpc>
              <a:spcBef>
                <a:spcPts val="600"/>
              </a:spcBef>
              <a:buNone/>
            </a:pPr>
            <a:endParaRPr lang="en-US" b="1" dirty="0">
              <a:solidFill>
                <a:schemeClr val="bg1"/>
              </a:solidFill>
              <a:effectLst>
                <a:outerShdw blurRad="38100" dist="38100" dir="2700000" algn="tl">
                  <a:srgbClr val="000000">
                    <a:alpha val="43137"/>
                  </a:srgbClr>
                </a:outerShdw>
              </a:effectLst>
              <a:latin typeface="+mj-lt"/>
              <a:cs typeface="Helvetica" panose="020B0604020202020204" pitchFamily="34" charset="0"/>
            </a:endParaRP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Pre-Bid Overview</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My Bidding Page </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How to Pre-Bid</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Award and Reasons Report</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Pre-Bid Protest</a:t>
            </a:r>
          </a:p>
          <a:p>
            <a:pPr marL="690562" lvl="1" indent="0">
              <a:lnSpc>
                <a:spcPts val="2100"/>
              </a:lnSpc>
              <a:spcBef>
                <a:spcPts val="600"/>
              </a:spcBef>
              <a:buNone/>
            </a:pPr>
            <a:endPar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endParaRPr>
          </a:p>
        </p:txBody>
      </p:sp>
    </p:spTree>
    <p:extLst>
      <p:ext uri="{BB962C8B-B14F-4D97-AF65-F5344CB8AC3E}">
        <p14:creationId xmlns:p14="http://schemas.microsoft.com/office/powerpoint/2010/main" val="19788020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799" cy="1295400"/>
          </a:xfrm>
        </p:spPr>
        <p:txBody>
          <a:bodyPr>
            <a:normAutofit/>
          </a:bodyPr>
          <a:lstStyle/>
          <a:p>
            <a:pPr algn="l"/>
            <a:r>
              <a:rPr lang="en-US" sz="4400" b="1" dirty="0">
                <a:solidFill>
                  <a:srgbClr val="0070C0"/>
                </a:solidFill>
                <a:latin typeface="+mj-lt"/>
              </a:rPr>
              <a:t>Reasons Report FAQ</a:t>
            </a:r>
            <a:br>
              <a:rPr lang="en-US" b="1" dirty="0">
                <a:solidFill>
                  <a:srgbClr val="0070C0"/>
                </a:solidFill>
                <a:latin typeface="+mj-lt"/>
              </a:rPr>
            </a:br>
            <a:r>
              <a:rPr lang="en-US" sz="2800" b="1" dirty="0">
                <a:solidFill>
                  <a:srgbClr val="0070C0"/>
                </a:solidFill>
                <a:latin typeface="+mj-lt"/>
              </a:rPr>
              <a:t>Bid Groups</a:t>
            </a:r>
            <a:endParaRPr lang="en-US" sz="4800" b="1" dirty="0">
              <a:solidFill>
                <a:srgbClr val="0070C0"/>
              </a:solidFill>
              <a:latin typeface="+mj-lt"/>
            </a:endParaRPr>
          </a:p>
        </p:txBody>
      </p:sp>
      <p:sp>
        <p:nvSpPr>
          <p:cNvPr id="5" name="TextBox 4"/>
          <p:cNvSpPr txBox="1"/>
          <p:nvPr/>
        </p:nvSpPr>
        <p:spPr>
          <a:xfrm>
            <a:off x="685801" y="1981200"/>
            <a:ext cx="3581399" cy="1015663"/>
          </a:xfrm>
          <a:prstGeom prst="rect">
            <a:avLst/>
          </a:prstGeom>
          <a:noFill/>
        </p:spPr>
        <p:txBody>
          <a:bodyPr wrap="square" rtlCol="0">
            <a:spAutoFit/>
          </a:bodyPr>
          <a:lstStyle/>
          <a:p>
            <a:pPr>
              <a:spcAft>
                <a:spcPts val="600"/>
              </a:spcAft>
            </a:pPr>
            <a:r>
              <a:rPr lang="en-US" sz="2000" b="1" dirty="0"/>
              <a:t>I wanted July 23</a:t>
            </a:r>
            <a:r>
              <a:rPr lang="en-US" sz="2000" b="1" baseline="30000" dirty="0"/>
              <a:t>rd</a:t>
            </a:r>
            <a:r>
              <a:rPr lang="en-US" sz="2000" b="1" dirty="0"/>
              <a:t> off and no E7M trips. Why am I working on the 23</a:t>
            </a:r>
            <a:r>
              <a:rPr lang="en-US" sz="2000" b="1" baseline="30000" dirty="0"/>
              <a:t>rd</a:t>
            </a:r>
            <a:r>
              <a:rPr lang="en-US" sz="2000" b="1" dirty="0"/>
              <a:t> on the E7M?</a:t>
            </a:r>
          </a:p>
        </p:txBody>
      </p:sp>
      <p:sp>
        <p:nvSpPr>
          <p:cNvPr id="6" name="Rectangle 5"/>
          <p:cNvSpPr/>
          <p:nvPr/>
        </p:nvSpPr>
        <p:spPr>
          <a:xfrm>
            <a:off x="685801" y="3125212"/>
            <a:ext cx="3657599" cy="311880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ts val="2000"/>
              </a:lnSpc>
            </a:pPr>
            <a:r>
              <a:rPr lang="en-US" b="1" dirty="0">
                <a:solidFill>
                  <a:schemeClr val="tx1"/>
                </a:solidFill>
              </a:rPr>
              <a:t>Answer:</a:t>
            </a:r>
          </a:p>
          <a:p>
            <a:r>
              <a:rPr lang="en-US" dirty="0">
                <a:solidFill>
                  <a:schemeClr val="tx1"/>
                </a:solidFill>
              </a:rPr>
              <a:t>The Scheduler organizes your bid in groups. Each group is read independently. </a:t>
            </a:r>
          </a:p>
          <a:p>
            <a:pPr algn="just"/>
            <a:r>
              <a:rPr lang="en-US" dirty="0">
                <a:solidFill>
                  <a:schemeClr val="tx1"/>
                </a:solidFill>
              </a:rPr>
              <a:t>In this bid, the flight attendant listed the “prefer off” and “avoid” only in the first bid group. Once the first bid group couldn’t build a line, it was ignored, and the Scheduler awarded pairings using the preferences in the second bid group. </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555" y="1371600"/>
            <a:ext cx="4029465" cy="5029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 name="Left Brace 16"/>
          <p:cNvSpPr/>
          <p:nvPr/>
        </p:nvSpPr>
        <p:spPr>
          <a:xfrm>
            <a:off x="4834355" y="1828800"/>
            <a:ext cx="304800" cy="1828800"/>
          </a:xfrm>
          <a:prstGeom prst="leftBrace">
            <a:avLst>
              <a:gd name="adj1" fmla="val 101253"/>
              <a:gd name="adj2" fmla="val 491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Left Brace 17"/>
          <p:cNvSpPr/>
          <p:nvPr/>
        </p:nvSpPr>
        <p:spPr>
          <a:xfrm>
            <a:off x="4834355" y="3886200"/>
            <a:ext cx="304800" cy="2362200"/>
          </a:xfrm>
          <a:prstGeom prst="leftBrace">
            <a:avLst>
              <a:gd name="adj1" fmla="val 101253"/>
              <a:gd name="adj2" fmla="val 491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p:cNvSpPr txBox="1"/>
          <p:nvPr/>
        </p:nvSpPr>
        <p:spPr>
          <a:xfrm rot="16200000">
            <a:off x="4220014" y="2551330"/>
            <a:ext cx="1066801" cy="338554"/>
          </a:xfrm>
          <a:prstGeom prst="rect">
            <a:avLst/>
          </a:prstGeom>
          <a:noFill/>
        </p:spPr>
        <p:txBody>
          <a:bodyPr wrap="square" rtlCol="0">
            <a:spAutoFit/>
          </a:bodyPr>
          <a:lstStyle/>
          <a:p>
            <a:pPr algn="ctr"/>
            <a:r>
              <a:rPr lang="en-US" sz="1600" dirty="0"/>
              <a:t>Group 1</a:t>
            </a:r>
          </a:p>
        </p:txBody>
      </p:sp>
      <p:sp>
        <p:nvSpPr>
          <p:cNvPr id="20" name="TextBox 19"/>
          <p:cNvSpPr txBox="1"/>
          <p:nvPr/>
        </p:nvSpPr>
        <p:spPr>
          <a:xfrm rot="16200000">
            <a:off x="4207877" y="5012324"/>
            <a:ext cx="1066801" cy="338554"/>
          </a:xfrm>
          <a:prstGeom prst="rect">
            <a:avLst/>
          </a:prstGeom>
          <a:noFill/>
        </p:spPr>
        <p:txBody>
          <a:bodyPr wrap="square" rtlCol="0">
            <a:spAutoFit/>
          </a:bodyPr>
          <a:lstStyle/>
          <a:p>
            <a:pPr algn="ctr"/>
            <a:r>
              <a:rPr lang="en-US" sz="1600" dirty="0"/>
              <a:t>Group 2</a:t>
            </a:r>
          </a:p>
        </p:txBody>
      </p:sp>
      <p:sp>
        <p:nvSpPr>
          <p:cNvPr id="21" name="Rectangle 20"/>
          <p:cNvSpPr/>
          <p:nvPr/>
        </p:nvSpPr>
        <p:spPr>
          <a:xfrm>
            <a:off x="5139155" y="2438400"/>
            <a:ext cx="19050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93222663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799" cy="1295400"/>
          </a:xfrm>
        </p:spPr>
        <p:txBody>
          <a:bodyPr>
            <a:normAutofit/>
          </a:bodyPr>
          <a:lstStyle/>
          <a:p>
            <a:pPr algn="l"/>
            <a:r>
              <a:rPr lang="en-US" sz="4400" b="1" dirty="0">
                <a:solidFill>
                  <a:srgbClr val="0070C0"/>
                </a:solidFill>
                <a:latin typeface="+mj-lt"/>
              </a:rPr>
              <a:t>Reasons Report FAQ</a:t>
            </a:r>
            <a:br>
              <a:rPr lang="en-US" b="1" dirty="0">
                <a:solidFill>
                  <a:srgbClr val="0070C0"/>
                </a:solidFill>
                <a:latin typeface="+mj-lt"/>
              </a:rPr>
            </a:br>
            <a:r>
              <a:rPr lang="en-US" sz="2800" b="1" dirty="0">
                <a:solidFill>
                  <a:srgbClr val="0070C0"/>
                </a:solidFill>
                <a:latin typeface="+mj-lt"/>
              </a:rPr>
              <a:t>Coverage Awards</a:t>
            </a:r>
            <a:endParaRPr lang="en-US" sz="4800" b="1" dirty="0">
              <a:solidFill>
                <a:srgbClr val="0070C0"/>
              </a:solidFill>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938" y="1447800"/>
            <a:ext cx="3939447" cy="52120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685801" y="1981200"/>
            <a:ext cx="3581399" cy="1015663"/>
          </a:xfrm>
          <a:prstGeom prst="rect">
            <a:avLst/>
          </a:prstGeom>
          <a:noFill/>
        </p:spPr>
        <p:txBody>
          <a:bodyPr wrap="square" rtlCol="0">
            <a:spAutoFit/>
          </a:bodyPr>
          <a:lstStyle/>
          <a:p>
            <a:pPr>
              <a:spcAft>
                <a:spcPts val="600"/>
              </a:spcAft>
            </a:pPr>
            <a:r>
              <a:rPr lang="en-US" sz="2000" b="1" dirty="0"/>
              <a:t>My Reasons Report has a “Coverage Awards” section. What’s that about?</a:t>
            </a:r>
          </a:p>
        </p:txBody>
      </p:sp>
      <p:sp>
        <p:nvSpPr>
          <p:cNvPr id="6" name="Rectangle 5"/>
          <p:cNvSpPr/>
          <p:nvPr/>
        </p:nvSpPr>
        <p:spPr>
          <a:xfrm>
            <a:off x="685801" y="3125212"/>
            <a:ext cx="3657599" cy="305724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ts val="2000"/>
              </a:lnSpc>
            </a:pPr>
            <a:r>
              <a:rPr lang="en-US" sz="1600" b="1" dirty="0">
                <a:solidFill>
                  <a:schemeClr val="tx1"/>
                </a:solidFill>
              </a:rPr>
              <a:t>Answer:</a:t>
            </a:r>
          </a:p>
          <a:p>
            <a:pPr algn="just"/>
            <a:r>
              <a:rPr lang="en-US" sz="1600" dirty="0">
                <a:solidFill>
                  <a:schemeClr val="tx1"/>
                </a:solidFill>
              </a:rPr>
              <a:t>When your result is affected by coverage, a pairing or pairings were forced onto your block to meet airline targets for the total number of pairings remaining in open time. This usually occurs when an abnormally high number of FAs request a specific day off, like Thanksgiving or Christmas. </a:t>
            </a:r>
          </a:p>
          <a:p>
            <a:pPr algn="just"/>
            <a:r>
              <a:rPr lang="en-US" sz="1600" dirty="0">
                <a:solidFill>
                  <a:schemeClr val="tx1"/>
                </a:solidFill>
              </a:rPr>
              <a:t>The coverage award is locked into your schedule prior to the system reading your Preferences. </a:t>
            </a:r>
          </a:p>
        </p:txBody>
      </p:sp>
    </p:spTree>
    <p:extLst>
      <p:ext uri="{BB962C8B-B14F-4D97-AF65-F5344CB8AC3E}">
        <p14:creationId xmlns:p14="http://schemas.microsoft.com/office/powerpoint/2010/main" val="426949619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799" cy="1295400"/>
          </a:xfrm>
        </p:spPr>
        <p:txBody>
          <a:bodyPr>
            <a:normAutofit/>
          </a:bodyPr>
          <a:lstStyle/>
          <a:p>
            <a:pPr algn="l"/>
            <a:r>
              <a:rPr lang="en-US" sz="4400" b="1" dirty="0">
                <a:solidFill>
                  <a:srgbClr val="0070C0"/>
                </a:solidFill>
                <a:latin typeface="+mj-lt"/>
              </a:rPr>
              <a:t>Reasons Report FAQ</a:t>
            </a:r>
            <a:br>
              <a:rPr lang="en-US" b="1" dirty="0">
                <a:solidFill>
                  <a:srgbClr val="0070C0"/>
                </a:solidFill>
                <a:latin typeface="+mj-lt"/>
              </a:rPr>
            </a:br>
            <a:r>
              <a:rPr lang="en-US" sz="2800" b="1" dirty="0">
                <a:solidFill>
                  <a:srgbClr val="0070C0"/>
                </a:solidFill>
                <a:latin typeface="+mj-lt"/>
              </a:rPr>
              <a:t>Reserve Bid</a:t>
            </a:r>
            <a:endParaRPr lang="en-US" sz="4800" b="1" dirty="0">
              <a:solidFill>
                <a:srgbClr val="0070C0"/>
              </a:solidFill>
              <a:latin typeface="+mj-lt"/>
            </a:endParaRPr>
          </a:p>
        </p:txBody>
      </p:sp>
      <p:sp>
        <p:nvSpPr>
          <p:cNvPr id="5" name="TextBox 4"/>
          <p:cNvSpPr txBox="1"/>
          <p:nvPr/>
        </p:nvSpPr>
        <p:spPr>
          <a:xfrm>
            <a:off x="685801" y="2263914"/>
            <a:ext cx="7772399" cy="707886"/>
          </a:xfrm>
          <a:prstGeom prst="rect">
            <a:avLst/>
          </a:prstGeom>
          <a:noFill/>
        </p:spPr>
        <p:txBody>
          <a:bodyPr wrap="square" rtlCol="0">
            <a:spAutoFit/>
          </a:bodyPr>
          <a:lstStyle/>
          <a:p>
            <a:pPr>
              <a:spcAft>
                <a:spcPts val="600"/>
              </a:spcAft>
            </a:pPr>
            <a:r>
              <a:rPr lang="en-US" sz="2000" b="1" dirty="0"/>
              <a:t>Why did someone junior to me receive some of the days that I requested off when I didn’t? </a:t>
            </a:r>
          </a:p>
        </p:txBody>
      </p:sp>
      <p:sp>
        <p:nvSpPr>
          <p:cNvPr id="7" name="Rectangle 6"/>
          <p:cNvSpPr/>
          <p:nvPr/>
        </p:nvSpPr>
        <p:spPr>
          <a:xfrm>
            <a:off x="4956046" y="2874526"/>
            <a:ext cx="3660972" cy="375487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400" b="1" dirty="0">
                <a:solidFill>
                  <a:schemeClr val="tx1"/>
                </a:solidFill>
              </a:rPr>
              <a:t>Answer:</a:t>
            </a:r>
          </a:p>
          <a:p>
            <a:r>
              <a:rPr lang="en-US" sz="1400" dirty="0">
                <a:solidFill>
                  <a:schemeClr val="tx1"/>
                </a:solidFill>
              </a:rPr>
              <a:t>The PBS Scheduler can only create a Reserve Schedule that both complies with FARs and the FA Agreement.  </a:t>
            </a:r>
          </a:p>
          <a:p>
            <a:endParaRPr lang="en-US" sz="1400" dirty="0">
              <a:solidFill>
                <a:schemeClr val="tx1"/>
              </a:solidFill>
            </a:endParaRPr>
          </a:p>
          <a:p>
            <a:r>
              <a:rPr lang="en-US" sz="1400" dirty="0">
                <a:solidFill>
                  <a:schemeClr val="tx1"/>
                </a:solidFill>
              </a:rPr>
              <a:t>This bid is missing waivers (“Block of 4 Days Off” and “Minimum 2 Days Off in a Row”), making it impossible for the Scheduler to honor all days off without violating reserve defaults. </a:t>
            </a:r>
          </a:p>
          <a:p>
            <a:endParaRPr lang="en-US" sz="1400" dirty="0">
              <a:solidFill>
                <a:schemeClr val="tx1"/>
              </a:solidFill>
            </a:endParaRPr>
          </a:p>
          <a:p>
            <a:r>
              <a:rPr lang="en-US" sz="1400" dirty="0">
                <a:solidFill>
                  <a:schemeClr val="tx1"/>
                </a:solidFill>
              </a:rPr>
              <a:t>The PBS Scheduler had to “partially honor” days off, by following the order of importance in the Prefer Off bid:</a:t>
            </a: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p:txBody>
      </p:sp>
      <p:sp>
        <p:nvSpPr>
          <p:cNvPr id="8" name="Left-Right Arrow 7"/>
          <p:cNvSpPr/>
          <p:nvPr/>
        </p:nvSpPr>
        <p:spPr>
          <a:xfrm>
            <a:off x="5791200" y="5794951"/>
            <a:ext cx="1958973" cy="611386"/>
          </a:xfrm>
          <a:prstGeom prst="leftRightArrow">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1400" b="1" dirty="0">
                <a:solidFill>
                  <a:schemeClr val="tx1"/>
                </a:solidFill>
              </a:rPr>
              <a:t>Prefer Off Days Line</a:t>
            </a:r>
          </a:p>
        </p:txBody>
      </p:sp>
      <p:sp>
        <p:nvSpPr>
          <p:cNvPr id="9" name="TextBox 8"/>
          <p:cNvSpPr txBox="1"/>
          <p:nvPr/>
        </p:nvSpPr>
        <p:spPr>
          <a:xfrm>
            <a:off x="4953000" y="5871151"/>
            <a:ext cx="1149809" cy="584775"/>
          </a:xfrm>
          <a:prstGeom prst="rect">
            <a:avLst/>
          </a:prstGeom>
          <a:noFill/>
        </p:spPr>
        <p:txBody>
          <a:bodyPr wrap="square" rtlCol="0">
            <a:spAutoFit/>
          </a:bodyPr>
          <a:lstStyle/>
          <a:p>
            <a:pPr algn="ctr"/>
            <a:r>
              <a:rPr lang="en-US" sz="1600" dirty="0"/>
              <a:t>Most</a:t>
            </a:r>
          </a:p>
          <a:p>
            <a:pPr algn="ctr"/>
            <a:r>
              <a:rPr lang="en-US" sz="1600" dirty="0"/>
              <a:t>important </a:t>
            </a:r>
          </a:p>
        </p:txBody>
      </p:sp>
      <p:sp>
        <p:nvSpPr>
          <p:cNvPr id="10" name="TextBox 9"/>
          <p:cNvSpPr txBox="1"/>
          <p:nvPr/>
        </p:nvSpPr>
        <p:spPr>
          <a:xfrm>
            <a:off x="7460791" y="5861585"/>
            <a:ext cx="1149809" cy="584775"/>
          </a:xfrm>
          <a:prstGeom prst="rect">
            <a:avLst/>
          </a:prstGeom>
          <a:noFill/>
        </p:spPr>
        <p:txBody>
          <a:bodyPr wrap="square" rtlCol="0">
            <a:spAutoFit/>
          </a:bodyPr>
          <a:lstStyle/>
          <a:p>
            <a:pPr algn="ctr"/>
            <a:r>
              <a:rPr lang="en-US" sz="1600" dirty="0"/>
              <a:t>Least important </a:t>
            </a:r>
          </a:p>
        </p:txBody>
      </p:sp>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000"/>
          <a:stretch/>
        </p:blipFill>
        <p:spPr bwMode="auto">
          <a:xfrm>
            <a:off x="728932" y="3276600"/>
            <a:ext cx="3857075" cy="281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534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799" cy="1295400"/>
          </a:xfrm>
        </p:spPr>
        <p:txBody>
          <a:bodyPr>
            <a:normAutofit/>
          </a:bodyPr>
          <a:lstStyle/>
          <a:p>
            <a:pPr algn="l"/>
            <a:r>
              <a:rPr lang="en-US" sz="4400" b="1" dirty="0">
                <a:solidFill>
                  <a:srgbClr val="0070C0"/>
                </a:solidFill>
                <a:latin typeface="+mj-lt"/>
              </a:rPr>
              <a:t>Reasons Report FAQ</a:t>
            </a:r>
            <a:br>
              <a:rPr lang="en-US" sz="4400" b="1" dirty="0">
                <a:solidFill>
                  <a:srgbClr val="0070C0"/>
                </a:solidFill>
                <a:latin typeface="+mj-lt"/>
              </a:rPr>
            </a:br>
            <a:r>
              <a:rPr lang="en-US" sz="2800" b="1" dirty="0">
                <a:solidFill>
                  <a:srgbClr val="0070C0"/>
                </a:solidFill>
                <a:latin typeface="+mj-lt"/>
              </a:rPr>
              <a:t>Reserve bid, continued</a:t>
            </a:r>
            <a:endParaRPr lang="en-US" sz="4800" b="1" dirty="0">
              <a:solidFill>
                <a:srgbClr val="0070C0"/>
              </a:solidFill>
              <a:latin typeface="+mj-lt"/>
            </a:endParaRPr>
          </a:p>
        </p:txBody>
      </p:sp>
      <p:pic>
        <p:nvPicPr>
          <p:cNvPr id="11"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8600" y="2438400"/>
            <a:ext cx="8686800" cy="923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TextBox 12"/>
          <p:cNvSpPr txBox="1"/>
          <p:nvPr/>
        </p:nvSpPr>
        <p:spPr>
          <a:xfrm>
            <a:off x="228600" y="3505200"/>
            <a:ext cx="8584611" cy="3170099"/>
          </a:xfrm>
          <a:prstGeom prst="rect">
            <a:avLst/>
          </a:prstGeom>
          <a:noFill/>
        </p:spPr>
        <p:txBody>
          <a:bodyPr wrap="square" rtlCol="0">
            <a:spAutoFit/>
          </a:bodyPr>
          <a:lstStyle/>
          <a:p>
            <a:pPr>
              <a:spcBef>
                <a:spcPts val="600"/>
              </a:spcBef>
              <a:spcAft>
                <a:spcPts val="600"/>
              </a:spcAft>
            </a:pPr>
            <a:r>
              <a:rPr lang="en-US" sz="1400" b="1" dirty="0"/>
              <a:t>Logic Explanation:</a:t>
            </a:r>
          </a:p>
          <a:p>
            <a:pPr marL="285750" indent="-285750">
              <a:spcBef>
                <a:spcPts val="600"/>
              </a:spcBef>
              <a:spcAft>
                <a:spcPts val="600"/>
              </a:spcAft>
              <a:buFont typeface="Arial" panose="020B0604020202020204" pitchFamily="34" charset="0"/>
              <a:buChar char="•"/>
            </a:pPr>
            <a:r>
              <a:rPr lang="en-US" sz="1400" dirty="0"/>
              <a:t>There is no block of 4 days off and the FA did not waive the Block of 4 days off.</a:t>
            </a:r>
          </a:p>
          <a:p>
            <a:pPr marL="285750" indent="-285750">
              <a:spcBef>
                <a:spcPts val="600"/>
              </a:spcBef>
              <a:spcAft>
                <a:spcPts val="600"/>
              </a:spcAft>
              <a:buFont typeface="Arial" panose="020B0604020202020204" pitchFamily="34" charset="0"/>
              <a:buChar char="•"/>
            </a:pPr>
            <a:r>
              <a:rPr lang="en-US" sz="1400" dirty="0"/>
              <a:t>There is a single day off (July 7</a:t>
            </a:r>
            <a:r>
              <a:rPr lang="en-US" sz="1400" baseline="30000" dirty="0"/>
              <a:t>th</a:t>
            </a:r>
            <a:r>
              <a:rPr lang="en-US" sz="1400" dirty="0"/>
              <a:t>) and the FA did not waive the Minimum 2 Days Off in a Row. </a:t>
            </a:r>
          </a:p>
          <a:p>
            <a:pPr marL="285750" indent="-285750">
              <a:spcBef>
                <a:spcPts val="600"/>
              </a:spcBef>
              <a:spcAft>
                <a:spcPts val="600"/>
              </a:spcAft>
              <a:buFont typeface="Arial" panose="020B0604020202020204" pitchFamily="34" charset="0"/>
              <a:buChar char="•"/>
            </a:pPr>
            <a:r>
              <a:rPr lang="en-US" sz="1400" dirty="0"/>
              <a:t>There is room to build a block of 4 days off at the end of the month by adding a day off on July 28</a:t>
            </a:r>
            <a:r>
              <a:rPr lang="en-US" sz="1400" baseline="30000" dirty="0"/>
              <a:t>th</a:t>
            </a:r>
            <a:r>
              <a:rPr lang="en-US" sz="1400" dirty="0"/>
              <a:t>.  </a:t>
            </a:r>
          </a:p>
          <a:p>
            <a:pPr marL="285750" indent="-285750">
              <a:spcBef>
                <a:spcPts val="600"/>
              </a:spcBef>
              <a:spcAft>
                <a:spcPts val="600"/>
              </a:spcAft>
              <a:buFont typeface="Arial" panose="020B0604020202020204" pitchFamily="34" charset="0"/>
              <a:buChar char="•"/>
            </a:pPr>
            <a:r>
              <a:rPr lang="en-US" sz="1400" dirty="0"/>
              <a:t>The Scheduler will try to build a line by denying the least important Prefer Days Off in this bid.  </a:t>
            </a:r>
          </a:p>
          <a:p>
            <a:pPr marL="285750" indent="-285750">
              <a:spcBef>
                <a:spcPts val="600"/>
              </a:spcBef>
              <a:spcAft>
                <a:spcPts val="600"/>
              </a:spcAft>
              <a:buFont typeface="Arial" panose="020B0604020202020204" pitchFamily="34" charset="0"/>
              <a:buChar char="•"/>
            </a:pPr>
            <a:r>
              <a:rPr lang="en-US" sz="1400" dirty="0"/>
              <a:t>July 7</a:t>
            </a:r>
            <a:r>
              <a:rPr lang="en-US" sz="1400" baseline="30000" dirty="0"/>
              <a:t>th</a:t>
            </a:r>
            <a:r>
              <a:rPr lang="en-US" sz="1400" dirty="0"/>
              <a:t> is the least important day.  The scheduler can’t remove this day, since will put this FA to work 8 straight days, and it can’t also leave this as a single day off since “Minimum 2 Days Off in a Row” was not waived.</a:t>
            </a:r>
          </a:p>
          <a:p>
            <a:pPr marL="285750" indent="-285750">
              <a:spcBef>
                <a:spcPts val="600"/>
              </a:spcBef>
              <a:spcAft>
                <a:spcPts val="600"/>
              </a:spcAft>
              <a:buFont typeface="Arial" panose="020B0604020202020204" pitchFamily="34" charset="0"/>
              <a:buChar char="•"/>
            </a:pPr>
            <a:r>
              <a:rPr lang="en-US" sz="1400" dirty="0"/>
              <a:t>The Scheduler moves on to the next least important requested Prefer Off day. It will need to deny 2 requested days off; one to add to the 7</a:t>
            </a:r>
            <a:r>
              <a:rPr lang="en-US" sz="1400" baseline="30000" dirty="0"/>
              <a:t>th</a:t>
            </a:r>
            <a:r>
              <a:rPr lang="en-US" sz="1400" dirty="0"/>
              <a:t> off day and one to add to the 28</a:t>
            </a:r>
            <a:r>
              <a:rPr lang="en-US" sz="1400" baseline="30000" dirty="0"/>
              <a:t>th</a:t>
            </a:r>
            <a:r>
              <a:rPr lang="en-US" sz="1400" dirty="0"/>
              <a:t> off day. The Scheduler denies July 2</a:t>
            </a:r>
            <a:r>
              <a:rPr lang="en-US" sz="1400" baseline="30000" dirty="0"/>
              <a:t>nd</a:t>
            </a:r>
            <a:r>
              <a:rPr lang="en-US" sz="1400" dirty="0"/>
              <a:t> and 3</a:t>
            </a:r>
            <a:r>
              <a:rPr lang="en-US" sz="1400" baseline="30000" dirty="0"/>
              <a:t>rd</a:t>
            </a:r>
            <a:r>
              <a:rPr lang="en-US" sz="1400" dirty="0"/>
              <a:t> to build a RSV schedule adhering to the FA Contract and honoring the Prefer Off bid in order of importance. </a:t>
            </a:r>
            <a:endParaRPr lang="en-US" sz="1400" b="1" dirty="0"/>
          </a:p>
        </p:txBody>
      </p:sp>
      <p:sp>
        <p:nvSpPr>
          <p:cNvPr id="14" name="Rectangle 13"/>
          <p:cNvSpPr/>
          <p:nvPr/>
        </p:nvSpPr>
        <p:spPr>
          <a:xfrm>
            <a:off x="2333418" y="2875214"/>
            <a:ext cx="228600" cy="1727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186174" y="1824335"/>
            <a:ext cx="3627037" cy="461665"/>
          </a:xfrm>
          <a:prstGeom prst="rect">
            <a:avLst/>
          </a:prstGeom>
          <a:noFill/>
        </p:spPr>
        <p:txBody>
          <a:bodyPr wrap="square" rtlCol="0">
            <a:spAutoFit/>
          </a:bodyPr>
          <a:lstStyle/>
          <a:p>
            <a:r>
              <a:rPr lang="en-US" sz="1200" dirty="0"/>
              <a:t>This number represents order of importance for each day, based on the Prefer Off bid line . </a:t>
            </a:r>
          </a:p>
        </p:txBody>
      </p:sp>
      <p:sp>
        <p:nvSpPr>
          <p:cNvPr id="16" name="Left Brace 15"/>
          <p:cNvSpPr/>
          <p:nvPr/>
        </p:nvSpPr>
        <p:spPr>
          <a:xfrm>
            <a:off x="5105400" y="1824334"/>
            <a:ext cx="147826" cy="461665"/>
          </a:xfrm>
          <a:prstGeom prst="leftBrace">
            <a:avLst>
              <a:gd name="adj1" fmla="val 29572"/>
              <a:gd name="adj2" fmla="val 4881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Curved Connector 16"/>
          <p:cNvCxnSpPr>
            <a:stCxn id="14" idx="0"/>
          </p:cNvCxnSpPr>
          <p:nvPr/>
        </p:nvCxnSpPr>
        <p:spPr>
          <a:xfrm rot="5400000" flipH="1" flipV="1">
            <a:off x="3366535" y="1136349"/>
            <a:ext cx="820048" cy="2657682"/>
          </a:xfrm>
          <a:prstGeom prst="curved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87413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my.envoyair.com/wp-content/uploads/2016/01/IMG_AAG_787-exterior_0031_b_RGB-1024x498.jpg"/>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flipH="1">
            <a:off x="0" y="0"/>
            <a:ext cx="9161669" cy="687125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Placeholder 1"/>
          <p:cNvSpPr txBox="1">
            <a:spLocks/>
          </p:cNvSpPr>
          <p:nvPr/>
        </p:nvSpPr>
        <p:spPr>
          <a:xfrm>
            <a:off x="3657600" y="685800"/>
            <a:ext cx="5410200" cy="5638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US" sz="2000" b="1" dirty="0">
                <a:solidFill>
                  <a:schemeClr val="bg1"/>
                </a:solidFill>
                <a:latin typeface="+mj-lt"/>
              </a:rPr>
              <a:t>Additional Resources</a:t>
            </a:r>
          </a:p>
          <a:p>
            <a:pPr marL="573088" lvl="2" indent="-231775">
              <a:spcBef>
                <a:spcPts val="600"/>
              </a:spcBef>
            </a:pPr>
            <a:r>
              <a:rPr lang="en-US" sz="1600" b="1" dirty="0">
                <a:solidFill>
                  <a:schemeClr val="bg1"/>
                </a:solidFill>
                <a:latin typeface="+mj-lt"/>
              </a:rPr>
              <a:t>Collective Bargaining Agreement </a:t>
            </a:r>
          </a:p>
          <a:p>
            <a:pPr marL="573088" lvl="2" indent="-231775">
              <a:spcBef>
                <a:spcPts val="600"/>
              </a:spcBef>
            </a:pPr>
            <a:r>
              <a:rPr lang="en-US" sz="1600" b="1" dirty="0">
                <a:solidFill>
                  <a:schemeClr val="bg1"/>
                </a:solidFill>
                <a:latin typeface="+mj-lt"/>
              </a:rPr>
              <a:t>MyEnvoy</a:t>
            </a:r>
          </a:p>
          <a:p>
            <a:pPr marL="573088" lvl="2" indent="-231775">
              <a:spcBef>
                <a:spcPts val="600"/>
              </a:spcBef>
            </a:pPr>
            <a:r>
              <a:rPr lang="en-US" sz="1600" b="1" dirty="0">
                <a:solidFill>
                  <a:schemeClr val="bg1"/>
                </a:solidFill>
                <a:latin typeface="+mj-lt"/>
              </a:rPr>
              <a:t>AFA Website</a:t>
            </a:r>
          </a:p>
          <a:p>
            <a:pPr marL="0" indent="0">
              <a:spcBef>
                <a:spcPts val="600"/>
              </a:spcBef>
              <a:buNone/>
            </a:pPr>
            <a:endParaRPr lang="en-US" sz="2000" b="1" dirty="0">
              <a:solidFill>
                <a:schemeClr val="bg1"/>
              </a:solidFill>
              <a:effectLst>
                <a:outerShdw blurRad="38100" dist="38100" dir="2700000" algn="tl">
                  <a:srgbClr val="000000">
                    <a:alpha val="43137"/>
                  </a:srgbClr>
                </a:outerShdw>
              </a:effectLst>
              <a:latin typeface="+mj-lt"/>
            </a:endParaRPr>
          </a:p>
          <a:p>
            <a:pPr marL="0" indent="0">
              <a:spcBef>
                <a:spcPts val="600"/>
              </a:spcBef>
              <a:buNone/>
            </a:pPr>
            <a:r>
              <a:rPr lang="en-US" sz="2000" b="1" dirty="0">
                <a:solidFill>
                  <a:schemeClr val="bg1"/>
                </a:solidFill>
                <a:effectLst>
                  <a:outerShdw blurRad="38100" dist="38100" dir="2700000" algn="tl">
                    <a:srgbClr val="000000">
                      <a:alpha val="43137"/>
                    </a:srgbClr>
                  </a:outerShdw>
                </a:effectLst>
                <a:latin typeface="+mj-lt"/>
              </a:rPr>
              <a:t>Members of the JPBSC are:</a:t>
            </a:r>
          </a:p>
          <a:p>
            <a:pPr marL="573088" indent="-231775">
              <a:spcBef>
                <a:spcPts val="600"/>
              </a:spcBef>
            </a:pPr>
            <a:r>
              <a:rPr lang="en-US" sz="1600" b="1" dirty="0">
                <a:solidFill>
                  <a:schemeClr val="bg1"/>
                </a:solidFill>
                <a:effectLst>
                  <a:outerShdw blurRad="38100" dist="38100" dir="2700000" algn="tl">
                    <a:srgbClr val="000000">
                      <a:alpha val="43137"/>
                    </a:srgbClr>
                  </a:outerShdw>
                </a:effectLst>
                <a:latin typeface="+mj-lt"/>
              </a:rPr>
              <a:t>Dermaly Flores, AFA (dflores@afaeagle.com)</a:t>
            </a:r>
          </a:p>
          <a:p>
            <a:pPr marL="573088" indent="-231775">
              <a:spcBef>
                <a:spcPts val="600"/>
              </a:spcBef>
            </a:pPr>
            <a:r>
              <a:rPr lang="en-US" sz="1600" b="1" dirty="0">
                <a:solidFill>
                  <a:schemeClr val="bg1"/>
                </a:solidFill>
                <a:effectLst>
                  <a:outerShdw blurRad="38100" dist="38100" dir="2700000" algn="tl">
                    <a:srgbClr val="000000">
                      <a:alpha val="43137"/>
                    </a:srgbClr>
                  </a:outerShdw>
                </a:effectLst>
                <a:latin typeface="+mj-lt"/>
              </a:rPr>
              <a:t>Juan Vargas Reyes, AFA (</a:t>
            </a:r>
            <a:r>
              <a:rPr lang="en-US" sz="1600" b="1" dirty="0" err="1">
                <a:solidFill>
                  <a:schemeClr val="bg1"/>
                </a:solidFill>
                <a:effectLst>
                  <a:outerShdw blurRad="38100" dist="38100" dir="2700000" algn="tl">
                    <a:srgbClr val="000000">
                      <a:alpha val="43137"/>
                    </a:srgbClr>
                  </a:outerShdw>
                </a:effectLst>
                <a:latin typeface="+mj-lt"/>
              </a:rPr>
              <a:t>jvargas@afaeagle.com</a:t>
            </a:r>
            <a:r>
              <a:rPr lang="en-US" sz="1600" b="1" dirty="0">
                <a:solidFill>
                  <a:schemeClr val="bg1"/>
                </a:solidFill>
                <a:effectLst>
                  <a:outerShdw blurRad="38100" dist="38100" dir="2700000" algn="tl">
                    <a:srgbClr val="000000">
                      <a:alpha val="43137"/>
                    </a:srgbClr>
                  </a:outerShdw>
                </a:effectLst>
                <a:latin typeface="+mj-lt"/>
              </a:rPr>
              <a:t>)</a:t>
            </a:r>
          </a:p>
          <a:p>
            <a:pPr marL="573088" indent="-231775">
              <a:spcBef>
                <a:spcPts val="600"/>
              </a:spcBef>
            </a:pPr>
            <a:r>
              <a:rPr lang="en-US" sz="1600" b="1" dirty="0">
                <a:solidFill>
                  <a:schemeClr val="bg1"/>
                </a:solidFill>
                <a:effectLst>
                  <a:outerShdw blurRad="38100" dist="38100" dir="2700000" algn="tl">
                    <a:srgbClr val="000000">
                      <a:alpha val="43137"/>
                    </a:srgbClr>
                  </a:outerShdw>
                </a:effectLst>
                <a:latin typeface="+mj-lt"/>
              </a:rPr>
              <a:t>Virmarie Aponte, AFA (vaponte@afaeagle.com)</a:t>
            </a:r>
          </a:p>
          <a:p>
            <a:pPr marL="573088" indent="-231775">
              <a:spcBef>
                <a:spcPts val="600"/>
              </a:spcBef>
            </a:pPr>
            <a:r>
              <a:rPr lang="en-US" sz="1600" b="1" dirty="0">
                <a:solidFill>
                  <a:schemeClr val="bg1"/>
                </a:solidFill>
                <a:effectLst>
                  <a:outerShdw blurRad="38100" dist="38100" dir="2700000" algn="tl">
                    <a:srgbClr val="000000">
                      <a:alpha val="43137"/>
                    </a:srgbClr>
                  </a:outerShdw>
                </a:effectLst>
                <a:latin typeface="+mj-lt"/>
              </a:rPr>
              <a:t>Patricia Little, Crew Planning (patricia.dunn@aa.com)</a:t>
            </a:r>
          </a:p>
          <a:p>
            <a:pPr marL="573088" indent="-231775">
              <a:spcBef>
                <a:spcPts val="600"/>
              </a:spcBef>
            </a:pPr>
            <a:r>
              <a:rPr lang="en-US" sz="1600" b="1" dirty="0">
                <a:solidFill>
                  <a:schemeClr val="bg1"/>
                </a:solidFill>
                <a:effectLst>
                  <a:outerShdw blurRad="38100" dist="38100" dir="2700000" algn="tl">
                    <a:srgbClr val="000000">
                      <a:alpha val="43137"/>
                    </a:srgbClr>
                  </a:outerShdw>
                </a:effectLst>
                <a:latin typeface="+mj-lt"/>
              </a:rPr>
              <a:t>Sean Sarko, Crew Planning (sean.sarko@aa.com)</a:t>
            </a:r>
          </a:p>
          <a:p>
            <a:pPr>
              <a:spcBef>
                <a:spcPts val="600"/>
              </a:spcBef>
            </a:pPr>
            <a:endParaRPr lang="en-US" sz="2000" b="1" dirty="0">
              <a:solidFill>
                <a:schemeClr val="bg1"/>
              </a:solidFill>
              <a:latin typeface="+mj-lt"/>
            </a:endParaRPr>
          </a:p>
        </p:txBody>
      </p:sp>
    </p:spTree>
    <p:extLst>
      <p:ext uri="{BB962C8B-B14F-4D97-AF65-F5344CB8AC3E}">
        <p14:creationId xmlns:p14="http://schemas.microsoft.com/office/powerpoint/2010/main" val="510889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Pre-bid Overview</a:t>
            </a:r>
          </a:p>
        </p:txBody>
      </p:sp>
      <p:sp>
        <p:nvSpPr>
          <p:cNvPr id="4" name="TextBox 3"/>
          <p:cNvSpPr txBox="1"/>
          <p:nvPr/>
        </p:nvSpPr>
        <p:spPr>
          <a:xfrm>
            <a:off x="533400" y="1524000"/>
            <a:ext cx="8229600" cy="4985981"/>
          </a:xfrm>
          <a:prstGeom prst="rect">
            <a:avLst/>
          </a:prstGeom>
          <a:noFill/>
        </p:spPr>
        <p:txBody>
          <a:bodyPr wrap="square" rtlCol="0">
            <a:spAutoFit/>
          </a:bodyPr>
          <a:lstStyle/>
          <a:p>
            <a:r>
              <a:rPr lang="en-US" b="1" dirty="0">
                <a:latin typeface="Calibri" panose="020F0502020204030204" pitchFamily="34" charset="0"/>
              </a:rPr>
              <a:t>What is Pre-bid?</a:t>
            </a:r>
          </a:p>
          <a:p>
            <a:r>
              <a:rPr lang="en-US" dirty="0">
                <a:latin typeface="Calibri" panose="020F0502020204030204" pitchFamily="34" charset="0"/>
              </a:rPr>
              <a:t>Pre-bid is where you bid for Reserve Block Line (RBL), Reserve Weekends Off (RWO), Continuous Duty Overnight (CDO), Standby status, Zero Time Line (ZTL), and Part-Time status.</a:t>
            </a:r>
          </a:p>
          <a:p>
            <a:endParaRPr lang="en-US" dirty="0">
              <a:latin typeface="Calibri" panose="020F0502020204030204" pitchFamily="34" charset="0"/>
            </a:endParaRPr>
          </a:p>
          <a:p>
            <a:r>
              <a:rPr lang="en-US" b="1" dirty="0">
                <a:latin typeface="Calibri" panose="020F0502020204030204" pitchFamily="34" charset="0"/>
              </a:rPr>
              <a:t>Things to Remember when Pre-bidding</a:t>
            </a:r>
          </a:p>
          <a:p>
            <a:pPr marL="285750" indent="-285750">
              <a:spcBef>
                <a:spcPts val="600"/>
              </a:spcBef>
              <a:buFont typeface="Arial" panose="020B0604020202020204" pitchFamily="34" charset="0"/>
              <a:buChar char="•"/>
            </a:pPr>
            <a:r>
              <a:rPr lang="en-US" dirty="0">
                <a:latin typeface="Calibri" panose="020F0502020204030204" pitchFamily="34" charset="0"/>
              </a:rPr>
              <a:t>RBL, RWO, and CDO (if available) lines are pre-built. You can view these lines in the bid packet.</a:t>
            </a:r>
          </a:p>
          <a:p>
            <a:pPr marL="285750" indent="-285750">
              <a:spcBef>
                <a:spcPts val="600"/>
              </a:spcBef>
              <a:buFont typeface="Arial" panose="020B0604020202020204" pitchFamily="34" charset="0"/>
              <a:buChar char="•"/>
            </a:pPr>
            <a:r>
              <a:rPr lang="en-US" dirty="0">
                <a:latin typeface="Calibri" panose="020F0502020204030204" pitchFamily="34" charset="0"/>
              </a:rPr>
              <a:t>Standby shifts are listed in the bid packet.</a:t>
            </a:r>
          </a:p>
          <a:p>
            <a:pPr marL="285750" indent="-285750">
              <a:spcBef>
                <a:spcPts val="600"/>
              </a:spcBef>
              <a:buFont typeface="Arial" panose="020B0604020202020204" pitchFamily="34" charset="0"/>
              <a:buChar char="•"/>
            </a:pPr>
            <a:r>
              <a:rPr lang="en-US" dirty="0">
                <a:latin typeface="Calibri" panose="020F0502020204030204" pitchFamily="34" charset="0"/>
              </a:rPr>
              <a:t>Any Standby bid(s) will be read only if you have not received a CDO, RBL, </a:t>
            </a:r>
            <a:r>
              <a:rPr lang="en-US" dirty="0" err="1">
                <a:latin typeface="Calibri" panose="020F0502020204030204" pitchFamily="34" charset="0"/>
              </a:rPr>
              <a:t>RWO</a:t>
            </a:r>
            <a:r>
              <a:rPr lang="en-US" dirty="0">
                <a:latin typeface="Calibri" panose="020F0502020204030204" pitchFamily="34" charset="0"/>
              </a:rPr>
              <a:t>, or Part-Time status. </a:t>
            </a:r>
          </a:p>
          <a:p>
            <a:pPr marL="285750" indent="-285750">
              <a:spcBef>
                <a:spcPts val="600"/>
              </a:spcBef>
              <a:buFont typeface="Arial" panose="020B0604020202020204" pitchFamily="34" charset="0"/>
              <a:buChar char="•"/>
            </a:pPr>
            <a:r>
              <a:rPr lang="en-US" dirty="0">
                <a:latin typeface="Calibri" panose="020F0502020204030204" pitchFamily="34" charset="0"/>
              </a:rPr>
              <a:t>If you are awarded Standby or Part Time, you will only be awarded the </a:t>
            </a:r>
            <a:r>
              <a:rPr lang="en-US" b="1" dirty="0">
                <a:latin typeface="Calibri" panose="020F0502020204030204" pitchFamily="34" charset="0"/>
              </a:rPr>
              <a:t>status</a:t>
            </a:r>
            <a:r>
              <a:rPr lang="en-US" dirty="0">
                <a:latin typeface="Calibri" panose="020F0502020204030204" pitchFamily="34" charset="0"/>
              </a:rPr>
              <a:t>. Between the 15</a:t>
            </a:r>
            <a:r>
              <a:rPr lang="en-US" baseline="30000" dirty="0">
                <a:latin typeface="Calibri" panose="020F0502020204030204" pitchFamily="34" charset="0"/>
              </a:rPr>
              <a:t>th</a:t>
            </a:r>
            <a:r>
              <a:rPr lang="en-US" dirty="0">
                <a:latin typeface="Calibri" panose="020F0502020204030204" pitchFamily="34" charset="0"/>
              </a:rPr>
              <a:t> and 20</a:t>
            </a:r>
            <a:r>
              <a:rPr lang="en-US" baseline="30000" dirty="0">
                <a:latin typeface="Calibri" panose="020F0502020204030204" pitchFamily="34" charset="0"/>
              </a:rPr>
              <a:t>th</a:t>
            </a:r>
            <a:r>
              <a:rPr lang="en-US" dirty="0">
                <a:latin typeface="Calibri" panose="020F0502020204030204" pitchFamily="34" charset="0"/>
              </a:rPr>
              <a:t> (noon Central Time) of the bid period, you must enter a NAVBLUE Bid in order to have your line completed.  </a:t>
            </a:r>
          </a:p>
          <a:p>
            <a:pPr marL="571500" indent="-285750">
              <a:spcBef>
                <a:spcPts val="600"/>
              </a:spcBef>
              <a:buFont typeface="Arial" panose="020B0604020202020204" pitchFamily="34" charset="0"/>
              <a:buChar char="•"/>
            </a:pPr>
            <a:r>
              <a:rPr lang="en-US" dirty="0">
                <a:latin typeface="Calibri" panose="020F0502020204030204" pitchFamily="34" charset="0"/>
              </a:rPr>
              <a:t>To maintain your </a:t>
            </a:r>
            <a:r>
              <a:rPr lang="en-US" b="1" dirty="0">
                <a:latin typeface="Calibri" panose="020F0502020204030204" pitchFamily="34" charset="0"/>
              </a:rPr>
              <a:t>Standby </a:t>
            </a:r>
            <a:r>
              <a:rPr lang="en-US" dirty="0">
                <a:latin typeface="Calibri" panose="020F0502020204030204" pitchFamily="34" charset="0"/>
              </a:rPr>
              <a:t>status, you must be awarded</a:t>
            </a:r>
            <a:r>
              <a:rPr lang="en-US" b="1" dirty="0">
                <a:latin typeface="Calibri" panose="020F0502020204030204" pitchFamily="34" charset="0"/>
              </a:rPr>
              <a:t> </a:t>
            </a:r>
            <a:r>
              <a:rPr lang="en-US" dirty="0">
                <a:latin typeface="Calibri" panose="020F0502020204030204" pitchFamily="34" charset="0"/>
              </a:rPr>
              <a:t>a </a:t>
            </a:r>
            <a:r>
              <a:rPr lang="en-US" b="1" dirty="0">
                <a:latin typeface="Calibri" panose="020F0502020204030204" pitchFamily="34" charset="0"/>
              </a:rPr>
              <a:t>Reserve </a:t>
            </a:r>
            <a:r>
              <a:rPr lang="en-US" dirty="0">
                <a:latin typeface="Calibri" panose="020F0502020204030204" pitchFamily="34" charset="0"/>
              </a:rPr>
              <a:t>Line.</a:t>
            </a:r>
          </a:p>
          <a:p>
            <a:pPr marL="571500" indent="-285750">
              <a:spcBef>
                <a:spcPts val="600"/>
              </a:spcBef>
              <a:buFont typeface="Arial" panose="020B0604020202020204" pitchFamily="34" charset="0"/>
              <a:buChar char="•"/>
            </a:pPr>
            <a:r>
              <a:rPr lang="en-US" dirty="0">
                <a:latin typeface="Calibri" panose="020F0502020204030204" pitchFamily="34" charset="0"/>
              </a:rPr>
              <a:t>To maintain your </a:t>
            </a:r>
            <a:r>
              <a:rPr lang="en-US" b="1" dirty="0">
                <a:latin typeface="Calibri" panose="020F0502020204030204" pitchFamily="34" charset="0"/>
              </a:rPr>
              <a:t>Part-Time </a:t>
            </a:r>
            <a:r>
              <a:rPr lang="en-US" dirty="0">
                <a:latin typeface="Calibri" panose="020F0502020204030204" pitchFamily="34" charset="0"/>
              </a:rPr>
              <a:t>status, you must be awarded a </a:t>
            </a:r>
            <a:r>
              <a:rPr lang="en-US" b="1" dirty="0">
                <a:latin typeface="Calibri" panose="020F0502020204030204" pitchFamily="34" charset="0"/>
              </a:rPr>
              <a:t>Pairing </a:t>
            </a:r>
            <a:r>
              <a:rPr lang="en-US" dirty="0">
                <a:latin typeface="Calibri" panose="020F0502020204030204" pitchFamily="34" charset="0"/>
              </a:rPr>
              <a:t>Line</a:t>
            </a:r>
            <a:r>
              <a:rPr lang="en-US" b="1" dirty="0">
                <a:latin typeface="Calibri" panose="020F0502020204030204" pitchFamily="34" charset="0"/>
              </a:rPr>
              <a:t>.</a:t>
            </a:r>
            <a:endParaRPr lang="en-US"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816082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My Bidding Page</a:t>
            </a:r>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524000" y="2799194"/>
            <a:ext cx="5248275" cy="3171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3124199" y="2694418"/>
            <a:ext cx="1365477" cy="20387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76400" y="1946009"/>
            <a:ext cx="1828800" cy="584775"/>
          </a:xfrm>
          <a:prstGeom prst="rect">
            <a:avLst/>
          </a:prstGeom>
          <a:noFill/>
          <a:ln w="28575">
            <a:solidFill>
              <a:schemeClr val="accent1">
                <a:lumMod val="75000"/>
              </a:schemeClr>
            </a:solidFill>
          </a:ln>
        </p:spPr>
        <p:txBody>
          <a:bodyPr wrap="square" rtlCol="0">
            <a:spAutoFit/>
          </a:bodyPr>
          <a:lstStyle/>
          <a:p>
            <a:pPr algn="ctr"/>
            <a:r>
              <a:rPr lang="en-US" sz="1600" b="1" dirty="0">
                <a:latin typeface="Calibri Light" panose="020F0302020204030204" pitchFamily="34" charset="0"/>
              </a:rPr>
              <a:t>Options Available to Pre-Bid</a:t>
            </a:r>
          </a:p>
        </p:txBody>
      </p:sp>
      <p:sp>
        <p:nvSpPr>
          <p:cNvPr id="7" name="Rectangle 6"/>
          <p:cNvSpPr/>
          <p:nvPr/>
        </p:nvSpPr>
        <p:spPr>
          <a:xfrm>
            <a:off x="4648200" y="3075419"/>
            <a:ext cx="304800" cy="1447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029200" y="5781888"/>
            <a:ext cx="2590800" cy="584775"/>
          </a:xfrm>
          <a:prstGeom prst="rect">
            <a:avLst/>
          </a:prstGeom>
          <a:noFill/>
          <a:ln w="28575">
            <a:solidFill>
              <a:srgbClr val="00B050"/>
            </a:solidFill>
          </a:ln>
        </p:spPr>
        <p:txBody>
          <a:bodyPr wrap="square" rtlCol="0">
            <a:spAutoFit/>
          </a:bodyPr>
          <a:lstStyle/>
          <a:p>
            <a:pPr algn="ctr"/>
            <a:r>
              <a:rPr lang="en-US" sz="1600" b="1" dirty="0">
                <a:latin typeface="Calibri Light" panose="020F0302020204030204" pitchFamily="34" charset="0"/>
              </a:rPr>
              <a:t>Add or Remove a Pre-Bid selection</a:t>
            </a:r>
          </a:p>
        </p:txBody>
      </p:sp>
      <p:sp>
        <p:nvSpPr>
          <p:cNvPr id="9" name="Rectangle 8"/>
          <p:cNvSpPr/>
          <p:nvPr/>
        </p:nvSpPr>
        <p:spPr>
          <a:xfrm>
            <a:off x="5029200" y="2718859"/>
            <a:ext cx="1371600" cy="2038709"/>
          </a:xfrm>
          <a:prstGeom prst="rect">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C00CC"/>
                </a:solidFill>
              </a:ln>
            </a:endParaRPr>
          </a:p>
        </p:txBody>
      </p:sp>
      <p:cxnSp>
        <p:nvCxnSpPr>
          <p:cNvPr id="10" name="Straight Arrow Connector 9"/>
          <p:cNvCxnSpPr>
            <a:endCxn id="11" idx="2"/>
          </p:cNvCxnSpPr>
          <p:nvPr/>
        </p:nvCxnSpPr>
        <p:spPr>
          <a:xfrm flipV="1">
            <a:off x="5707626" y="2096487"/>
            <a:ext cx="1128" cy="622373"/>
          </a:xfrm>
          <a:prstGeom prst="straightConnector1">
            <a:avLst/>
          </a:prstGeom>
          <a:ln w="28575">
            <a:solidFill>
              <a:srgbClr val="CC00CC"/>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35707" y="1757933"/>
            <a:ext cx="2146093" cy="338554"/>
          </a:xfrm>
          <a:prstGeom prst="rect">
            <a:avLst/>
          </a:prstGeom>
          <a:noFill/>
          <a:ln w="28575">
            <a:solidFill>
              <a:srgbClr val="CC00CC"/>
            </a:solidFill>
          </a:ln>
        </p:spPr>
        <p:txBody>
          <a:bodyPr wrap="square" rtlCol="0">
            <a:spAutoFit/>
          </a:bodyPr>
          <a:lstStyle/>
          <a:p>
            <a:pPr algn="ctr"/>
            <a:r>
              <a:rPr lang="en-US" sz="1600" b="1" dirty="0">
                <a:latin typeface="Calibri Light" panose="020F0302020204030204" pitchFamily="34" charset="0"/>
              </a:rPr>
              <a:t>Your Pre-Bid Selections</a:t>
            </a:r>
          </a:p>
        </p:txBody>
      </p:sp>
      <p:sp>
        <p:nvSpPr>
          <p:cNvPr id="12" name="Rectangle 11"/>
          <p:cNvSpPr/>
          <p:nvPr/>
        </p:nvSpPr>
        <p:spPr>
          <a:xfrm>
            <a:off x="6464507" y="3075419"/>
            <a:ext cx="241093" cy="1447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934200" y="4599419"/>
            <a:ext cx="1600200" cy="584775"/>
          </a:xfrm>
          <a:prstGeom prst="rect">
            <a:avLst/>
          </a:prstGeom>
          <a:noFill/>
          <a:ln w="28575">
            <a:solidFill>
              <a:srgbClr val="0000FF"/>
            </a:solidFill>
          </a:ln>
        </p:spPr>
        <p:txBody>
          <a:bodyPr wrap="square" rtlCol="0">
            <a:spAutoFit/>
          </a:bodyPr>
          <a:lstStyle/>
          <a:p>
            <a:pPr algn="ctr"/>
            <a:r>
              <a:rPr lang="en-US" sz="1600" b="1" dirty="0">
                <a:latin typeface="Calibri Light" panose="020F0302020204030204" pitchFamily="34" charset="0"/>
              </a:rPr>
              <a:t>Change the Preference order</a:t>
            </a:r>
          </a:p>
        </p:txBody>
      </p:sp>
      <p:cxnSp>
        <p:nvCxnSpPr>
          <p:cNvPr id="14" name="Elbow Connector 13"/>
          <p:cNvCxnSpPr>
            <a:stCxn id="12" idx="3"/>
            <a:endCxn id="13" idx="0"/>
          </p:cNvCxnSpPr>
          <p:nvPr/>
        </p:nvCxnSpPr>
        <p:spPr>
          <a:xfrm>
            <a:off x="6705600" y="3799319"/>
            <a:ext cx="1028700" cy="800100"/>
          </a:xfrm>
          <a:prstGeom prst="bentConnector2">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3"/>
            <a:endCxn id="5" idx="0"/>
          </p:cNvCxnSpPr>
          <p:nvPr/>
        </p:nvCxnSpPr>
        <p:spPr>
          <a:xfrm>
            <a:off x="3505200" y="2238397"/>
            <a:ext cx="301738" cy="456021"/>
          </a:xfrm>
          <a:prstGeom prst="bentConnector2">
            <a:avLst/>
          </a:prstGeom>
          <a:ln w="28575">
            <a:solidFill>
              <a:schemeClr val="accent1">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8" idx="1"/>
          </p:cNvCxnSpPr>
          <p:nvPr/>
        </p:nvCxnSpPr>
        <p:spPr>
          <a:xfrm rot="16200000" flipH="1">
            <a:off x="4139371" y="5184446"/>
            <a:ext cx="1551059" cy="228599"/>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62299" y="5571653"/>
            <a:ext cx="800101" cy="422890"/>
          </a:xfrm>
          <a:prstGeom prst="rect">
            <a:avLst/>
          </a:prstGeom>
          <a:noFill/>
          <a:ln>
            <a:solidFill>
              <a:srgbClr val="F20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09600" y="5490710"/>
            <a:ext cx="1474758" cy="584775"/>
          </a:xfrm>
          <a:prstGeom prst="rect">
            <a:avLst/>
          </a:prstGeom>
          <a:noFill/>
          <a:ln w="28575">
            <a:solidFill>
              <a:srgbClr val="F20E1E"/>
            </a:solidFill>
          </a:ln>
        </p:spPr>
        <p:txBody>
          <a:bodyPr wrap="square" rtlCol="0">
            <a:spAutoFit/>
          </a:bodyPr>
          <a:lstStyle/>
          <a:p>
            <a:pPr algn="ctr"/>
            <a:r>
              <a:rPr lang="en-US" sz="1600" b="1" dirty="0">
                <a:latin typeface="Calibri Light" panose="020F0302020204030204" pitchFamily="34" charset="0"/>
              </a:rPr>
              <a:t>Submit the Pre-Bid Request</a:t>
            </a:r>
          </a:p>
        </p:txBody>
      </p:sp>
      <p:cxnSp>
        <p:nvCxnSpPr>
          <p:cNvPr id="19" name="Straight Arrow Connector 18"/>
          <p:cNvCxnSpPr>
            <a:stCxn id="17" idx="1"/>
          </p:cNvCxnSpPr>
          <p:nvPr/>
        </p:nvCxnSpPr>
        <p:spPr>
          <a:xfrm flipH="1" flipV="1">
            <a:off x="2084358" y="5781888"/>
            <a:ext cx="1077941" cy="1210"/>
          </a:xfrm>
          <a:prstGeom prst="straightConnector1">
            <a:avLst/>
          </a:prstGeom>
          <a:ln w="28575">
            <a:solidFill>
              <a:srgbClr val="F20E1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082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6181677" y="5296070"/>
            <a:ext cx="2695575" cy="819150"/>
          </a:xfrm>
          <a:prstGeom prst="rect">
            <a:avLst/>
          </a:prstGeom>
        </p:spPr>
      </p:pic>
      <p:pic>
        <p:nvPicPr>
          <p:cNvPr id="17" name="Picture 16"/>
          <p:cNvPicPr>
            <a:picLocks noChangeAspect="1"/>
          </p:cNvPicPr>
          <p:nvPr/>
        </p:nvPicPr>
        <p:blipFill>
          <a:blip r:embed="rId3"/>
          <a:stretch>
            <a:fillRect/>
          </a:stretch>
        </p:blipFill>
        <p:spPr>
          <a:xfrm>
            <a:off x="6181677" y="4145766"/>
            <a:ext cx="2657523" cy="807234"/>
          </a:xfrm>
          <a:prstGeom prst="rect">
            <a:avLst/>
          </a:prstGeom>
        </p:spPr>
      </p:pic>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How to Pre-Bid</a:t>
            </a:r>
          </a:p>
        </p:txBody>
      </p:sp>
      <p:sp>
        <p:nvSpPr>
          <p:cNvPr id="4" name="Rectangle 3"/>
          <p:cNvSpPr/>
          <p:nvPr/>
        </p:nvSpPr>
        <p:spPr>
          <a:xfrm>
            <a:off x="350060" y="1905000"/>
            <a:ext cx="5831617" cy="4293483"/>
          </a:xfrm>
          <a:prstGeom prst="rect">
            <a:avLst/>
          </a:prstGeom>
        </p:spPr>
        <p:txBody>
          <a:bodyPr wrap="square">
            <a:spAutoFit/>
          </a:bodyPr>
          <a:lstStyle/>
          <a:p>
            <a:pPr marL="342900" indent="-342900">
              <a:spcBef>
                <a:spcPts val="1200"/>
              </a:spcBef>
              <a:spcAft>
                <a:spcPts val="1800"/>
              </a:spcAft>
              <a:buFont typeface="+mj-lt"/>
              <a:buAutoNum type="arabicPeriod"/>
            </a:pPr>
            <a:r>
              <a:rPr lang="en-US" dirty="0">
                <a:latin typeface="Calibri" panose="020F0502020204030204" pitchFamily="34" charset="0"/>
              </a:rPr>
              <a:t>Click to highlight the option you want to request from the box on the left.</a:t>
            </a:r>
          </a:p>
          <a:p>
            <a:pPr marL="342900" indent="-342900">
              <a:spcBef>
                <a:spcPts val="1200"/>
              </a:spcBef>
              <a:spcAft>
                <a:spcPts val="1800"/>
              </a:spcAft>
              <a:buFont typeface="+mj-lt"/>
              <a:buAutoNum type="arabicPeriod"/>
            </a:pPr>
            <a:r>
              <a:rPr lang="en-US" dirty="0">
                <a:latin typeface="Calibri" panose="020F0502020204030204" pitchFamily="34" charset="0"/>
              </a:rPr>
              <a:t>Click the right-pointing arrow to move the option to the box on the right.</a:t>
            </a:r>
          </a:p>
          <a:p>
            <a:pPr marL="342900" indent="-342900">
              <a:spcBef>
                <a:spcPts val="1200"/>
              </a:spcBef>
              <a:spcAft>
                <a:spcPts val="1800"/>
              </a:spcAft>
              <a:buFont typeface="+mj-lt"/>
              <a:buAutoNum type="arabicPeriod"/>
            </a:pPr>
            <a:r>
              <a:rPr lang="en-US" dirty="0">
                <a:latin typeface="Calibri" panose="020F0502020204030204" pitchFamily="34" charset="0"/>
              </a:rPr>
              <a:t>Repeat the process until you have moved all your preferences to the boxes on the right (you can request as many options as you want). The options will be listed within the box in the same order you move them.</a:t>
            </a:r>
          </a:p>
          <a:p>
            <a:pPr marL="342900" indent="-342900">
              <a:spcBef>
                <a:spcPts val="1200"/>
              </a:spcBef>
              <a:spcAft>
                <a:spcPts val="1800"/>
              </a:spcAft>
              <a:buFont typeface="+mj-lt"/>
              <a:buAutoNum type="arabicPeriod"/>
            </a:pPr>
            <a:r>
              <a:rPr lang="en-US" dirty="0">
                <a:latin typeface="Calibri" panose="020F0502020204030204" pitchFamily="34" charset="0"/>
              </a:rPr>
              <a:t>If you wish to change the order, click to highlight the option and click the UP or DOWN arrow to move within the box.</a:t>
            </a:r>
          </a:p>
        </p:txBody>
      </p:sp>
      <p:grpSp>
        <p:nvGrpSpPr>
          <p:cNvPr id="11" name="Group 10"/>
          <p:cNvGrpSpPr/>
          <p:nvPr/>
        </p:nvGrpSpPr>
        <p:grpSpPr>
          <a:xfrm>
            <a:off x="6181677" y="2744200"/>
            <a:ext cx="762000" cy="913400"/>
            <a:chOff x="7083870" y="2974305"/>
            <a:chExt cx="726217" cy="880696"/>
          </a:xfrm>
        </p:grpSpPr>
        <p:pic>
          <p:nvPicPr>
            <p:cNvPr id="9" name="Picture 8"/>
            <p:cNvPicPr>
              <a:picLocks noChangeAspect="1"/>
            </p:cNvPicPr>
            <p:nvPr/>
          </p:nvPicPr>
          <p:blipFill>
            <a:blip r:embed="rId4"/>
            <a:stretch>
              <a:fillRect/>
            </a:stretch>
          </p:blipFill>
          <p:spPr>
            <a:xfrm>
              <a:off x="7083870" y="2974305"/>
              <a:ext cx="726217" cy="880696"/>
            </a:xfrm>
            <a:prstGeom prst="rect">
              <a:avLst/>
            </a:prstGeom>
          </p:spPr>
        </p:pic>
        <p:sp>
          <p:nvSpPr>
            <p:cNvPr id="10" name="Rectangle 9"/>
            <p:cNvSpPr/>
            <p:nvPr/>
          </p:nvSpPr>
          <p:spPr>
            <a:xfrm>
              <a:off x="7239000" y="3124200"/>
              <a:ext cx="304800" cy="22860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grpSp>
        <p:nvGrpSpPr>
          <p:cNvPr id="14" name="Group 13"/>
          <p:cNvGrpSpPr/>
          <p:nvPr/>
        </p:nvGrpSpPr>
        <p:grpSpPr>
          <a:xfrm>
            <a:off x="6084624" y="1690022"/>
            <a:ext cx="1253062" cy="849370"/>
            <a:chOff x="7010400" y="1794669"/>
            <a:chExt cx="1675575" cy="1054100"/>
          </a:xfrm>
        </p:grpSpPr>
        <p:pic>
          <p:nvPicPr>
            <p:cNvPr id="6" name="Picture 5"/>
            <p:cNvPicPr>
              <a:picLocks noChangeAspect="1"/>
            </p:cNvPicPr>
            <p:nvPr/>
          </p:nvPicPr>
          <p:blipFill>
            <a:blip r:embed="rId5"/>
            <a:stretch>
              <a:fillRect/>
            </a:stretch>
          </p:blipFill>
          <p:spPr>
            <a:xfrm>
              <a:off x="7010400" y="1794669"/>
              <a:ext cx="1675575" cy="1054100"/>
            </a:xfrm>
            <a:prstGeom prst="rect">
              <a:avLst/>
            </a:prstGeom>
          </p:spPr>
        </p:pic>
        <p:sp>
          <p:nvSpPr>
            <p:cNvPr id="12" name="Rectangle 11"/>
            <p:cNvSpPr/>
            <p:nvPr/>
          </p:nvSpPr>
          <p:spPr>
            <a:xfrm>
              <a:off x="7010400" y="2364824"/>
              <a:ext cx="1581912" cy="137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p:cNvSpPr/>
          <p:nvPr/>
        </p:nvSpPr>
        <p:spPr>
          <a:xfrm>
            <a:off x="7629476" y="4093359"/>
            <a:ext cx="1209723" cy="859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610551" y="5441166"/>
            <a:ext cx="238126" cy="5908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7529464" y="5455920"/>
            <a:ext cx="1005840" cy="1645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871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How to Pre-Bid</a:t>
            </a:r>
          </a:p>
        </p:txBody>
      </p:sp>
      <p:sp>
        <p:nvSpPr>
          <p:cNvPr id="6" name="Rectangle 5"/>
          <p:cNvSpPr/>
          <p:nvPr/>
        </p:nvSpPr>
        <p:spPr>
          <a:xfrm>
            <a:off x="685800" y="1905000"/>
            <a:ext cx="4724400" cy="3231654"/>
          </a:xfrm>
          <a:prstGeom prst="rect">
            <a:avLst/>
          </a:prstGeom>
        </p:spPr>
        <p:txBody>
          <a:bodyPr wrap="square">
            <a:spAutoFit/>
          </a:bodyPr>
          <a:lstStyle/>
          <a:p>
            <a:pPr marL="342900" indent="-342900">
              <a:spcBef>
                <a:spcPts val="600"/>
              </a:spcBef>
              <a:spcAft>
                <a:spcPts val="1800"/>
              </a:spcAft>
              <a:buFont typeface="+mj-lt"/>
              <a:buAutoNum type="arabicPeriod" startAt="5"/>
            </a:pPr>
            <a:r>
              <a:rPr lang="en-US" dirty="0">
                <a:latin typeface="Calibri" panose="020F0502020204030204" pitchFamily="34" charset="0"/>
              </a:rPr>
              <a:t>To remove an option, highlight the option and then click the left-pointing arrow to move the option to the box on the left.</a:t>
            </a:r>
          </a:p>
          <a:p>
            <a:pPr marL="342900" indent="-342900">
              <a:spcBef>
                <a:spcPts val="600"/>
              </a:spcBef>
              <a:spcAft>
                <a:spcPts val="1800"/>
              </a:spcAft>
              <a:buFont typeface="+mj-lt"/>
              <a:buAutoNum type="arabicPeriod" startAt="5"/>
            </a:pPr>
            <a:r>
              <a:rPr lang="en-US" dirty="0">
                <a:latin typeface="Calibri" panose="020F0502020204030204" pitchFamily="34" charset="0"/>
              </a:rPr>
              <a:t>Click </a:t>
            </a:r>
            <a:r>
              <a:rPr lang="en-US" b="1" dirty="0">
                <a:latin typeface="Calibri" panose="020F0502020204030204" pitchFamily="34" charset="0"/>
              </a:rPr>
              <a:t>Save</a:t>
            </a:r>
            <a:r>
              <a:rPr lang="en-US" dirty="0">
                <a:latin typeface="Calibri" panose="020F0502020204030204" pitchFamily="34" charset="0"/>
              </a:rPr>
              <a:t> to Preview your Pre-Bid selection(s).</a:t>
            </a:r>
            <a:endParaRPr lang="en-US" b="1" dirty="0">
              <a:latin typeface="Calibri" panose="020F0502020204030204" pitchFamily="34" charset="0"/>
            </a:endParaRPr>
          </a:p>
          <a:p>
            <a:pPr marL="342900" indent="-342900">
              <a:spcBef>
                <a:spcPts val="600"/>
              </a:spcBef>
              <a:spcAft>
                <a:spcPts val="1800"/>
              </a:spcAft>
              <a:buFont typeface="+mj-lt"/>
              <a:buAutoNum type="arabicPeriod" startAt="5"/>
            </a:pPr>
            <a:r>
              <a:rPr lang="en-US" dirty="0">
                <a:latin typeface="Calibri" panose="020F0502020204030204" pitchFamily="34" charset="0"/>
              </a:rPr>
              <a:t>Click </a:t>
            </a:r>
            <a:r>
              <a:rPr lang="en-US" b="1" dirty="0">
                <a:latin typeface="Calibri" panose="020F0502020204030204" pitchFamily="34" charset="0"/>
              </a:rPr>
              <a:t>Confirm</a:t>
            </a:r>
            <a:r>
              <a:rPr lang="en-US" dirty="0">
                <a:latin typeface="Calibri" panose="020F0502020204030204" pitchFamily="34" charset="0"/>
              </a:rPr>
              <a:t> to submit a request or </a:t>
            </a:r>
            <a:r>
              <a:rPr lang="en-US" b="1" dirty="0">
                <a:latin typeface="Calibri" panose="020F0502020204030204" pitchFamily="34" charset="0"/>
              </a:rPr>
              <a:t>Cancel</a:t>
            </a:r>
            <a:r>
              <a:rPr lang="en-US" dirty="0">
                <a:latin typeface="Calibri" panose="020F0502020204030204" pitchFamily="34" charset="0"/>
              </a:rPr>
              <a:t> to edit your request.  </a:t>
            </a:r>
            <a:endParaRPr lang="en-US" b="1" dirty="0">
              <a:latin typeface="Calibri" panose="020F0502020204030204" pitchFamily="34" charset="0"/>
            </a:endParaRPr>
          </a:p>
          <a:p>
            <a:pPr>
              <a:spcBef>
                <a:spcPts val="600"/>
              </a:spcBef>
              <a:spcAft>
                <a:spcPts val="1800"/>
              </a:spcAft>
            </a:pPr>
            <a:endParaRPr lang="en-US" b="1" dirty="0">
              <a:latin typeface="Calibri" panose="020F0502020204030204" pitchFamily="34" charset="0"/>
            </a:endParaRPr>
          </a:p>
        </p:txBody>
      </p:sp>
      <p:pic>
        <p:nvPicPr>
          <p:cNvPr id="2" name="Picture 1"/>
          <p:cNvPicPr>
            <a:picLocks noChangeAspect="1"/>
          </p:cNvPicPr>
          <p:nvPr/>
        </p:nvPicPr>
        <p:blipFill>
          <a:blip r:embed="rId2"/>
          <a:stretch>
            <a:fillRect/>
          </a:stretch>
        </p:blipFill>
        <p:spPr>
          <a:xfrm>
            <a:off x="5534025" y="1932870"/>
            <a:ext cx="2695575" cy="819150"/>
          </a:xfrm>
          <a:prstGeom prst="rect">
            <a:avLst/>
          </a:prstGeom>
        </p:spPr>
      </p:pic>
      <p:sp>
        <p:nvSpPr>
          <p:cNvPr id="7" name="Rectangle 6"/>
          <p:cNvSpPr/>
          <p:nvPr/>
        </p:nvSpPr>
        <p:spPr>
          <a:xfrm>
            <a:off x="6881812" y="2085270"/>
            <a:ext cx="1004936"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557962" y="2390070"/>
            <a:ext cx="228600"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5534025" y="3029127"/>
            <a:ext cx="838200" cy="476250"/>
          </a:xfrm>
          <a:prstGeom prst="rect">
            <a:avLst/>
          </a:prstGeom>
        </p:spPr>
      </p:pic>
      <p:sp>
        <p:nvSpPr>
          <p:cNvPr id="11" name="Rectangle 10"/>
          <p:cNvSpPr/>
          <p:nvPr/>
        </p:nvSpPr>
        <p:spPr>
          <a:xfrm>
            <a:off x="5534025" y="3082579"/>
            <a:ext cx="838200" cy="402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a:stretch>
            <a:fillRect/>
          </a:stretch>
        </p:blipFill>
        <p:spPr>
          <a:xfrm>
            <a:off x="5534025" y="3962400"/>
            <a:ext cx="3189633" cy="2369165"/>
          </a:xfrm>
          <a:prstGeom prst="rect">
            <a:avLst/>
          </a:prstGeom>
        </p:spPr>
      </p:pic>
      <p:sp>
        <p:nvSpPr>
          <p:cNvPr id="15" name="Rectangle 14"/>
          <p:cNvSpPr/>
          <p:nvPr/>
        </p:nvSpPr>
        <p:spPr>
          <a:xfrm>
            <a:off x="6323406" y="6079898"/>
            <a:ext cx="1021458" cy="1685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281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487362"/>
            <a:ext cx="8471140" cy="884238"/>
          </a:xfrm>
        </p:spPr>
        <p:txBody>
          <a:bodyPr>
            <a:normAutofit/>
          </a:bodyPr>
          <a:lstStyle/>
          <a:p>
            <a:pPr algn="l"/>
            <a:r>
              <a:rPr lang="en-US" sz="4400" b="1" dirty="0">
                <a:solidFill>
                  <a:srgbClr val="0070C0"/>
                </a:solidFill>
                <a:latin typeface="+mj-lt"/>
              </a:rPr>
              <a:t>PBS Training Overview</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545" y="2554741"/>
            <a:ext cx="2011680" cy="35677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589053"/>
            <a:ext cx="2011680" cy="35831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48" y="2533405"/>
            <a:ext cx="2011680" cy="36044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3" name="Rounded Rectangle 72"/>
          <p:cNvSpPr/>
          <p:nvPr/>
        </p:nvSpPr>
        <p:spPr>
          <a:xfrm>
            <a:off x="536448" y="2307336"/>
            <a:ext cx="2359152" cy="3941064"/>
          </a:xfrm>
          <a:prstGeom prst="round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74" name="Rounded Rectangle 73"/>
          <p:cNvSpPr/>
          <p:nvPr/>
        </p:nvSpPr>
        <p:spPr>
          <a:xfrm>
            <a:off x="993648" y="1981200"/>
            <a:ext cx="1463040" cy="457200"/>
          </a:xfrm>
          <a:prstGeom prst="roundRect">
            <a:avLst/>
          </a:prstGeom>
          <a:solidFill>
            <a:schemeClr val="bg1"/>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solidFill>
                  <a:srgbClr val="002060"/>
                </a:solidFill>
              </a:rPr>
              <a:t>Section 1</a:t>
            </a:r>
          </a:p>
        </p:txBody>
      </p:sp>
      <p:sp>
        <p:nvSpPr>
          <p:cNvPr id="78" name="Rounded Rectangle 77"/>
          <p:cNvSpPr/>
          <p:nvPr/>
        </p:nvSpPr>
        <p:spPr>
          <a:xfrm>
            <a:off x="3429000" y="2307336"/>
            <a:ext cx="2359152" cy="3941064"/>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1" name="Rounded Rectangle 80"/>
          <p:cNvSpPr/>
          <p:nvPr/>
        </p:nvSpPr>
        <p:spPr>
          <a:xfrm>
            <a:off x="3858105" y="2002536"/>
            <a:ext cx="1463040" cy="457200"/>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rgbClr val="002060"/>
                </a:solidFill>
              </a:rPr>
              <a:t>Section 2</a:t>
            </a:r>
          </a:p>
        </p:txBody>
      </p:sp>
      <p:sp>
        <p:nvSpPr>
          <p:cNvPr id="82" name="Rounded Rectangle 81"/>
          <p:cNvSpPr/>
          <p:nvPr/>
        </p:nvSpPr>
        <p:spPr>
          <a:xfrm>
            <a:off x="6248400" y="2381004"/>
            <a:ext cx="2362200" cy="3943596"/>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83" name="Rounded Rectangle 82"/>
          <p:cNvSpPr/>
          <p:nvPr/>
        </p:nvSpPr>
        <p:spPr>
          <a:xfrm>
            <a:off x="6697980" y="2057399"/>
            <a:ext cx="1463040" cy="4572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2060"/>
                </a:solidFill>
              </a:rPr>
              <a:t>Section 3</a:t>
            </a:r>
          </a:p>
        </p:txBody>
      </p:sp>
    </p:spTree>
    <p:extLst>
      <p:ext uri="{BB962C8B-B14F-4D97-AF65-F5344CB8AC3E}">
        <p14:creationId xmlns:p14="http://schemas.microsoft.com/office/powerpoint/2010/main" val="2101834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creen Shot 2018-10-11 at 12.10.08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476" y="2895600"/>
            <a:ext cx="4089482" cy="26873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381000" y="2895599"/>
            <a:ext cx="4039776" cy="2687359"/>
          </a:xfrm>
          <a:prstGeom prst="rect">
            <a:avLst/>
          </a:prstGeom>
        </p:spPr>
      </p:pic>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Pre-Bid Confirmation </a:t>
            </a:r>
          </a:p>
        </p:txBody>
      </p:sp>
      <p:sp>
        <p:nvSpPr>
          <p:cNvPr id="6" name="Rectangle 5"/>
          <p:cNvSpPr/>
          <p:nvPr/>
        </p:nvSpPr>
        <p:spPr>
          <a:xfrm>
            <a:off x="762000" y="1752600"/>
            <a:ext cx="7543800" cy="646331"/>
          </a:xfrm>
          <a:prstGeom prst="rect">
            <a:avLst/>
          </a:prstGeom>
        </p:spPr>
        <p:txBody>
          <a:bodyPr wrap="square">
            <a:spAutoFit/>
          </a:bodyPr>
          <a:lstStyle/>
          <a:p>
            <a:pPr>
              <a:spcBef>
                <a:spcPts val="600"/>
              </a:spcBef>
              <a:spcAft>
                <a:spcPts val="1800"/>
              </a:spcAft>
            </a:pPr>
            <a:r>
              <a:rPr lang="en-US" dirty="0">
                <a:latin typeface="Calibri" panose="020F0502020204030204" pitchFamily="34" charset="0"/>
              </a:rPr>
              <a:t>A confirmation number should be displayed validating your submission. To leave this page you can click </a:t>
            </a:r>
            <a:r>
              <a:rPr lang="en-US" b="1" dirty="0">
                <a:latin typeface="Calibri" panose="020F0502020204030204" pitchFamily="34" charset="0"/>
              </a:rPr>
              <a:t>Return</a:t>
            </a:r>
            <a:r>
              <a:rPr lang="en-US" dirty="0">
                <a:latin typeface="Calibri" panose="020F0502020204030204" pitchFamily="34" charset="0"/>
              </a:rPr>
              <a:t> or choose a different tab.</a:t>
            </a:r>
          </a:p>
        </p:txBody>
      </p:sp>
      <p:sp>
        <p:nvSpPr>
          <p:cNvPr id="5" name="Rectangle 4"/>
          <p:cNvSpPr/>
          <p:nvPr/>
        </p:nvSpPr>
        <p:spPr>
          <a:xfrm>
            <a:off x="3276600" y="3657600"/>
            <a:ext cx="1066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620000" y="3048000"/>
            <a:ext cx="1156958"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14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Pre-Bid Confirmation</a:t>
            </a:r>
          </a:p>
        </p:txBody>
      </p:sp>
      <p:sp>
        <p:nvSpPr>
          <p:cNvPr id="5" name="TextBox 4"/>
          <p:cNvSpPr txBox="1"/>
          <p:nvPr/>
        </p:nvSpPr>
        <p:spPr>
          <a:xfrm>
            <a:off x="533400" y="1676400"/>
            <a:ext cx="7924800" cy="3505200"/>
          </a:xfrm>
          <a:prstGeom prst="rect">
            <a:avLst/>
          </a:prstGeom>
        </p:spPr>
        <p:txBody>
          <a:bodyPr wrap="square" rtlCol="0">
            <a:noAutofit/>
          </a:bodyPr>
          <a:lstStyle/>
          <a:p>
            <a:pPr>
              <a:spcBef>
                <a:spcPts val="600"/>
              </a:spcBef>
              <a:spcAft>
                <a:spcPts val="600"/>
              </a:spcAft>
            </a:pPr>
            <a:r>
              <a:rPr lang="en-US" b="1" dirty="0"/>
              <a:t>What to do if you don’t have a confirmation number</a:t>
            </a:r>
          </a:p>
          <a:p>
            <a:pPr marL="800100" lvl="1" indent="-342900">
              <a:spcBef>
                <a:spcPts val="600"/>
              </a:spcBef>
              <a:spcAft>
                <a:spcPts val="600"/>
              </a:spcAft>
              <a:buFont typeface="+mj-lt"/>
              <a:buAutoNum type="arabicPeriod"/>
            </a:pPr>
            <a:r>
              <a:rPr lang="en-US" sz="1600" dirty="0"/>
              <a:t>Log off PBS, log back in, and go to My Bidding tab.</a:t>
            </a:r>
          </a:p>
          <a:p>
            <a:pPr marL="800100" lvl="1" indent="-342900">
              <a:spcBef>
                <a:spcPts val="600"/>
              </a:spcBef>
              <a:spcAft>
                <a:spcPts val="600"/>
              </a:spcAft>
              <a:buFont typeface="+mj-lt"/>
              <a:buAutoNum type="arabicPeriod"/>
            </a:pPr>
            <a:r>
              <a:rPr lang="en-US" sz="1600" dirty="0"/>
              <a:t>Check for a confirmation number (green box right side of the page).</a:t>
            </a:r>
          </a:p>
          <a:p>
            <a:pPr lvl="1">
              <a:spcBef>
                <a:spcPts val="600"/>
              </a:spcBef>
              <a:spcAft>
                <a:spcPts val="600"/>
              </a:spcAft>
            </a:pPr>
            <a:r>
              <a:rPr lang="en-US" sz="1600" b="1" dirty="0"/>
              <a:t>        Do you see a confirmation number and your submission?</a:t>
            </a:r>
          </a:p>
          <a:p>
            <a:pPr marL="1200150" lvl="2" indent="-285750">
              <a:spcBef>
                <a:spcPts val="600"/>
              </a:spcBef>
              <a:spcAft>
                <a:spcPts val="600"/>
              </a:spcAft>
              <a:buFont typeface="Arial" panose="020B0604020202020204" pitchFamily="34" charset="0"/>
              <a:buChar char="•"/>
            </a:pPr>
            <a:r>
              <a:rPr lang="en-US" sz="1600" dirty="0"/>
              <a:t>If yes, no additional action is needed.</a:t>
            </a:r>
          </a:p>
          <a:p>
            <a:pPr marL="1200150" lvl="2" indent="-285750">
              <a:spcBef>
                <a:spcPts val="600"/>
              </a:spcBef>
              <a:spcAft>
                <a:spcPts val="600"/>
              </a:spcAft>
              <a:buFont typeface="Arial" panose="020B0604020202020204" pitchFamily="34" charset="0"/>
              <a:buChar char="•"/>
            </a:pPr>
            <a:r>
              <a:rPr lang="en-US" sz="1600" dirty="0"/>
              <a:t>If you don’t see a confirmation but you see your submission(s): Email a </a:t>
            </a:r>
            <a:r>
              <a:rPr lang="en-US" sz="1600" dirty="0" err="1"/>
              <a:t>JPBSC</a:t>
            </a:r>
            <a:r>
              <a:rPr lang="en-US" sz="1600" dirty="0"/>
              <a:t> personnel your employee number and a screenshot of </a:t>
            </a:r>
            <a:r>
              <a:rPr lang="en-US" sz="1600" b="1" dirty="0"/>
              <a:t>My Bidding </a:t>
            </a:r>
            <a:r>
              <a:rPr lang="en-US" sz="1600" dirty="0"/>
              <a:t>tab.  </a:t>
            </a:r>
          </a:p>
          <a:p>
            <a:pPr marL="1200150" lvl="2" indent="-285750">
              <a:spcBef>
                <a:spcPts val="600"/>
              </a:spcBef>
              <a:spcAft>
                <a:spcPts val="600"/>
              </a:spcAft>
              <a:buFont typeface="Arial" panose="020B0604020202020204" pitchFamily="34" charset="0"/>
              <a:buChar char="•"/>
            </a:pPr>
            <a:r>
              <a:rPr lang="en-US" sz="1600" dirty="0"/>
              <a:t>If both are missing: </a:t>
            </a:r>
            <a:r>
              <a:rPr lang="en-US" sz="1600" dirty="0">
                <a:sym typeface="Wingdings" panose="05000000000000000000" pitchFamily="2" charset="2"/>
              </a:rPr>
              <a:t>repeat the pre-bidding steps 1 to 7. If the problem persists, contact a JPBSC personnel providing your employee information, your pre-bid selection in order from first to last, and a detailed recap of the problem.</a:t>
            </a:r>
          </a:p>
          <a:p>
            <a:pPr marL="0" indent="0">
              <a:spcBef>
                <a:spcPts val="600"/>
              </a:spcBef>
              <a:spcAft>
                <a:spcPts val="600"/>
              </a:spcAft>
              <a:buFont typeface="Arial" panose="020B0604020202020204" pitchFamily="34" charset="0"/>
              <a:buNone/>
            </a:pPr>
            <a:endParaRPr lang="en-US" sz="4000" b="1" dirty="0">
              <a:solidFill>
                <a:srgbClr val="0070C0"/>
              </a:solidFill>
              <a:latin typeface="+mj-lt"/>
            </a:endParaRPr>
          </a:p>
        </p:txBody>
      </p:sp>
      <p:sp>
        <p:nvSpPr>
          <p:cNvPr id="8" name="Rectangle 7"/>
          <p:cNvSpPr/>
          <p:nvPr/>
        </p:nvSpPr>
        <p:spPr>
          <a:xfrm>
            <a:off x="790575" y="5468937"/>
            <a:ext cx="7896225" cy="9294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US" b="1" dirty="0">
                <a:solidFill>
                  <a:schemeClr val="tx1"/>
                </a:solidFill>
                <a:sym typeface="Wingdings" panose="05000000000000000000" pitchFamily="2" charset="2"/>
              </a:rPr>
              <a:t>Note:</a:t>
            </a:r>
            <a:r>
              <a:rPr lang="en-US" dirty="0">
                <a:solidFill>
                  <a:schemeClr val="tx1"/>
                </a:solidFill>
                <a:sym typeface="Wingdings" panose="05000000000000000000" pitchFamily="2" charset="2"/>
              </a:rPr>
              <a:t>  </a:t>
            </a:r>
            <a:r>
              <a:rPr lang="en-US" dirty="0">
                <a:solidFill>
                  <a:srgbClr val="FF0000"/>
                </a:solidFill>
                <a:sym typeface="Wingdings" panose="05000000000000000000" pitchFamily="2" charset="2"/>
              </a:rPr>
              <a:t>All emails concerning Pre-Bid glitches must be sent before the 13</a:t>
            </a:r>
            <a:r>
              <a:rPr lang="en-US" baseline="30000" dirty="0">
                <a:solidFill>
                  <a:srgbClr val="FF0000"/>
                </a:solidFill>
                <a:sym typeface="Wingdings" panose="05000000000000000000" pitchFamily="2" charset="2"/>
              </a:rPr>
              <a:t>th</a:t>
            </a:r>
            <a:r>
              <a:rPr lang="en-US" dirty="0">
                <a:solidFill>
                  <a:srgbClr val="FF0000"/>
                </a:solidFill>
                <a:sym typeface="Wingdings" panose="05000000000000000000" pitchFamily="2" charset="2"/>
              </a:rPr>
              <a:t> at noon central time. Emails will NOT be honored if missing required information or sent outside of the timeline. </a:t>
            </a:r>
            <a:endParaRPr lang="en-US" dirty="0">
              <a:solidFill>
                <a:schemeClr val="tx1"/>
              </a:solidFill>
              <a:sym typeface="Wingdings" panose="05000000000000000000" pitchFamily="2" charset="2"/>
            </a:endParaRPr>
          </a:p>
        </p:txBody>
      </p:sp>
    </p:spTree>
    <p:extLst>
      <p:ext uri="{BB962C8B-B14F-4D97-AF65-F5344CB8AC3E}">
        <p14:creationId xmlns:p14="http://schemas.microsoft.com/office/powerpoint/2010/main" val="1345575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8382000" cy="914400"/>
          </a:xfrm>
        </p:spPr>
        <p:txBody>
          <a:bodyPr>
            <a:normAutofit/>
          </a:bodyPr>
          <a:lstStyle/>
          <a:p>
            <a:pPr algn="l"/>
            <a:r>
              <a:rPr lang="en-US" sz="4400" b="1" dirty="0">
                <a:solidFill>
                  <a:srgbClr val="0070C0"/>
                </a:solidFill>
                <a:latin typeface="+mj-lt"/>
              </a:rPr>
              <a:t>Award and Reasons Report</a:t>
            </a:r>
          </a:p>
        </p:txBody>
      </p:sp>
      <p:sp>
        <p:nvSpPr>
          <p:cNvPr id="4" name="Content Placeholder 1"/>
          <p:cNvSpPr txBox="1">
            <a:spLocks/>
          </p:cNvSpPr>
          <p:nvPr/>
        </p:nvSpPr>
        <p:spPr>
          <a:xfrm>
            <a:off x="685800" y="1981200"/>
            <a:ext cx="7772400" cy="4648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latin typeface="+mn-lt"/>
              </a:rPr>
              <a:t>The Pre-Bid results will be published to MyEnvoy no later than the 14</a:t>
            </a:r>
            <a:r>
              <a:rPr lang="en-US" sz="1800" baseline="30000" dirty="0">
                <a:latin typeface="+mn-lt"/>
              </a:rPr>
              <a:t>th</a:t>
            </a:r>
            <a:r>
              <a:rPr lang="en-US" sz="1800" dirty="0">
                <a:latin typeface="+mn-lt"/>
              </a:rPr>
              <a:t> at noon central time</a:t>
            </a:r>
            <a:r>
              <a:rPr lang="en-US" sz="1600" dirty="0">
                <a:latin typeface="+mn-lt"/>
              </a:rPr>
              <a:t>. </a:t>
            </a: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pPr marL="0" indent="0">
              <a:buFont typeface="Arial" panose="020B0604020202020204" pitchFamily="34" charset="0"/>
              <a:buNone/>
            </a:pPr>
            <a:endParaRPr lang="en-US" sz="1600" dirty="0">
              <a:latin typeface="+mn-lt"/>
            </a:endParaRPr>
          </a:p>
          <a:p>
            <a:r>
              <a:rPr lang="en-US" sz="1800" dirty="0">
                <a:latin typeface="+mn-lt"/>
              </a:rPr>
              <a:t>Use the Pre-Bid Awarding Tab in the Preferential Bidding System to view your detailed reasons report. </a:t>
            </a:r>
          </a:p>
          <a:p>
            <a:endParaRPr lang="en-US" sz="1600" dirty="0">
              <a:latin typeface="+mn-lt"/>
            </a:endParaRPr>
          </a:p>
          <a:p>
            <a:endParaRPr lang="en-US" sz="1600" dirty="0">
              <a:latin typeface="+mn-lt"/>
            </a:endParaRPr>
          </a:p>
          <a:p>
            <a:endParaRPr lang="en-US" sz="1600" dirty="0">
              <a:latin typeface="+mn-lt"/>
            </a:endParaRPr>
          </a:p>
          <a:p>
            <a:pPr marL="341313" indent="0">
              <a:buFont typeface="Arial" panose="020B0604020202020204" pitchFamily="34" charset="0"/>
              <a:buNone/>
            </a:pPr>
            <a:r>
              <a:rPr lang="en-US" sz="1400" dirty="0">
                <a:latin typeface="+mn-lt"/>
              </a:rPr>
              <a:t>* CDO, RBL/RWO, and Standby line awards will not be visible within NAVBLUE (Bid Preference System). </a:t>
            </a:r>
          </a:p>
          <a:p>
            <a:pPr marL="341313" indent="0">
              <a:buFont typeface="Arial" panose="020B0604020202020204" pitchFamily="34" charset="0"/>
              <a:buNone/>
            </a:pPr>
            <a:r>
              <a:rPr lang="en-US" sz="1400" dirty="0">
                <a:latin typeface="+mn-lt"/>
              </a:rPr>
              <a:t>* CDO, RBL/RWO, and Standby Awards will be visible in FOS by the 24</a:t>
            </a:r>
            <a:r>
              <a:rPr lang="en-US" sz="1400" baseline="30000" dirty="0">
                <a:latin typeface="+mn-lt"/>
              </a:rPr>
              <a:t>th</a:t>
            </a:r>
            <a:r>
              <a:rPr lang="en-US" sz="1400" dirty="0">
                <a:latin typeface="+mn-lt"/>
              </a:rPr>
              <a:t>.  </a:t>
            </a:r>
            <a:endParaRPr lang="en-US" sz="1600" dirty="0">
              <a:latin typeface="+mn-lt"/>
            </a:endParaRPr>
          </a:p>
        </p:txBody>
      </p:sp>
      <p:pic>
        <p:nvPicPr>
          <p:cNvPr id="5" name="Picture 4"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418" t="63819"/>
          <a:stretch/>
        </p:blipFill>
        <p:spPr>
          <a:xfrm>
            <a:off x="1143000" y="4694071"/>
            <a:ext cx="4839200" cy="868529"/>
          </a:xfrm>
          <a:prstGeom prst="rect">
            <a:avLst/>
          </a:prstGeom>
        </p:spPr>
      </p:pic>
      <p:pic>
        <p:nvPicPr>
          <p:cNvPr id="6" name="Picture 5" descr="Screen Clipping"/>
          <p:cNvPicPr>
            <a:picLocks noChangeAspect="1"/>
          </p:cNvPicPr>
          <p:nvPr/>
        </p:nvPicPr>
        <p:blipFill rotWithShape="1">
          <a:blip r:embed="rId4">
            <a:extLst>
              <a:ext uri="{28A0092B-C50C-407E-A947-70E740481C1C}">
                <a14:useLocalDpi xmlns:a14="http://schemas.microsoft.com/office/drawing/2010/main" val="0"/>
              </a:ext>
            </a:extLst>
          </a:blip>
          <a:srcRect b="41614"/>
          <a:stretch/>
        </p:blipFill>
        <p:spPr>
          <a:xfrm>
            <a:off x="1143000" y="2667000"/>
            <a:ext cx="3666699" cy="1175866"/>
          </a:xfrm>
          <a:prstGeom prst="rect">
            <a:avLst/>
          </a:prstGeom>
        </p:spPr>
      </p:pic>
    </p:spTree>
    <p:extLst>
      <p:ext uri="{BB962C8B-B14F-4D97-AF65-F5344CB8AC3E}">
        <p14:creationId xmlns:p14="http://schemas.microsoft.com/office/powerpoint/2010/main" val="1816082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Pre-Bid Protest</a:t>
            </a:r>
          </a:p>
        </p:txBody>
      </p:sp>
      <p:sp>
        <p:nvSpPr>
          <p:cNvPr id="4" name="Rectangle 3"/>
          <p:cNvSpPr/>
          <p:nvPr/>
        </p:nvSpPr>
        <p:spPr>
          <a:xfrm>
            <a:off x="685800" y="1828800"/>
            <a:ext cx="7543800" cy="4524315"/>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Click the Bid Protest tab. </a:t>
            </a:r>
          </a:p>
          <a:p>
            <a:pPr marL="285750" indent="-285750">
              <a:spcAft>
                <a:spcPts val="600"/>
              </a:spcAft>
              <a:buFont typeface="Arial" panose="020B0604020202020204" pitchFamily="34" charset="0"/>
              <a:buChar char="•"/>
            </a:pPr>
            <a:r>
              <a:rPr lang="en-US" dirty="0"/>
              <a:t>Enter your email address*</a:t>
            </a:r>
          </a:p>
          <a:p>
            <a:pPr marL="285750" indent="-285750">
              <a:spcAft>
                <a:spcPts val="600"/>
              </a:spcAft>
              <a:buFont typeface="Arial" panose="020B0604020202020204" pitchFamily="34" charset="0"/>
              <a:buChar char="•"/>
            </a:pPr>
            <a:r>
              <a:rPr lang="en-US" dirty="0"/>
              <a:t>Type your message</a:t>
            </a:r>
          </a:p>
          <a:p>
            <a:pPr marL="285750" indent="-285750">
              <a:spcAft>
                <a:spcPts val="600"/>
              </a:spcAft>
              <a:buFont typeface="Arial" panose="020B0604020202020204" pitchFamily="34" charset="0"/>
              <a:buChar char="•"/>
            </a:pPr>
            <a:r>
              <a:rPr lang="en-US" dirty="0"/>
              <a:t>Click “Send Mail”</a:t>
            </a:r>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lvl="5" indent="228600">
              <a:spcAft>
                <a:spcPts val="600"/>
              </a:spcAft>
            </a:pPr>
            <a:r>
              <a:rPr lang="en-US" sz="1200" dirty="0"/>
              <a:t>               * Bid Protest responses will be sent to the email address you provide.</a:t>
            </a:r>
            <a:endParaRPr lang="en-US" dirty="0"/>
          </a:p>
        </p:txBody>
      </p:sp>
      <p:grpSp>
        <p:nvGrpSpPr>
          <p:cNvPr id="5" name="Group 4"/>
          <p:cNvGrpSpPr/>
          <p:nvPr/>
        </p:nvGrpSpPr>
        <p:grpSpPr>
          <a:xfrm>
            <a:off x="3429000" y="2697137"/>
            <a:ext cx="4648200" cy="3246463"/>
            <a:chOff x="3581400" y="2907853"/>
            <a:chExt cx="4447674" cy="3106420"/>
          </a:xfrm>
        </p:grpSpPr>
        <p:pic>
          <p:nvPicPr>
            <p:cNvPr id="6" name="Picture 5"/>
            <p:cNvPicPr/>
            <p:nvPr/>
          </p:nvPicPr>
          <p:blipFill>
            <a:blip r:embed="rId2"/>
            <a:stretch>
              <a:fillRect/>
            </a:stretch>
          </p:blipFill>
          <p:spPr>
            <a:xfrm>
              <a:off x="3581400" y="2907853"/>
              <a:ext cx="4447674" cy="310642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5562600" y="3505200"/>
              <a:ext cx="1219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sz="1600" dirty="0">
                <a:latin typeface="Calibri Light" panose="020F0302020204030204" pitchFamily="34" charset="0"/>
              </a:endParaRPr>
            </a:p>
          </p:txBody>
        </p:sp>
        <p:sp>
          <p:nvSpPr>
            <p:cNvPr id="8" name="Rectangle 7"/>
            <p:cNvSpPr/>
            <p:nvPr/>
          </p:nvSpPr>
          <p:spPr>
            <a:xfrm>
              <a:off x="5562600" y="4191000"/>
              <a:ext cx="457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sz="1600" dirty="0">
                <a:latin typeface="Calibri Light" panose="020F0302020204030204" pitchFamily="34" charset="0"/>
              </a:endParaRPr>
            </a:p>
          </p:txBody>
        </p:sp>
      </p:grpSp>
    </p:spTree>
    <p:extLst>
      <p:ext uri="{BB962C8B-B14F-4D97-AF65-F5344CB8AC3E}">
        <p14:creationId xmlns:p14="http://schemas.microsoft.com/office/powerpoint/2010/main" val="180871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14400" y="533400"/>
            <a:ext cx="7772400" cy="884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b="1" dirty="0">
                <a:solidFill>
                  <a:srgbClr val="0070C0"/>
                </a:solidFill>
              </a:rPr>
              <a:t>Section 2 - 2</a:t>
            </a:r>
          </a:p>
        </p:txBody>
      </p:sp>
      <p:pic>
        <p:nvPicPr>
          <p:cNvPr id="11" name="Picture 2" descr="https://my.envoyair.com/wp-content/uploads/2016/01/IMG_Stock_08922289_7-1024x682.jpg"/>
          <p:cNvPicPr>
            <a:picLocks noChangeAspect="1" noChangeArrowheads="1"/>
          </p:cNvPicPr>
          <p:nvPr/>
        </p:nvPicPr>
        <p:blipFill>
          <a:blip r:embed="rId2">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457200" y="1524000"/>
            <a:ext cx="8229600" cy="5029200"/>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12" name="Content Placeholder 1"/>
          <p:cNvSpPr txBox="1">
            <a:spLocks/>
          </p:cNvSpPr>
          <p:nvPr/>
        </p:nvSpPr>
        <p:spPr>
          <a:xfrm>
            <a:off x="4114800" y="1524000"/>
            <a:ext cx="4572000" cy="5029200"/>
          </a:xfrm>
          <a:prstGeom prst="rect">
            <a:avLst/>
          </a:prstGeom>
        </p:spPr>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0512" indent="0">
              <a:lnSpc>
                <a:spcPct val="110000"/>
              </a:lnSpc>
              <a:spcBef>
                <a:spcPts val="600"/>
              </a:spcBef>
              <a:buNone/>
            </a:pPr>
            <a:r>
              <a:rPr lang="en-US" b="1" dirty="0">
                <a:solidFill>
                  <a:schemeClr val="bg1"/>
                </a:solidFill>
                <a:effectLst>
                  <a:outerShdw blurRad="38100" dist="38100" dir="2700000" algn="tl">
                    <a:srgbClr val="000000">
                      <a:alpha val="43137"/>
                    </a:srgbClr>
                  </a:outerShdw>
                </a:effectLst>
                <a:latin typeface="+mj-lt"/>
                <a:cs typeface="Helvetica" panose="020B0604020202020204" pitchFamily="34" charset="0"/>
              </a:rPr>
              <a:t>Vacation and Pre-Bidding</a:t>
            </a:r>
            <a:endParaRPr lang="en-US" sz="2400" b="1" dirty="0">
              <a:solidFill>
                <a:schemeClr val="bg1"/>
              </a:solidFill>
              <a:effectLst>
                <a:outerShdw blurRad="38100" dist="38100" dir="2700000" algn="tl">
                  <a:srgbClr val="000000">
                    <a:alpha val="43137"/>
                  </a:srgbClr>
                </a:outerShdw>
              </a:effectLst>
              <a:latin typeface="+mj-lt"/>
              <a:cs typeface="Helvetica" panose="020B0604020202020204" pitchFamily="34" charset="0"/>
            </a:endParaRPr>
          </a:p>
          <a:p>
            <a:pPr marL="290512" indent="0">
              <a:lnSpc>
                <a:spcPct val="110000"/>
              </a:lnSpc>
              <a:spcBef>
                <a:spcPts val="600"/>
              </a:spcBef>
              <a:buNone/>
            </a:pPr>
            <a:endParaRPr lang="en-US" sz="2200" b="1" dirty="0">
              <a:solidFill>
                <a:schemeClr val="bg1"/>
              </a:solidFill>
              <a:effectLst>
                <a:outerShdw blurRad="38100" dist="38100" dir="2700000" algn="tl">
                  <a:srgbClr val="000000">
                    <a:alpha val="43137"/>
                  </a:srgbClr>
                </a:outerShdw>
              </a:effectLst>
              <a:latin typeface="+mj-lt"/>
              <a:cs typeface="Helvetica" panose="020B0604020202020204" pitchFamily="34" charset="0"/>
            </a:endParaRP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Vacation Extension &amp; Fly-Through Timeline</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VG - Vacation Extension</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Selecting  Vacation Extension Days</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Changing or Removing Vacation Extension Day(s)</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Vacation Extension &amp; Slide</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Vacation Extension Dos &amp; Don’ts</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My Bidding  vs. RF 200 SLID</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Vacation Fly-Through</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Vacation Fly-Through Notes</a:t>
            </a:r>
          </a:p>
        </p:txBody>
      </p:sp>
    </p:spTree>
    <p:extLst>
      <p:ext uri="{BB962C8B-B14F-4D97-AF65-F5344CB8AC3E}">
        <p14:creationId xmlns:p14="http://schemas.microsoft.com/office/powerpoint/2010/main" val="4241762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391400" cy="884238"/>
          </a:xfrm>
        </p:spPr>
        <p:txBody>
          <a:bodyPr>
            <a:normAutofit/>
          </a:bodyPr>
          <a:lstStyle/>
          <a:p>
            <a:pPr algn="l"/>
            <a:r>
              <a:rPr lang="en-US" sz="4400" b="1" dirty="0">
                <a:solidFill>
                  <a:srgbClr val="0070C0"/>
                </a:solidFill>
                <a:latin typeface="+mj-lt"/>
              </a:rPr>
              <a:t>VG - Vacation Extension</a:t>
            </a:r>
          </a:p>
        </p:txBody>
      </p:sp>
      <p:sp>
        <p:nvSpPr>
          <p:cNvPr id="2" name="Rectangle 1"/>
          <p:cNvSpPr/>
          <p:nvPr/>
        </p:nvSpPr>
        <p:spPr>
          <a:xfrm>
            <a:off x="685800" y="1524000"/>
            <a:ext cx="7772400" cy="5139870"/>
          </a:xfrm>
          <a:prstGeom prst="rect">
            <a:avLst/>
          </a:prstGeom>
        </p:spPr>
        <p:txBody>
          <a:bodyPr wrap="square">
            <a:spAutoFit/>
          </a:bodyPr>
          <a:lstStyle/>
          <a:p>
            <a:pPr marL="285750" indent="-285750">
              <a:spcBef>
                <a:spcPts val="1200"/>
              </a:spcBef>
              <a:buFont typeface="Arial" panose="020B0604020202020204" pitchFamily="34" charset="0"/>
              <a:buChar char="•"/>
            </a:pPr>
            <a:r>
              <a:rPr lang="en-US" dirty="0">
                <a:latin typeface="Calibri" panose="020F0502020204030204" pitchFamily="34" charset="0"/>
              </a:rPr>
              <a:t>A Flight Attendant who is scheduled for a block of consecutive vacation days may elect to place up to a total of four (4) days off (at the sole discretion of the Flight Attendant) before, after, or split on either side of the vacation period.  FAs with two or more continuous block(s) of vacation can extend their vacation block(s) to up to 8 days, but no more than 4 days at each end of their vacation period. </a:t>
            </a:r>
            <a:r>
              <a:rPr lang="en-US" b="1" dirty="0">
                <a:solidFill>
                  <a:srgbClr val="FF0000"/>
                </a:solidFill>
                <a:latin typeface="Calibri" panose="020F0502020204030204" pitchFamily="34" charset="0"/>
              </a:rPr>
              <a:t>If the FA request exceeds the above-mentioned allotment, </a:t>
            </a:r>
            <a:r>
              <a:rPr lang="en-US" b="1" u="sng" dirty="0">
                <a:solidFill>
                  <a:srgbClr val="FF0000"/>
                </a:solidFill>
                <a:latin typeface="Calibri" panose="020F0502020204030204" pitchFamily="34" charset="0"/>
              </a:rPr>
              <a:t>all</a:t>
            </a:r>
            <a:r>
              <a:rPr lang="en-US" b="1" dirty="0">
                <a:solidFill>
                  <a:srgbClr val="FF0000"/>
                </a:solidFill>
                <a:latin typeface="Calibri" panose="020F0502020204030204" pitchFamily="34" charset="0"/>
              </a:rPr>
              <a:t> vacation extension dates will be removed and not honored.</a:t>
            </a:r>
            <a:endParaRPr lang="en-US" dirty="0">
              <a:solidFill>
                <a:srgbClr val="FF0000"/>
              </a:solidFill>
              <a:latin typeface="Calibri" panose="020F0502020204030204" pitchFamily="34" charset="0"/>
            </a:endParaRPr>
          </a:p>
          <a:p>
            <a:pPr marL="285750" indent="-285750">
              <a:spcBef>
                <a:spcPts val="1200"/>
              </a:spcBef>
              <a:buFont typeface="Arial" panose="020B0604020202020204" pitchFamily="34" charset="0"/>
              <a:buChar char="•"/>
            </a:pPr>
            <a:r>
              <a:rPr lang="en-US" dirty="0">
                <a:latin typeface="Calibri" panose="020F0502020204030204" pitchFamily="34" charset="0"/>
              </a:rPr>
              <a:t>The days off will act as pre-planned absences and will carry neither a value for pay nor credit. Each extension day (VG) will reduce the number of hours needed for line completion by 3:45.</a:t>
            </a:r>
          </a:p>
          <a:p>
            <a:pPr marL="285750" indent="-285750">
              <a:spcBef>
                <a:spcPts val="1200"/>
              </a:spcBef>
              <a:buFont typeface="Arial" panose="020B0604020202020204" pitchFamily="34" charset="0"/>
              <a:buChar char="•"/>
            </a:pPr>
            <a:r>
              <a:rPr lang="en-US" dirty="0">
                <a:latin typeface="Calibri" panose="020F0502020204030204" pitchFamily="34" charset="0"/>
              </a:rPr>
              <a:t>These days must be continuous and adjacent to the vacation block you want to extend. </a:t>
            </a:r>
          </a:p>
          <a:p>
            <a:pPr marL="285750" indent="-285750">
              <a:spcBef>
                <a:spcPts val="1200"/>
              </a:spcBef>
              <a:buFont typeface="Arial" panose="020B0604020202020204" pitchFamily="34" charset="0"/>
              <a:buChar char="•"/>
            </a:pPr>
            <a:r>
              <a:rPr lang="en-US" dirty="0">
                <a:latin typeface="Calibri" panose="020F0502020204030204" pitchFamily="34" charset="0"/>
              </a:rPr>
              <a:t>Vacation Extension Days may not appear in the NAVBLUE calendar until the 20</a:t>
            </a:r>
            <a:r>
              <a:rPr lang="en-US" baseline="30000" dirty="0">
                <a:latin typeface="Calibri" panose="020F0502020204030204" pitchFamily="34" charset="0"/>
              </a:rPr>
              <a:t>th</a:t>
            </a:r>
            <a:r>
              <a:rPr lang="en-US" dirty="0">
                <a:latin typeface="Calibri" panose="020F0502020204030204" pitchFamily="34" charset="0"/>
              </a:rPr>
              <a:t> after noon central time. </a:t>
            </a:r>
          </a:p>
          <a:p>
            <a:pPr marL="285750" indent="-285750">
              <a:spcBef>
                <a:spcPts val="1200"/>
              </a:spcBef>
              <a:buFont typeface="Arial" panose="020B0604020202020204" pitchFamily="34" charset="0"/>
              <a:buChar char="•"/>
            </a:pPr>
            <a:r>
              <a:rPr lang="en-US" dirty="0">
                <a:latin typeface="Calibri" panose="020F0502020204030204" pitchFamily="34" charset="0"/>
              </a:rPr>
              <a:t>Only FAs that received a Pre-Bid Line Awarded and that are wanting to slide vacation should submit a VG request through the HI6 Slid. </a:t>
            </a:r>
          </a:p>
        </p:txBody>
      </p:sp>
    </p:spTree>
    <p:extLst>
      <p:ext uri="{BB962C8B-B14F-4D97-AF65-F5344CB8AC3E}">
        <p14:creationId xmlns:p14="http://schemas.microsoft.com/office/powerpoint/2010/main" val="4201348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8458200" cy="884238"/>
          </a:xfrm>
        </p:spPr>
        <p:txBody>
          <a:bodyPr>
            <a:noAutofit/>
          </a:bodyPr>
          <a:lstStyle/>
          <a:p>
            <a:pPr algn="l"/>
            <a:r>
              <a:rPr lang="en-US" sz="4400" b="1" dirty="0">
                <a:solidFill>
                  <a:srgbClr val="0070C0"/>
                </a:solidFill>
                <a:latin typeface="+mj-lt"/>
              </a:rPr>
              <a:t>Selecting Vacation Extension Days</a:t>
            </a:r>
          </a:p>
        </p:txBody>
      </p:sp>
      <p:sp>
        <p:nvSpPr>
          <p:cNvPr id="4" name="Content Placeholder 2"/>
          <p:cNvSpPr txBox="1">
            <a:spLocks/>
          </p:cNvSpPr>
          <p:nvPr/>
        </p:nvSpPr>
        <p:spPr>
          <a:xfrm>
            <a:off x="685800" y="1828800"/>
            <a:ext cx="7772400" cy="4724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600"/>
              </a:spcBef>
              <a:spcAft>
                <a:spcPts val="600"/>
              </a:spcAft>
              <a:buFont typeface="+mj-lt"/>
              <a:buAutoNum type="arabicPeriod"/>
            </a:pPr>
            <a:r>
              <a:rPr lang="en-US" sz="1800" dirty="0">
                <a:latin typeface="+mn-lt"/>
              </a:rPr>
              <a:t>Go to “</a:t>
            </a:r>
            <a:r>
              <a:rPr lang="en-US" sz="1800" b="1" dirty="0">
                <a:latin typeface="+mn-lt"/>
              </a:rPr>
              <a:t>My Bidding</a:t>
            </a:r>
            <a:r>
              <a:rPr lang="en-US" sz="1800" dirty="0">
                <a:latin typeface="+mn-lt"/>
              </a:rPr>
              <a:t>” </a:t>
            </a:r>
          </a:p>
          <a:p>
            <a:pPr marL="457200" indent="-457200">
              <a:spcBef>
                <a:spcPts val="600"/>
              </a:spcBef>
              <a:spcAft>
                <a:spcPts val="600"/>
              </a:spcAft>
              <a:buFont typeface="+mj-lt"/>
              <a:buAutoNum type="arabicPeriod"/>
            </a:pPr>
            <a:r>
              <a:rPr lang="en-US" sz="1800" dirty="0">
                <a:latin typeface="+mn-lt"/>
              </a:rPr>
              <a:t>Click the Blue Action Bar:</a:t>
            </a:r>
            <a:endParaRPr lang="en-US" sz="100" dirty="0">
              <a:latin typeface="+mn-lt"/>
            </a:endParaRPr>
          </a:p>
          <a:p>
            <a:pPr marL="457200" indent="-457200">
              <a:spcBef>
                <a:spcPts val="600"/>
              </a:spcBef>
              <a:spcAft>
                <a:spcPts val="600"/>
              </a:spcAft>
              <a:buFont typeface="+mj-lt"/>
              <a:buAutoNum type="arabicPeriod"/>
            </a:pPr>
            <a:r>
              <a:rPr lang="en-US" sz="1800" dirty="0">
                <a:latin typeface="+mn-lt"/>
              </a:rPr>
              <a:t>3 calendars will appear if you have vacation scheduled within the current month, bid month, and/or next month. Vacation days will be highlighted in yellow. </a:t>
            </a:r>
          </a:p>
          <a:p>
            <a:pPr marL="457200" indent="-457200">
              <a:spcBef>
                <a:spcPts val="0"/>
              </a:spcBef>
              <a:spcAft>
                <a:spcPts val="600"/>
              </a:spcAft>
              <a:buFont typeface="+mj-lt"/>
              <a:buAutoNum type="arabicPeriod"/>
            </a:pPr>
            <a:endParaRPr lang="en-US" sz="1800" dirty="0">
              <a:latin typeface="+mn-lt"/>
            </a:endParaRPr>
          </a:p>
          <a:p>
            <a:pPr marL="457200" indent="-457200">
              <a:spcBef>
                <a:spcPts val="0"/>
              </a:spcBef>
              <a:spcAft>
                <a:spcPts val="600"/>
              </a:spcAft>
              <a:buFont typeface="+mj-lt"/>
              <a:buAutoNum type="arabicPeriod"/>
            </a:pPr>
            <a:endParaRPr lang="en-US" sz="1800" dirty="0">
              <a:latin typeface="+mn-lt"/>
            </a:endParaRPr>
          </a:p>
          <a:p>
            <a:pPr marL="457200" indent="-457200">
              <a:spcBef>
                <a:spcPts val="0"/>
              </a:spcBef>
              <a:spcAft>
                <a:spcPts val="600"/>
              </a:spcAft>
              <a:buFont typeface="+mj-lt"/>
              <a:buAutoNum type="arabicPeriod"/>
            </a:pPr>
            <a:endParaRPr lang="en-US" sz="1800" dirty="0">
              <a:latin typeface="+mn-lt"/>
            </a:endParaRPr>
          </a:p>
          <a:p>
            <a:pPr marL="457200" indent="-457200">
              <a:spcBef>
                <a:spcPts val="0"/>
              </a:spcBef>
              <a:spcAft>
                <a:spcPts val="600"/>
              </a:spcAft>
              <a:buFont typeface="+mj-lt"/>
              <a:buAutoNum type="arabicPeriod"/>
            </a:pPr>
            <a:endParaRPr lang="en-US" sz="1800" dirty="0">
              <a:latin typeface="+mn-lt"/>
            </a:endParaRPr>
          </a:p>
          <a:p>
            <a:pPr marL="801688" indent="-171450">
              <a:spcBef>
                <a:spcPts val="0"/>
              </a:spcBef>
              <a:spcAft>
                <a:spcPts val="600"/>
              </a:spcAft>
              <a:buFont typeface="Arial" panose="020B0604020202020204" pitchFamily="34" charset="0"/>
              <a:buNone/>
            </a:pPr>
            <a:endParaRPr lang="en-US" sz="1800" dirty="0">
              <a:latin typeface="+mn-lt"/>
            </a:endParaRPr>
          </a:p>
          <a:p>
            <a:pPr marL="0" indent="0">
              <a:spcBef>
                <a:spcPts val="0"/>
              </a:spcBef>
              <a:spcAft>
                <a:spcPts val="600"/>
              </a:spcAft>
              <a:buNone/>
              <a:tabLst>
                <a:tab pos="457200" algn="l"/>
              </a:tabLst>
            </a:pPr>
            <a:endParaRPr lang="en-US" sz="1800" dirty="0">
              <a:latin typeface="+mn-lt"/>
            </a:endParaRPr>
          </a:p>
          <a:p>
            <a:pPr marL="0" indent="0">
              <a:spcBef>
                <a:spcPts val="0"/>
              </a:spcBef>
              <a:spcAft>
                <a:spcPts val="600"/>
              </a:spcAft>
              <a:buNone/>
              <a:tabLst>
                <a:tab pos="457200" algn="l"/>
              </a:tabLst>
            </a:pPr>
            <a:r>
              <a:rPr lang="en-US" sz="1800" dirty="0">
                <a:latin typeface="+mn-lt"/>
              </a:rPr>
              <a:t>The following message will appear if you don’t have vacation planned during the 3 calendar months (Current, Bid and Next):  </a:t>
            </a:r>
            <a:r>
              <a:rPr lang="en-US" sz="1800" b="1" dirty="0">
                <a:solidFill>
                  <a:srgbClr val="FF0000"/>
                </a:solidFill>
                <a:effectLst>
                  <a:outerShdw blurRad="38100" dist="38100" dir="2700000" algn="tl">
                    <a:srgbClr val="000000">
                      <a:alpha val="43137"/>
                    </a:srgbClr>
                  </a:outerShdw>
                </a:effectLst>
                <a:latin typeface="+mn-lt"/>
              </a:rPr>
              <a:t>“No vacation available for this contract month”</a:t>
            </a:r>
          </a:p>
          <a:p>
            <a:pPr marL="457200" indent="-457200">
              <a:spcBef>
                <a:spcPts val="0"/>
              </a:spcBef>
              <a:spcAft>
                <a:spcPts val="600"/>
              </a:spcAft>
              <a:buFont typeface="+mj-lt"/>
              <a:buAutoNum type="arabicPeriod"/>
            </a:pPr>
            <a:endParaRPr lang="en-US" sz="1800" dirty="0">
              <a:latin typeface="+mn-lt"/>
            </a:endParaRPr>
          </a:p>
          <a:p>
            <a:pPr marL="457200" indent="-457200">
              <a:spcBef>
                <a:spcPts val="0"/>
              </a:spcBef>
              <a:spcAft>
                <a:spcPts val="600"/>
              </a:spcAft>
              <a:buFont typeface="+mj-lt"/>
              <a:buAutoNum type="arabicPeriod"/>
            </a:pPr>
            <a:endParaRPr lang="en-US" sz="1800" dirty="0">
              <a:latin typeface="+mn-lt"/>
            </a:endParaRPr>
          </a:p>
          <a:p>
            <a:pPr marL="0" indent="0">
              <a:spcBef>
                <a:spcPts val="0"/>
              </a:spcBef>
              <a:spcAft>
                <a:spcPts val="600"/>
              </a:spcAft>
              <a:buFont typeface="Arial" panose="020B0604020202020204" pitchFamily="34" charset="0"/>
              <a:buNone/>
            </a:pPr>
            <a:endParaRPr lang="en-US" sz="1800" dirty="0">
              <a:latin typeface="+mn-lt"/>
            </a:endParaRPr>
          </a:p>
          <a:p>
            <a:pPr marL="0" indent="0">
              <a:spcBef>
                <a:spcPts val="0"/>
              </a:spcBef>
              <a:spcAft>
                <a:spcPts val="600"/>
              </a:spcAft>
              <a:buFont typeface="Arial" panose="020B0604020202020204" pitchFamily="34" charset="0"/>
              <a:buNone/>
            </a:pPr>
            <a:endParaRPr lang="en-US" sz="1800" dirty="0">
              <a:latin typeface="+mn-lt"/>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047" y="2249859"/>
            <a:ext cx="4544060" cy="39058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371600" y="3762375"/>
            <a:ext cx="4157980" cy="1571625"/>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722620" y="3680865"/>
            <a:ext cx="2294626" cy="923330"/>
          </a:xfrm>
          <a:prstGeom prst="rect">
            <a:avLst/>
          </a:prstGeom>
          <a:noFill/>
        </p:spPr>
        <p:txBody>
          <a:bodyPr wrap="square" rtlCol="0">
            <a:spAutoFit/>
          </a:bodyPr>
          <a:lstStyle/>
          <a:p>
            <a:pPr>
              <a:tabLst>
                <a:tab pos="284163" algn="l"/>
              </a:tabLst>
            </a:pPr>
            <a:r>
              <a:rPr lang="en-US" b="1" dirty="0">
                <a:solidFill>
                  <a:srgbClr val="FF0000"/>
                </a:solidFill>
                <a:effectLst>
                  <a:outerShdw blurRad="38100" dist="38100" dir="2700000" algn="tl">
                    <a:srgbClr val="000000">
                      <a:alpha val="43137"/>
                    </a:srgbClr>
                  </a:outerShdw>
                </a:effectLst>
              </a:rPr>
              <a:t>1	</a:t>
            </a:r>
            <a:r>
              <a:rPr lang="en-US" dirty="0"/>
              <a:t>Current Month</a:t>
            </a:r>
          </a:p>
          <a:p>
            <a:pPr>
              <a:tabLst>
                <a:tab pos="284163" algn="l"/>
              </a:tabLst>
            </a:pPr>
            <a:r>
              <a:rPr lang="en-US" b="1" dirty="0">
                <a:solidFill>
                  <a:srgbClr val="FF0000"/>
                </a:solidFill>
                <a:effectLst>
                  <a:outerShdw blurRad="38100" dist="38100" dir="2700000" algn="tl">
                    <a:srgbClr val="000000">
                      <a:alpha val="43137"/>
                    </a:srgbClr>
                  </a:outerShdw>
                </a:effectLst>
              </a:rPr>
              <a:t>2 </a:t>
            </a:r>
            <a:r>
              <a:rPr lang="en-US" dirty="0"/>
              <a:t>	Bid Month </a:t>
            </a:r>
          </a:p>
          <a:p>
            <a:pPr>
              <a:tabLst>
                <a:tab pos="284163" algn="l"/>
              </a:tabLst>
            </a:pPr>
            <a:r>
              <a:rPr lang="en-US" b="1" dirty="0">
                <a:solidFill>
                  <a:srgbClr val="FF0000"/>
                </a:solidFill>
                <a:effectLst>
                  <a:outerShdw blurRad="38100" dist="38100" dir="2700000" algn="tl">
                    <a:srgbClr val="000000">
                      <a:alpha val="43137"/>
                    </a:srgbClr>
                  </a:outerShdw>
                </a:effectLst>
              </a:rPr>
              <a:t>3</a:t>
            </a:r>
            <a:r>
              <a:rPr lang="en-US" dirty="0"/>
              <a:t> 	Next Month </a:t>
            </a:r>
          </a:p>
        </p:txBody>
      </p:sp>
      <p:sp>
        <p:nvSpPr>
          <p:cNvPr id="8" name="TextBox 7"/>
          <p:cNvSpPr txBox="1"/>
          <p:nvPr/>
        </p:nvSpPr>
        <p:spPr>
          <a:xfrm>
            <a:off x="1455420" y="4230275"/>
            <a:ext cx="314864" cy="400110"/>
          </a:xfrm>
          <a:prstGeom prst="rect">
            <a:avLst/>
          </a:prstGeom>
          <a:noFill/>
        </p:spPr>
        <p:txBody>
          <a:bodyPr wrap="square" rtlCol="0">
            <a:spAutoFit/>
          </a:bodyPr>
          <a:lstStyle/>
          <a:p>
            <a:r>
              <a:rPr lang="en-US" sz="2000" b="1" dirty="0">
                <a:solidFill>
                  <a:srgbClr val="FF0000"/>
                </a:solidFill>
                <a:effectLst>
                  <a:outerShdw blurRad="38100" dist="38100" dir="2700000" algn="tl">
                    <a:srgbClr val="000000">
                      <a:alpha val="43137"/>
                    </a:srgbClr>
                  </a:outerShdw>
                </a:effectLst>
              </a:rPr>
              <a:t>1</a:t>
            </a:r>
          </a:p>
        </p:txBody>
      </p:sp>
      <p:sp>
        <p:nvSpPr>
          <p:cNvPr id="9" name="TextBox 8"/>
          <p:cNvSpPr txBox="1"/>
          <p:nvPr/>
        </p:nvSpPr>
        <p:spPr>
          <a:xfrm>
            <a:off x="2827020" y="4211122"/>
            <a:ext cx="314864" cy="400110"/>
          </a:xfrm>
          <a:prstGeom prst="rect">
            <a:avLst/>
          </a:prstGeom>
          <a:noFill/>
        </p:spPr>
        <p:txBody>
          <a:bodyPr wrap="square" rtlCol="0">
            <a:spAutoFit/>
          </a:bodyPr>
          <a:lstStyle/>
          <a:p>
            <a:r>
              <a:rPr lang="en-US" sz="2000" b="1" dirty="0">
                <a:solidFill>
                  <a:srgbClr val="FF0000"/>
                </a:solidFill>
                <a:effectLst>
                  <a:outerShdw blurRad="38100" dist="38100" dir="2700000" algn="tl">
                    <a:srgbClr val="000000">
                      <a:alpha val="43137"/>
                    </a:srgbClr>
                  </a:outerShdw>
                </a:effectLst>
              </a:rPr>
              <a:t>2</a:t>
            </a:r>
          </a:p>
        </p:txBody>
      </p:sp>
      <p:sp>
        <p:nvSpPr>
          <p:cNvPr id="10" name="TextBox 9"/>
          <p:cNvSpPr txBox="1"/>
          <p:nvPr/>
        </p:nvSpPr>
        <p:spPr>
          <a:xfrm>
            <a:off x="4198620" y="4211122"/>
            <a:ext cx="314864" cy="400110"/>
          </a:xfrm>
          <a:prstGeom prst="rect">
            <a:avLst/>
          </a:prstGeom>
          <a:noFill/>
        </p:spPr>
        <p:txBody>
          <a:bodyPr wrap="square" rtlCol="0">
            <a:spAutoFit/>
          </a:bodyPr>
          <a:lstStyle/>
          <a:p>
            <a:r>
              <a:rPr lang="en-US" sz="2000" b="1" dirty="0">
                <a:solidFill>
                  <a:srgbClr val="FF0000"/>
                </a:solidFill>
                <a:effectLst>
                  <a:outerShdw blurRad="38100" dist="38100" dir="2700000" algn="tl">
                    <a:srgbClr val="000000">
                      <a:alpha val="43137"/>
                    </a:srgbClr>
                  </a:outerShdw>
                </a:effectLst>
              </a:rPr>
              <a:t>3</a:t>
            </a:r>
          </a:p>
        </p:txBody>
      </p:sp>
      <p:sp>
        <p:nvSpPr>
          <p:cNvPr id="11" name="Oval 10"/>
          <p:cNvSpPr/>
          <p:nvPr/>
        </p:nvSpPr>
        <p:spPr>
          <a:xfrm>
            <a:off x="2598420" y="4630385"/>
            <a:ext cx="1915064" cy="5894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974224" y="4740458"/>
            <a:ext cx="1524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tabLst>
                <a:tab pos="284163" algn="l"/>
              </a:tabLst>
            </a:pPr>
            <a:r>
              <a:rPr lang="en-US" dirty="0"/>
              <a:t>Vacation Days</a:t>
            </a:r>
          </a:p>
        </p:txBody>
      </p:sp>
      <p:cxnSp>
        <p:nvCxnSpPr>
          <p:cNvPr id="13" name="Straight Arrow Connector 12"/>
          <p:cNvCxnSpPr>
            <a:stCxn id="11" idx="6"/>
          </p:cNvCxnSpPr>
          <p:nvPr/>
        </p:nvCxnSpPr>
        <p:spPr>
          <a:xfrm>
            <a:off x="4513484" y="4925124"/>
            <a:ext cx="1437736" cy="406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720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8458200" cy="884238"/>
          </a:xfrm>
        </p:spPr>
        <p:txBody>
          <a:bodyPr>
            <a:normAutofit/>
          </a:bodyPr>
          <a:lstStyle/>
          <a:p>
            <a:pPr algn="l"/>
            <a:r>
              <a:rPr lang="en-US" sz="4400" b="1" dirty="0">
                <a:solidFill>
                  <a:srgbClr val="0070C0"/>
                </a:solidFill>
                <a:latin typeface="+mj-lt"/>
              </a:rPr>
              <a:t>Selecting Vacation Extension Days</a:t>
            </a:r>
          </a:p>
        </p:txBody>
      </p:sp>
      <p:sp>
        <p:nvSpPr>
          <p:cNvPr id="4" name="Content Placeholder 2"/>
          <p:cNvSpPr txBox="1">
            <a:spLocks/>
          </p:cNvSpPr>
          <p:nvPr/>
        </p:nvSpPr>
        <p:spPr>
          <a:xfrm>
            <a:off x="685800" y="1951037"/>
            <a:ext cx="7730367" cy="42973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0"/>
              </a:spcBef>
              <a:spcAft>
                <a:spcPts val="600"/>
              </a:spcAft>
              <a:buFont typeface="+mj-lt"/>
              <a:buAutoNum type="arabicPeriod" startAt="4"/>
            </a:pPr>
            <a:r>
              <a:rPr lang="en-US" sz="1800" dirty="0">
                <a:latin typeface="+mn-lt"/>
              </a:rPr>
              <a:t>Click the desired days to extend your vacation.</a:t>
            </a:r>
          </a:p>
          <a:p>
            <a:pPr marL="457200" indent="-457200">
              <a:spcBef>
                <a:spcPts val="0"/>
              </a:spcBef>
              <a:spcAft>
                <a:spcPts val="600"/>
              </a:spcAft>
              <a:buFont typeface="+mj-lt"/>
              <a:buAutoNum type="arabicPeriod" startAt="4"/>
            </a:pPr>
            <a:endParaRPr lang="en-US" sz="1800" dirty="0">
              <a:latin typeface="+mn-lt"/>
            </a:endParaRPr>
          </a:p>
          <a:p>
            <a:pPr marL="457200" indent="-457200">
              <a:spcBef>
                <a:spcPts val="0"/>
              </a:spcBef>
              <a:spcAft>
                <a:spcPts val="600"/>
              </a:spcAft>
              <a:buFont typeface="+mj-lt"/>
              <a:buAutoNum type="arabicPeriod" startAt="4"/>
            </a:pPr>
            <a:endParaRPr lang="en-US" sz="1800" dirty="0">
              <a:latin typeface="+mn-lt"/>
            </a:endParaRPr>
          </a:p>
          <a:p>
            <a:pPr marL="457200" indent="-457200">
              <a:spcBef>
                <a:spcPts val="0"/>
              </a:spcBef>
              <a:spcAft>
                <a:spcPts val="600"/>
              </a:spcAft>
              <a:buFont typeface="+mj-lt"/>
              <a:buAutoNum type="arabicPeriod" startAt="4"/>
            </a:pPr>
            <a:endParaRPr lang="en-US" sz="1800" dirty="0">
              <a:latin typeface="+mn-lt"/>
            </a:endParaRPr>
          </a:p>
          <a:p>
            <a:pPr marL="457200" indent="-457200">
              <a:spcBef>
                <a:spcPts val="0"/>
              </a:spcBef>
              <a:spcAft>
                <a:spcPts val="600"/>
              </a:spcAft>
              <a:buFont typeface="+mj-lt"/>
              <a:buAutoNum type="arabicPeriod" startAt="4"/>
            </a:pPr>
            <a:endParaRPr lang="en-US" sz="1800" dirty="0">
              <a:latin typeface="+mn-lt"/>
            </a:endParaRPr>
          </a:p>
          <a:p>
            <a:pPr marL="457200" indent="-457200">
              <a:spcBef>
                <a:spcPts val="0"/>
              </a:spcBef>
              <a:spcAft>
                <a:spcPts val="600"/>
              </a:spcAft>
              <a:buFont typeface="+mj-lt"/>
              <a:buAutoNum type="arabicPeriod" startAt="4"/>
            </a:pPr>
            <a:endParaRPr lang="en-US" sz="1800" dirty="0">
              <a:latin typeface="+mn-lt"/>
            </a:endParaRPr>
          </a:p>
          <a:p>
            <a:pPr marL="0" indent="0">
              <a:spcBef>
                <a:spcPts val="0"/>
              </a:spcBef>
              <a:spcAft>
                <a:spcPts val="600"/>
              </a:spcAft>
              <a:buFont typeface="Arial" panose="020B0604020202020204" pitchFamily="34" charset="0"/>
              <a:buNone/>
              <a:tabLst>
                <a:tab pos="798513" algn="l"/>
              </a:tabLst>
            </a:pPr>
            <a:r>
              <a:rPr lang="en-US" sz="1800" dirty="0">
                <a:latin typeface="+mn-lt"/>
              </a:rPr>
              <a:t>You may select up to 4 days for each block of vacation using any combination:</a:t>
            </a:r>
          </a:p>
          <a:p>
            <a:pPr marL="0" indent="0">
              <a:spcBef>
                <a:spcPts val="0"/>
              </a:spcBef>
              <a:spcAft>
                <a:spcPts val="600"/>
              </a:spcAft>
              <a:buFont typeface="Arial" panose="020B0604020202020204" pitchFamily="34" charset="0"/>
              <a:buNone/>
            </a:pPr>
            <a:endParaRPr lang="en-US" sz="1800" dirty="0">
              <a:latin typeface="+mn-lt"/>
            </a:endParaRPr>
          </a:p>
          <a:p>
            <a:pPr marL="457200" indent="-457200">
              <a:spcBef>
                <a:spcPts val="0"/>
              </a:spcBef>
              <a:spcAft>
                <a:spcPts val="600"/>
              </a:spcAft>
              <a:buFont typeface="+mj-lt"/>
              <a:buAutoNum type="arabicPeriod" startAt="4"/>
            </a:pPr>
            <a:endParaRPr lang="en-US" sz="1800" dirty="0">
              <a:latin typeface="+mn-lt"/>
            </a:endParaRPr>
          </a:p>
          <a:p>
            <a:pPr marL="457200" indent="-457200">
              <a:spcBef>
                <a:spcPts val="0"/>
              </a:spcBef>
              <a:spcAft>
                <a:spcPts val="600"/>
              </a:spcAft>
              <a:buFont typeface="+mj-lt"/>
              <a:buAutoNum type="arabicPeriod" startAt="4"/>
            </a:pPr>
            <a:endParaRPr lang="en-US" sz="1800" dirty="0">
              <a:latin typeface="+mn-lt"/>
            </a:endParaRPr>
          </a:p>
          <a:p>
            <a:pPr marL="457200" indent="-457200">
              <a:spcBef>
                <a:spcPts val="0"/>
              </a:spcBef>
              <a:spcAft>
                <a:spcPts val="600"/>
              </a:spcAft>
              <a:buFont typeface="+mj-lt"/>
              <a:buAutoNum type="arabicPeriod" startAt="4"/>
            </a:pPr>
            <a:endParaRPr lang="en-US" sz="1800" dirty="0">
              <a:latin typeface="+mn-lt"/>
            </a:endParaRPr>
          </a:p>
          <a:p>
            <a:pPr marL="457200" indent="-457200">
              <a:spcBef>
                <a:spcPts val="0"/>
              </a:spcBef>
              <a:spcAft>
                <a:spcPts val="600"/>
              </a:spcAft>
              <a:buFont typeface="+mj-lt"/>
              <a:buAutoNum type="arabicPeriod" startAt="4"/>
            </a:pPr>
            <a:endParaRPr lang="en-US" sz="1800" dirty="0">
              <a:latin typeface="+mn-lt"/>
            </a:endParaRPr>
          </a:p>
          <a:p>
            <a:pPr marL="0" indent="0">
              <a:spcBef>
                <a:spcPts val="0"/>
              </a:spcBef>
              <a:spcAft>
                <a:spcPts val="600"/>
              </a:spcAft>
              <a:buFont typeface="Arial" panose="020B0604020202020204" pitchFamily="34" charset="0"/>
              <a:buNone/>
            </a:pPr>
            <a:endParaRPr lang="en-US" sz="1800" dirty="0">
              <a:latin typeface="+mn-lt"/>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388109"/>
            <a:ext cx="4091297" cy="1447800"/>
          </a:xfrm>
          <a:prstGeom prst="rect">
            <a:avLst/>
          </a:prstGeom>
          <a:noFill/>
          <a:ln w="38100" cap="sq">
            <a:solidFill>
              <a:schemeClr val="accent1"/>
            </a:solidFill>
            <a:prstDash val="solid"/>
            <a:miter lim="800000"/>
          </a:ln>
          <a:effectLst>
            <a:outerShdw blurRad="50800" dist="38100" dir="2700000" algn="tl" rotWithShape="0">
              <a:srgbClr val="000000">
                <a:alpha val="43000"/>
              </a:srgbClr>
            </a:outerShdw>
          </a:effectLst>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74" y="4582064"/>
            <a:ext cx="1188720" cy="124012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5174" y="4595328"/>
            <a:ext cx="1188720" cy="12268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174" y="4572000"/>
            <a:ext cx="1188720" cy="124718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7148" y="4585167"/>
            <a:ext cx="1188720" cy="122084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0" name="Oval 9"/>
          <p:cNvSpPr/>
          <p:nvPr/>
        </p:nvSpPr>
        <p:spPr>
          <a:xfrm>
            <a:off x="2491097" y="3017837"/>
            <a:ext cx="1915064" cy="5894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852811" y="3017837"/>
            <a:ext cx="239641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tabLst>
                <a:tab pos="396875" algn="l"/>
              </a:tabLst>
            </a:pPr>
            <a:r>
              <a:rPr lang="en-US" dirty="0"/>
              <a:t>	Vacation Days</a:t>
            </a:r>
          </a:p>
          <a:p>
            <a:pPr>
              <a:tabLst>
                <a:tab pos="396875" algn="l"/>
              </a:tabLst>
            </a:pPr>
            <a:r>
              <a:rPr lang="en-US" dirty="0"/>
              <a:t>	Vacation Extension</a:t>
            </a:r>
          </a:p>
        </p:txBody>
      </p:sp>
      <p:cxnSp>
        <p:nvCxnSpPr>
          <p:cNvPr id="12" name="Straight Arrow Connector 11"/>
          <p:cNvCxnSpPr>
            <a:stCxn id="10" idx="6"/>
          </p:cNvCxnSpPr>
          <p:nvPr/>
        </p:nvCxnSpPr>
        <p:spPr>
          <a:xfrm>
            <a:off x="4406161" y="3312576"/>
            <a:ext cx="1437736" cy="406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3" name="Picture 1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8270" y="3139580"/>
            <a:ext cx="182880" cy="182880"/>
          </a:xfrm>
          <a:prstGeom prst="rect">
            <a:avLst/>
          </a:prstGeom>
        </p:spPr>
      </p:pic>
      <p:pic>
        <p:nvPicPr>
          <p:cNvPr id="14" name="Picture 13"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8270" y="3372885"/>
            <a:ext cx="182880" cy="182880"/>
          </a:xfrm>
          <a:prstGeom prst="rect">
            <a:avLst/>
          </a:prstGeom>
        </p:spPr>
      </p:pic>
      <p:pic>
        <p:nvPicPr>
          <p:cNvPr id="15" name="Picture 14" descr="Screen Clipping"/>
          <p:cNvPicPr>
            <a:picLocks noChangeAspect="1"/>
          </p:cNvPicPr>
          <p:nvPr/>
        </p:nvPicPr>
        <p:blipFill rotWithShape="1">
          <a:blip r:embed="rId2">
            <a:extLst>
              <a:ext uri="{28A0092B-C50C-407E-A947-70E740481C1C}">
                <a14:useLocalDpi xmlns:a14="http://schemas.microsoft.com/office/drawing/2010/main" val="0"/>
              </a:ext>
            </a:extLst>
          </a:blip>
          <a:srcRect l="33696" t="3024" r="33152" b="4270"/>
          <a:stretch/>
        </p:blipFill>
        <p:spPr>
          <a:xfrm>
            <a:off x="6820494" y="4572000"/>
            <a:ext cx="1256706" cy="1243584"/>
          </a:xfrm>
          <a:prstGeom prst="rect">
            <a:avLst/>
          </a:prstGeom>
          <a:noFill/>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90035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2276634"/>
            <a:ext cx="5329929" cy="374316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ts val="2100"/>
              </a:lnSpc>
              <a:spcBef>
                <a:spcPts val="600"/>
              </a:spcBef>
              <a:spcAft>
                <a:spcPts val="600"/>
              </a:spcAft>
              <a:buFont typeface="+mj-lt"/>
              <a:buAutoNum type="arabicPeriod" startAt="5"/>
            </a:pPr>
            <a:r>
              <a:rPr lang="en-US" sz="1800" dirty="0">
                <a:latin typeface="+mn-lt"/>
              </a:rPr>
              <a:t>Click                 . A new screen will open with your “</a:t>
            </a:r>
            <a:r>
              <a:rPr lang="en-US" sz="1800" b="1" dirty="0">
                <a:latin typeface="+mn-lt"/>
              </a:rPr>
              <a:t>Bid Selection.”</a:t>
            </a:r>
          </a:p>
          <a:p>
            <a:pPr marL="0" indent="0">
              <a:lnSpc>
                <a:spcPts val="2100"/>
              </a:lnSpc>
              <a:spcBef>
                <a:spcPts val="600"/>
              </a:spcBef>
              <a:spcAft>
                <a:spcPts val="600"/>
              </a:spcAft>
              <a:buNone/>
            </a:pPr>
            <a:endParaRPr lang="en-US" sz="1800" b="1" dirty="0">
              <a:latin typeface="+mn-lt"/>
            </a:endParaRPr>
          </a:p>
          <a:p>
            <a:pPr marL="0" indent="0">
              <a:lnSpc>
                <a:spcPts val="2100"/>
              </a:lnSpc>
              <a:spcBef>
                <a:spcPts val="600"/>
              </a:spcBef>
              <a:spcAft>
                <a:spcPts val="600"/>
              </a:spcAft>
              <a:buNone/>
            </a:pPr>
            <a:endParaRPr lang="en-US" sz="1800" b="1" dirty="0">
              <a:latin typeface="+mn-lt"/>
            </a:endParaRPr>
          </a:p>
          <a:p>
            <a:pPr marL="457200" indent="-457200">
              <a:lnSpc>
                <a:spcPts val="2100"/>
              </a:lnSpc>
              <a:spcBef>
                <a:spcPts val="600"/>
              </a:spcBef>
              <a:spcAft>
                <a:spcPts val="600"/>
              </a:spcAft>
              <a:buFont typeface="+mj-lt"/>
              <a:buAutoNum type="arabicPeriod" startAt="6"/>
            </a:pPr>
            <a:r>
              <a:rPr lang="en-US" sz="1800" dirty="0">
                <a:latin typeface="+mn-lt"/>
              </a:rPr>
              <a:t>Review your </a:t>
            </a:r>
            <a:r>
              <a:rPr lang="en-US" sz="1800" b="1" dirty="0">
                <a:latin typeface="+mn-lt"/>
              </a:rPr>
              <a:t>“Bid Selection” </a:t>
            </a:r>
            <a:r>
              <a:rPr lang="en-US" sz="1800" dirty="0">
                <a:latin typeface="+mn-lt"/>
              </a:rPr>
              <a:t>and click                            to  submit your request. Or, click              to go back and make changes. </a:t>
            </a:r>
          </a:p>
          <a:p>
            <a:pPr marL="457200" indent="-457200">
              <a:lnSpc>
                <a:spcPts val="2100"/>
              </a:lnSpc>
              <a:spcBef>
                <a:spcPts val="600"/>
              </a:spcBef>
              <a:spcAft>
                <a:spcPts val="600"/>
              </a:spcAft>
              <a:buFont typeface="+mj-lt"/>
              <a:buAutoNum type="arabicPeriod" startAt="6"/>
            </a:pPr>
            <a:endParaRPr lang="en-US" sz="1800" dirty="0">
              <a:latin typeface="+mn-lt"/>
            </a:endParaRPr>
          </a:p>
          <a:p>
            <a:pPr marL="457200" indent="-457200">
              <a:lnSpc>
                <a:spcPts val="2100"/>
              </a:lnSpc>
              <a:spcBef>
                <a:spcPts val="600"/>
              </a:spcBef>
              <a:spcAft>
                <a:spcPts val="600"/>
              </a:spcAft>
              <a:buFont typeface="+mj-lt"/>
              <a:buAutoNum type="arabicPeriod" startAt="6"/>
            </a:pPr>
            <a:r>
              <a:rPr lang="en-US" sz="1800" dirty="0">
                <a:latin typeface="+mn-lt"/>
              </a:rPr>
              <a:t>Once you click                       ,  you will get a “</a:t>
            </a:r>
            <a:r>
              <a:rPr lang="en-US" sz="1800" b="1" dirty="0">
                <a:latin typeface="+mn-lt"/>
              </a:rPr>
              <a:t>Bid Confirmation</a:t>
            </a:r>
            <a:r>
              <a:rPr lang="en-US" sz="1800" dirty="0">
                <a:latin typeface="+mn-lt"/>
              </a:rPr>
              <a:t>” that will list the days that were extended. </a:t>
            </a:r>
          </a:p>
        </p:txBody>
      </p:sp>
      <p:sp>
        <p:nvSpPr>
          <p:cNvPr id="3" name="Title 1"/>
          <p:cNvSpPr>
            <a:spLocks noGrp="1"/>
          </p:cNvSpPr>
          <p:nvPr>
            <p:ph type="title"/>
          </p:nvPr>
        </p:nvSpPr>
        <p:spPr>
          <a:xfrm>
            <a:off x="685800" y="533400"/>
            <a:ext cx="8458200" cy="884238"/>
          </a:xfrm>
        </p:spPr>
        <p:txBody>
          <a:bodyPr>
            <a:normAutofit/>
          </a:bodyPr>
          <a:lstStyle/>
          <a:p>
            <a:pPr algn="l"/>
            <a:r>
              <a:rPr lang="en-US" sz="4400" b="1" dirty="0">
                <a:solidFill>
                  <a:srgbClr val="0070C0"/>
                </a:solidFill>
                <a:latin typeface="+mj-lt"/>
              </a:rPr>
              <a:t>Selecting Vacation Extension Days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1641" y="4114800"/>
            <a:ext cx="643759"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77" t="13761" b="18356"/>
          <a:stretch/>
        </p:blipFill>
        <p:spPr bwMode="auto">
          <a:xfrm>
            <a:off x="4889200" y="3800634"/>
            <a:ext cx="1054400" cy="3191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67" r="9749" b="17361"/>
          <a:stretch/>
        </p:blipFill>
        <p:spPr bwMode="auto">
          <a:xfrm>
            <a:off x="1905000" y="2200434"/>
            <a:ext cx="784412" cy="3624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77" t="13761" b="18356"/>
          <a:stretch/>
        </p:blipFill>
        <p:spPr bwMode="auto">
          <a:xfrm>
            <a:off x="2863700" y="5172234"/>
            <a:ext cx="1054400" cy="3191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6182" y="1923796"/>
            <a:ext cx="1762444" cy="1278169"/>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pic>
        <p:nvPicPr>
          <p:cNvPr id="1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9059" y="3538225"/>
            <a:ext cx="1549541" cy="1280160"/>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6604" y="5105400"/>
            <a:ext cx="1437925" cy="1280160"/>
          </a:xfrm>
          <a:prstGeom prst="rect">
            <a:avLst/>
          </a:prstGeom>
          <a:ln w="31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3096048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685800"/>
            <a:ext cx="8458200" cy="1066800"/>
          </a:xfrm>
        </p:spPr>
        <p:txBody>
          <a:bodyPr>
            <a:noAutofit/>
          </a:bodyPr>
          <a:lstStyle/>
          <a:p>
            <a:pPr algn="l"/>
            <a:r>
              <a:rPr lang="en-US" sz="4400" b="1" dirty="0">
                <a:solidFill>
                  <a:srgbClr val="0070C0"/>
                </a:solidFill>
                <a:latin typeface="+mj-lt"/>
              </a:rPr>
              <a:t>Changing or Removing Vacation Extension Day(s)</a:t>
            </a:r>
          </a:p>
        </p:txBody>
      </p:sp>
      <p:sp>
        <p:nvSpPr>
          <p:cNvPr id="4" name="Content Placeholder 2"/>
          <p:cNvSpPr txBox="1">
            <a:spLocks/>
          </p:cNvSpPr>
          <p:nvPr/>
        </p:nvSpPr>
        <p:spPr>
          <a:xfrm>
            <a:off x="609600" y="2743200"/>
            <a:ext cx="7772400" cy="3048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2000"/>
              </a:lnSpc>
              <a:spcBef>
                <a:spcPts val="1200"/>
              </a:spcBef>
              <a:spcAft>
                <a:spcPts val="1200"/>
              </a:spcAft>
              <a:buFont typeface="+mj-lt"/>
              <a:buAutoNum type="arabicPeriod"/>
            </a:pPr>
            <a:r>
              <a:rPr lang="en-US" sz="1600" dirty="0">
                <a:latin typeface="+mn-lt"/>
              </a:rPr>
              <a:t>Go back to </a:t>
            </a:r>
            <a:r>
              <a:rPr lang="en-US" sz="1600" b="1" dirty="0">
                <a:latin typeface="+mn-lt"/>
              </a:rPr>
              <a:t>“My Bidding”</a:t>
            </a:r>
          </a:p>
          <a:p>
            <a:pPr>
              <a:lnSpc>
                <a:spcPts val="2000"/>
              </a:lnSpc>
              <a:spcBef>
                <a:spcPts val="1200"/>
              </a:spcBef>
              <a:spcAft>
                <a:spcPts val="1200"/>
              </a:spcAft>
              <a:buFont typeface="+mj-lt"/>
              <a:buAutoNum type="arabicPeriod"/>
            </a:pPr>
            <a:r>
              <a:rPr lang="en-US" sz="1600" dirty="0">
                <a:latin typeface="+mn-lt"/>
              </a:rPr>
              <a:t>Click the Blue Action Bar:  </a:t>
            </a:r>
          </a:p>
          <a:p>
            <a:pPr marL="685800" lvl="1">
              <a:lnSpc>
                <a:spcPts val="2000"/>
              </a:lnSpc>
              <a:spcBef>
                <a:spcPts val="600"/>
              </a:spcBef>
            </a:pPr>
            <a:r>
              <a:rPr lang="en-US" sz="1600" dirty="0">
                <a:latin typeface="+mn-lt"/>
              </a:rPr>
              <a:t>To </a:t>
            </a:r>
            <a:r>
              <a:rPr lang="en-US" sz="1600" b="1" dirty="0">
                <a:latin typeface="+mn-lt"/>
              </a:rPr>
              <a:t>Remove </a:t>
            </a:r>
            <a:r>
              <a:rPr lang="en-US" sz="1600" dirty="0">
                <a:latin typeface="+mn-lt"/>
              </a:rPr>
              <a:t>your VGs: Click on the green highlighted squares, they will turn white, indicating you removed the previous selection. </a:t>
            </a:r>
          </a:p>
          <a:p>
            <a:pPr marL="685800" lvl="1">
              <a:lnSpc>
                <a:spcPts val="2000"/>
              </a:lnSpc>
              <a:spcBef>
                <a:spcPts val="600"/>
              </a:spcBef>
            </a:pPr>
            <a:r>
              <a:rPr lang="en-US" sz="1600" dirty="0">
                <a:latin typeface="+mn-lt"/>
              </a:rPr>
              <a:t>To </a:t>
            </a:r>
            <a:r>
              <a:rPr lang="en-US" sz="1600" b="1" dirty="0">
                <a:latin typeface="+mn-lt"/>
              </a:rPr>
              <a:t>Change</a:t>
            </a:r>
            <a:r>
              <a:rPr lang="en-US" sz="1600" dirty="0">
                <a:latin typeface="+mn-lt"/>
              </a:rPr>
              <a:t> your VGs: Click on the green highlighted squares</a:t>
            </a:r>
            <a:r>
              <a:rPr lang="en-US" sz="1600" dirty="0"/>
              <a:t>, they will turn white, indicating you removed the previous selection. </a:t>
            </a:r>
            <a:r>
              <a:rPr lang="en-US" sz="1600" dirty="0">
                <a:latin typeface="+mn-lt"/>
              </a:rPr>
              <a:t>Select the new extension dates.</a:t>
            </a:r>
          </a:p>
          <a:p>
            <a:pPr marL="685800" lvl="1">
              <a:lnSpc>
                <a:spcPts val="2000"/>
              </a:lnSpc>
              <a:spcBef>
                <a:spcPts val="600"/>
              </a:spcBef>
            </a:pPr>
            <a:endParaRPr lang="en-US" sz="1600" dirty="0">
              <a:latin typeface="+mn-lt"/>
            </a:endParaRPr>
          </a:p>
          <a:p>
            <a:pPr marL="341313" indent="-341313">
              <a:lnSpc>
                <a:spcPts val="2000"/>
              </a:lnSpc>
              <a:spcBef>
                <a:spcPts val="600"/>
              </a:spcBef>
              <a:buFont typeface="+mj-lt"/>
              <a:buAutoNum type="arabicPeriod"/>
              <a:tabLst>
                <a:tab pos="55563" algn="l"/>
              </a:tabLst>
            </a:pPr>
            <a:r>
              <a:rPr lang="en-US" sz="1600" dirty="0">
                <a:latin typeface="+mn-lt"/>
              </a:rPr>
              <a:t>Click                   </a:t>
            </a:r>
            <a:r>
              <a:rPr lang="en-US" sz="2000" dirty="0"/>
              <a:t>.</a:t>
            </a:r>
            <a:endParaRPr lang="en-US" sz="2000" dirty="0">
              <a:latin typeface="+mn-lt"/>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319490"/>
            <a:ext cx="4544060" cy="390580"/>
          </a:xfrm>
          <a:prstGeom prst="rect">
            <a:avLst/>
          </a:prstGeom>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131" r="10454"/>
          <a:stretch/>
        </p:blipFill>
        <p:spPr bwMode="auto">
          <a:xfrm>
            <a:off x="1508835" y="5257800"/>
            <a:ext cx="777165" cy="4385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72766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my.envoyair.com/wp-content/uploads/2016/01/IMG_Stock_08922289_7-1024x682.jpg"/>
          <p:cNvPicPr>
            <a:picLocks noChangeAspect="1" noChangeArrowheads="1"/>
          </p:cNvPicPr>
          <p:nvPr/>
        </p:nvPicPr>
        <p:blipFill>
          <a:blip r:embed="rId3">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457200" y="15240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5" name="Title 4"/>
          <p:cNvSpPr>
            <a:spLocks noGrp="1"/>
          </p:cNvSpPr>
          <p:nvPr>
            <p:ph type="title" idx="4294967295"/>
          </p:nvPr>
        </p:nvSpPr>
        <p:spPr/>
        <p:txBody>
          <a:bodyPr>
            <a:normAutofit/>
          </a:bodyPr>
          <a:lstStyle/>
          <a:p>
            <a:pPr algn="r" rtl="0" eaLnBrk="1" latinLnBrk="0" hangingPunct="1"/>
            <a:r>
              <a:rPr lang="en-US" b="1" kern="1200" dirty="0">
                <a:solidFill>
                  <a:srgbClr val="0070C0"/>
                </a:solidFill>
                <a:effectLst/>
                <a:ea typeface="+mn-ea"/>
                <a:cs typeface="+mn-cs"/>
              </a:rPr>
              <a:t>Section 1 </a:t>
            </a:r>
            <a:endParaRPr lang="en-US" dirty="0">
              <a:effectLst/>
            </a:endParaRPr>
          </a:p>
        </p:txBody>
      </p:sp>
      <p:sp>
        <p:nvSpPr>
          <p:cNvPr id="6" name="Content Placeholder 1"/>
          <p:cNvSpPr txBox="1">
            <a:spLocks/>
          </p:cNvSpPr>
          <p:nvPr/>
        </p:nvSpPr>
        <p:spPr>
          <a:xfrm>
            <a:off x="4114800" y="1524000"/>
            <a:ext cx="4572000" cy="48768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0512" indent="0">
              <a:lnSpc>
                <a:spcPct val="110000"/>
              </a:lnSpc>
              <a:spcBef>
                <a:spcPts val="600"/>
              </a:spcBef>
              <a:buNone/>
            </a:pPr>
            <a:r>
              <a:rPr lang="en-US" b="1" dirty="0">
                <a:solidFill>
                  <a:schemeClr val="bg1"/>
                </a:solidFill>
                <a:effectLst>
                  <a:outerShdw blurRad="38100" dist="38100" dir="2700000" algn="tl">
                    <a:srgbClr val="000000">
                      <a:alpha val="43137"/>
                    </a:srgbClr>
                  </a:outerShdw>
                </a:effectLst>
                <a:latin typeface="+mj-lt"/>
                <a:cs typeface="Helvetica" panose="020B0604020202020204" pitchFamily="34" charset="0"/>
              </a:rPr>
              <a:t>Welcome to PBS</a:t>
            </a:r>
          </a:p>
          <a:p>
            <a:pPr marL="290512" indent="0">
              <a:lnSpc>
                <a:spcPct val="110000"/>
              </a:lnSpc>
              <a:spcBef>
                <a:spcPts val="600"/>
              </a:spcBef>
              <a:buNone/>
            </a:pPr>
            <a:endParaRPr lang="en-US" b="1" dirty="0">
              <a:solidFill>
                <a:schemeClr val="bg1"/>
              </a:solidFill>
              <a:effectLst>
                <a:outerShdw blurRad="38100" dist="38100" dir="2700000" algn="tl">
                  <a:srgbClr val="000000">
                    <a:alpha val="43137"/>
                  </a:srgbClr>
                </a:outerShdw>
              </a:effectLst>
              <a:latin typeface="+mj-lt"/>
              <a:cs typeface="Helvetica" panose="020B0604020202020204" pitchFamily="34" charset="0"/>
            </a:endParaRP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What is PBS</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PBS Timeline</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PBS Information and Access </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PBS, Bids, &amp; Seniority Lists  </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Tools Available</a:t>
            </a:r>
          </a:p>
          <a:p>
            <a:pPr marL="1376362" lvl="2">
              <a:lnSpc>
                <a:spcPts val="2100"/>
              </a:lnSpc>
              <a:spcBef>
                <a:spcPts val="600"/>
              </a:spcBef>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Bid Packets</a:t>
            </a:r>
          </a:p>
          <a:p>
            <a:pPr marL="1376362" lvl="2">
              <a:lnSpc>
                <a:spcPts val="2100"/>
              </a:lnSpc>
              <a:spcBef>
                <a:spcPts val="600"/>
              </a:spcBef>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PBS Target Information  </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Bidding System Login</a:t>
            </a:r>
          </a:p>
          <a:p>
            <a:pPr marL="976312" lvl="1">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PBS Tabs</a:t>
            </a:r>
          </a:p>
        </p:txBody>
      </p:sp>
    </p:spTree>
    <p:extLst>
      <p:ext uri="{BB962C8B-B14F-4D97-AF65-F5344CB8AC3E}">
        <p14:creationId xmlns:p14="http://schemas.microsoft.com/office/powerpoint/2010/main" val="229445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685800"/>
            <a:ext cx="8458200" cy="1066800"/>
          </a:xfrm>
        </p:spPr>
        <p:txBody>
          <a:bodyPr>
            <a:noAutofit/>
          </a:bodyPr>
          <a:lstStyle/>
          <a:p>
            <a:pPr algn="l"/>
            <a:r>
              <a:rPr lang="en-US" sz="4400" b="1" dirty="0">
                <a:solidFill>
                  <a:srgbClr val="0070C0"/>
                </a:solidFill>
                <a:latin typeface="+mj-lt"/>
              </a:rPr>
              <a:t>Changing or Removing Vacation Extension Day(s)</a:t>
            </a:r>
          </a:p>
        </p:txBody>
      </p:sp>
      <p:sp>
        <p:nvSpPr>
          <p:cNvPr id="4" name="Content Placeholder 2"/>
          <p:cNvSpPr txBox="1">
            <a:spLocks/>
          </p:cNvSpPr>
          <p:nvPr/>
        </p:nvSpPr>
        <p:spPr>
          <a:xfrm>
            <a:off x="609600" y="2322910"/>
            <a:ext cx="3733800" cy="3810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1313" indent="0">
              <a:lnSpc>
                <a:spcPts val="2000"/>
              </a:lnSpc>
              <a:spcBef>
                <a:spcPts val="0"/>
              </a:spcBef>
              <a:buNone/>
            </a:pPr>
            <a:endParaRPr lang="en-US" sz="1600" dirty="0">
              <a:latin typeface="+mn-lt"/>
            </a:endParaRPr>
          </a:p>
          <a:p>
            <a:pPr marL="341313" indent="0">
              <a:lnSpc>
                <a:spcPts val="2000"/>
              </a:lnSpc>
              <a:spcBef>
                <a:spcPts val="1800"/>
              </a:spcBef>
              <a:spcAft>
                <a:spcPts val="1200"/>
              </a:spcAft>
              <a:buNone/>
            </a:pPr>
            <a:r>
              <a:rPr lang="en-US" sz="1600" dirty="0">
                <a:latin typeface="+mn-lt"/>
              </a:rPr>
              <a:t>The “</a:t>
            </a:r>
            <a:r>
              <a:rPr lang="en-US" sz="1600" b="1" dirty="0">
                <a:latin typeface="+mn-lt"/>
              </a:rPr>
              <a:t>Bid Selection</a:t>
            </a:r>
            <a:r>
              <a:rPr lang="en-US" sz="1600" dirty="0">
                <a:latin typeface="+mn-lt"/>
              </a:rPr>
              <a:t>”</a:t>
            </a:r>
            <a:r>
              <a:rPr lang="en-US" sz="1600" b="1" dirty="0">
                <a:latin typeface="+mn-lt"/>
              </a:rPr>
              <a:t> </a:t>
            </a:r>
            <a:r>
              <a:rPr lang="en-US" sz="1600" dirty="0">
                <a:latin typeface="+mn-lt"/>
              </a:rPr>
              <a:t>page will appear with your changes. If you made changes the revised days will show. If you removed everything your new bid will be blank. Click                   .    </a:t>
            </a:r>
          </a:p>
          <a:p>
            <a:pPr>
              <a:lnSpc>
                <a:spcPts val="2000"/>
              </a:lnSpc>
              <a:spcBef>
                <a:spcPts val="3600"/>
              </a:spcBef>
              <a:spcAft>
                <a:spcPts val="1200"/>
              </a:spcAft>
              <a:buFont typeface="+mj-lt"/>
              <a:buAutoNum type="arabicPeriod" startAt="4"/>
            </a:pPr>
            <a:r>
              <a:rPr lang="en-US" sz="1600" dirty="0">
                <a:latin typeface="+mn-lt"/>
              </a:rPr>
              <a:t>A warning will appear advising that you are changing your bid preferences. If you want to proceed with your change(s) click                   .</a:t>
            </a:r>
          </a:p>
          <a:p>
            <a:pPr marL="344488" indent="0">
              <a:lnSpc>
                <a:spcPts val="2000"/>
              </a:lnSpc>
              <a:spcBef>
                <a:spcPts val="0"/>
              </a:spcBef>
              <a:spcAft>
                <a:spcPts val="1200"/>
              </a:spcAft>
              <a:buFont typeface="Arial" panose="020B0604020202020204" pitchFamily="34" charset="0"/>
              <a:buNone/>
            </a:pPr>
            <a:endParaRPr lang="en-US" sz="900" dirty="0">
              <a:latin typeface="+mn-lt"/>
            </a:endParaRPr>
          </a:p>
          <a:p>
            <a:pPr marL="344488" indent="0">
              <a:lnSpc>
                <a:spcPts val="2000"/>
              </a:lnSpc>
              <a:spcBef>
                <a:spcPts val="0"/>
              </a:spcBef>
              <a:spcAft>
                <a:spcPts val="1200"/>
              </a:spcAft>
              <a:buFont typeface="Arial" panose="020B0604020202020204" pitchFamily="34" charset="0"/>
              <a:buNone/>
            </a:pPr>
            <a:r>
              <a:rPr lang="en-US" sz="1600" dirty="0">
                <a:latin typeface="+mn-lt"/>
              </a:rPr>
              <a:t>You will see a new “</a:t>
            </a:r>
            <a:r>
              <a:rPr lang="en-US" sz="1600" b="1" dirty="0">
                <a:latin typeface="+mn-lt"/>
              </a:rPr>
              <a:t>Bid Confirmation</a:t>
            </a:r>
            <a:r>
              <a:rPr lang="en-US" sz="1600" dirty="0">
                <a:latin typeface="+mn-lt"/>
              </a:rPr>
              <a:t>”.</a:t>
            </a: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77" t="13761" b="18356"/>
          <a:stretch/>
        </p:blipFill>
        <p:spPr bwMode="auto">
          <a:xfrm>
            <a:off x="2286000" y="5499434"/>
            <a:ext cx="825800" cy="2499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786223"/>
            <a:ext cx="3829050" cy="7316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41910"/>
            <a:ext cx="2978646" cy="24717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Left Brace 11"/>
          <p:cNvSpPr/>
          <p:nvPr/>
        </p:nvSpPr>
        <p:spPr>
          <a:xfrm>
            <a:off x="4267200" y="4633823"/>
            <a:ext cx="228600" cy="990600"/>
          </a:xfrm>
          <a:prstGeom prst="leftBrace">
            <a:avLst>
              <a:gd name="adj1" fmla="val 5268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Left Brace 15"/>
          <p:cNvSpPr/>
          <p:nvPr/>
        </p:nvSpPr>
        <p:spPr>
          <a:xfrm>
            <a:off x="4191000" y="1941910"/>
            <a:ext cx="228600" cy="2133600"/>
          </a:xfrm>
          <a:prstGeom prst="leftBrace">
            <a:avLst>
              <a:gd name="adj1" fmla="val 5268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6017419"/>
            <a:ext cx="1828800" cy="5357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Left Brace 17"/>
          <p:cNvSpPr/>
          <p:nvPr/>
        </p:nvSpPr>
        <p:spPr>
          <a:xfrm>
            <a:off x="4229100" y="6017419"/>
            <a:ext cx="190500" cy="535780"/>
          </a:xfrm>
          <a:prstGeom prst="leftBrace">
            <a:avLst>
              <a:gd name="adj1" fmla="val 5268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0325" y="2590800"/>
            <a:ext cx="2141647" cy="10287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77" t="13761" b="18356"/>
          <a:stretch/>
        </p:blipFill>
        <p:spPr bwMode="auto">
          <a:xfrm>
            <a:off x="2590800" y="3879199"/>
            <a:ext cx="825800" cy="2499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610559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685800"/>
            <a:ext cx="7539318" cy="884238"/>
          </a:xfrm>
        </p:spPr>
        <p:txBody>
          <a:bodyPr>
            <a:normAutofit/>
          </a:bodyPr>
          <a:lstStyle/>
          <a:p>
            <a:pPr algn="l"/>
            <a:r>
              <a:rPr lang="en-US" sz="4400" b="1" dirty="0">
                <a:solidFill>
                  <a:srgbClr val="0070C0"/>
                </a:solidFill>
                <a:latin typeface="+mj-lt"/>
              </a:rPr>
              <a:t>Vacation Extension (VG) </a:t>
            </a:r>
            <a:r>
              <a:rPr lang="en-US" sz="4400" b="1" dirty="0">
                <a:solidFill>
                  <a:srgbClr val="FF0000"/>
                </a:solidFill>
                <a:latin typeface="+mj-lt"/>
              </a:rPr>
              <a:t>Notice</a:t>
            </a:r>
          </a:p>
        </p:txBody>
      </p:sp>
      <p:sp>
        <p:nvSpPr>
          <p:cNvPr id="4" name="Content Placeholder 2"/>
          <p:cNvSpPr txBox="1">
            <a:spLocks/>
          </p:cNvSpPr>
          <p:nvPr/>
        </p:nvSpPr>
        <p:spPr>
          <a:xfrm>
            <a:off x="685800" y="2057401"/>
            <a:ext cx="7772400" cy="3581400"/>
          </a:xfrm>
          <a:prstGeom prst="rect">
            <a:avLst/>
          </a:prstGeom>
          <a:solidFill>
            <a:schemeClr val="bg1"/>
          </a:solidFill>
          <a:ln w="28575">
            <a:solidFill>
              <a:srgbClr val="FF0000"/>
            </a:solidFill>
          </a:ln>
        </p:spPr>
        <p:style>
          <a:lnRef idx="1">
            <a:schemeClr val="accent2"/>
          </a:lnRef>
          <a:fillRef idx="2">
            <a:schemeClr val="accent2"/>
          </a:fillRef>
          <a:effectRef idx="1">
            <a:schemeClr val="accent2"/>
          </a:effectRef>
          <a:fontRef idx="minor">
            <a:schemeClr val="dk1"/>
          </a:fontRef>
        </p:style>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2200"/>
              </a:lnSpc>
              <a:spcBef>
                <a:spcPts val="0"/>
              </a:spcBef>
              <a:spcAft>
                <a:spcPts val="1200"/>
              </a:spcAft>
              <a:buNone/>
            </a:pPr>
            <a:endParaRPr lang="en-US" sz="2000" dirty="0">
              <a:latin typeface="Calibri" panose="020F0502020204030204" pitchFamily="34" charset="0"/>
            </a:endParaRPr>
          </a:p>
          <a:p>
            <a:pPr marL="0" indent="0" algn="ctr">
              <a:lnSpc>
                <a:spcPts val="2200"/>
              </a:lnSpc>
              <a:spcBef>
                <a:spcPts val="0"/>
              </a:spcBef>
              <a:spcAft>
                <a:spcPts val="1200"/>
              </a:spcAft>
              <a:buNone/>
            </a:pPr>
            <a:r>
              <a:rPr lang="en-US" sz="2000" dirty="0">
                <a:latin typeface="Calibri" panose="020F0502020204030204" pitchFamily="34" charset="0"/>
              </a:rPr>
              <a:t>Flight Attendants may select up to 4 vacation extension dates per vacation block but no more than 8 for those with more than one consecutive vacation block. </a:t>
            </a:r>
          </a:p>
          <a:p>
            <a:pPr marL="0" indent="0" algn="ctr">
              <a:lnSpc>
                <a:spcPts val="2200"/>
              </a:lnSpc>
              <a:spcBef>
                <a:spcPts val="0"/>
              </a:spcBef>
              <a:spcAft>
                <a:spcPts val="1200"/>
              </a:spcAft>
              <a:buNone/>
            </a:pPr>
            <a:r>
              <a:rPr lang="en-US" sz="2000" dirty="0">
                <a:latin typeface="Calibri" panose="020F0502020204030204" pitchFamily="34" charset="0"/>
              </a:rPr>
              <a:t>Additionally, no more than 4 vacation extension dates may be selected in either direction. If request exceed the above-mentioned allotment, </a:t>
            </a:r>
            <a:r>
              <a:rPr lang="en-US" sz="2000" b="1" dirty="0">
                <a:latin typeface="Calibri" panose="020F0502020204030204" pitchFamily="34" charset="0"/>
              </a:rPr>
              <a:t>all</a:t>
            </a:r>
            <a:r>
              <a:rPr lang="en-US" sz="2000" dirty="0">
                <a:latin typeface="Calibri" panose="020F0502020204030204" pitchFamily="34" charset="0"/>
              </a:rPr>
              <a:t> VGs will be removed. </a:t>
            </a:r>
          </a:p>
          <a:p>
            <a:pPr marL="0" indent="0" algn="ctr">
              <a:lnSpc>
                <a:spcPts val="2200"/>
              </a:lnSpc>
              <a:spcBef>
                <a:spcPts val="0"/>
              </a:spcBef>
              <a:spcAft>
                <a:spcPts val="1200"/>
              </a:spcAft>
              <a:buNone/>
            </a:pPr>
            <a:r>
              <a:rPr lang="en-US" sz="2000" dirty="0">
                <a:latin typeface="Calibri" panose="020F0502020204030204" pitchFamily="34" charset="0"/>
              </a:rPr>
              <a:t>You may only select VGs on days pertaining to the bid month, and up to the 5</a:t>
            </a:r>
            <a:r>
              <a:rPr lang="en-US" sz="2000" baseline="30000" dirty="0">
                <a:latin typeface="Calibri" panose="020F0502020204030204" pitchFamily="34" charset="0"/>
              </a:rPr>
              <a:t>th</a:t>
            </a:r>
            <a:r>
              <a:rPr lang="en-US" sz="2000" dirty="0">
                <a:latin typeface="Calibri" panose="020F0502020204030204" pitchFamily="34" charset="0"/>
              </a:rPr>
              <a:t> of the next bid month. If selected outside of the bid month, those dates will be removed. </a:t>
            </a:r>
          </a:p>
        </p:txBody>
      </p:sp>
    </p:spTree>
    <p:extLst>
      <p:ext uri="{BB962C8B-B14F-4D97-AF65-F5344CB8AC3E}">
        <p14:creationId xmlns:p14="http://schemas.microsoft.com/office/powerpoint/2010/main" val="3922938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391400" cy="884238"/>
          </a:xfrm>
        </p:spPr>
        <p:txBody>
          <a:bodyPr>
            <a:normAutofit/>
          </a:bodyPr>
          <a:lstStyle/>
          <a:p>
            <a:pPr algn="l"/>
            <a:r>
              <a:rPr lang="en-US" sz="4400" b="1" dirty="0">
                <a:solidFill>
                  <a:srgbClr val="0070C0"/>
                </a:solidFill>
                <a:latin typeface="+mj-lt"/>
              </a:rPr>
              <a:t>Vacation Slide</a:t>
            </a:r>
          </a:p>
        </p:txBody>
      </p:sp>
      <p:sp>
        <p:nvSpPr>
          <p:cNvPr id="2" name="Rectangle 1"/>
          <p:cNvSpPr/>
          <p:nvPr/>
        </p:nvSpPr>
        <p:spPr>
          <a:xfrm>
            <a:off x="609600" y="1707952"/>
            <a:ext cx="7924800" cy="4893647"/>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dirty="0"/>
              <a:t>A Flight Attendant awarded a CDO, </a:t>
            </a:r>
            <a:r>
              <a:rPr lang="en-US" dirty="0" err="1"/>
              <a:t>RWO</a:t>
            </a:r>
            <a:r>
              <a:rPr lang="en-US" dirty="0"/>
              <a:t>, or RBL line may slide their vacation block in accordance with the following:</a:t>
            </a:r>
          </a:p>
          <a:p>
            <a:pPr marL="800100" lvl="3" indent="-342900">
              <a:spcBef>
                <a:spcPts val="600"/>
              </a:spcBef>
              <a:spcAft>
                <a:spcPts val="600"/>
              </a:spcAft>
              <a:buFont typeface="Arial" panose="020B0604020202020204" pitchFamily="34" charset="0"/>
              <a:buChar char="•"/>
            </a:pPr>
            <a:r>
              <a:rPr lang="en-US" dirty="0"/>
              <a:t>Vacation block may be slid to start no more than four (4) days earlier or no more than four (4) days later than the originally scheduled vacation block</a:t>
            </a:r>
            <a:r>
              <a:rPr lang="en-US" b="1" dirty="0"/>
              <a:t>. </a:t>
            </a:r>
          </a:p>
          <a:p>
            <a:pPr marL="800100" lvl="3" indent="-342900">
              <a:spcBef>
                <a:spcPts val="600"/>
              </a:spcBef>
              <a:spcAft>
                <a:spcPts val="600"/>
              </a:spcAft>
              <a:buFont typeface="Arial" panose="020B0604020202020204" pitchFamily="34" charset="0"/>
              <a:buChar char="•"/>
            </a:pPr>
            <a:r>
              <a:rPr lang="en-US" dirty="0"/>
              <a:t>Consecutive vacation weeks are considered one block for the purpose of sliding a vacation.  </a:t>
            </a:r>
          </a:p>
          <a:p>
            <a:pPr marL="800100" lvl="3" indent="-342900">
              <a:spcBef>
                <a:spcPts val="600"/>
              </a:spcBef>
              <a:spcAft>
                <a:spcPts val="600"/>
              </a:spcAft>
              <a:buFont typeface="Arial" panose="020B0604020202020204" pitchFamily="34" charset="0"/>
              <a:buChar char="•"/>
            </a:pPr>
            <a:r>
              <a:rPr lang="en-US" dirty="0"/>
              <a:t>Consecutive </a:t>
            </a:r>
            <a:r>
              <a:rPr lang="en-US" dirty="0" err="1"/>
              <a:t>CDO</a:t>
            </a:r>
            <a:r>
              <a:rPr lang="en-US" dirty="0"/>
              <a:t> pairings shall be considered one “block” or “Pairing” for the purposes of sliding a vacation. </a:t>
            </a:r>
          </a:p>
          <a:p>
            <a:pPr marL="800100" lvl="3" indent="-342900">
              <a:spcBef>
                <a:spcPts val="600"/>
              </a:spcBef>
              <a:spcAft>
                <a:spcPts val="600"/>
              </a:spcAft>
              <a:buFont typeface="Arial" panose="020B0604020202020204" pitchFamily="34" charset="0"/>
              <a:buChar char="•"/>
            </a:pPr>
            <a:r>
              <a:rPr lang="en-US" dirty="0"/>
              <a:t>Reserve Flight Attendant to use vacation slide procedure, the Flight Attendant must have a conflict with the </a:t>
            </a:r>
            <a:r>
              <a:rPr lang="en-US" u="sng" dirty="0"/>
              <a:t>reserve availability</a:t>
            </a:r>
            <a:r>
              <a:rPr lang="en-US" dirty="0"/>
              <a:t> that is scheduled immediately prior to or after the vacation block that she/he wishes to rectify.</a:t>
            </a:r>
          </a:p>
          <a:p>
            <a:pPr marL="285750" indent="-285750">
              <a:spcBef>
                <a:spcPts val="600"/>
              </a:spcBef>
              <a:spcAft>
                <a:spcPts val="600"/>
              </a:spcAft>
              <a:buFont typeface="Arial" panose="020B0604020202020204" pitchFamily="34" charset="0"/>
              <a:buChar char="•"/>
            </a:pPr>
            <a:endParaRPr lang="en-US" dirty="0"/>
          </a:p>
          <a:p>
            <a:pPr marL="285750" indent="-285750">
              <a:spcBef>
                <a:spcPts val="600"/>
              </a:spcBef>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195833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391400" cy="884238"/>
          </a:xfrm>
        </p:spPr>
        <p:txBody>
          <a:bodyPr>
            <a:normAutofit/>
          </a:bodyPr>
          <a:lstStyle/>
          <a:p>
            <a:pPr algn="l"/>
            <a:r>
              <a:rPr lang="en-US" sz="4400" b="1" dirty="0">
                <a:solidFill>
                  <a:srgbClr val="0070C0"/>
                </a:solidFill>
                <a:latin typeface="+mj-lt"/>
              </a:rPr>
              <a:t>Vacation Slide Examples</a:t>
            </a:r>
          </a:p>
        </p:txBody>
      </p:sp>
      <p:sp>
        <p:nvSpPr>
          <p:cNvPr id="9" name="TextBox 8">
            <a:extLst>
              <a:ext uri="{FF2B5EF4-FFF2-40B4-BE49-F238E27FC236}">
                <a16:creationId xmlns:a16="http://schemas.microsoft.com/office/drawing/2014/main" id="{6E0DAC4F-CE9D-4A21-A584-DCE04EB45DB4}"/>
              </a:ext>
            </a:extLst>
          </p:cNvPr>
          <p:cNvSpPr txBox="1"/>
          <p:nvPr/>
        </p:nvSpPr>
        <p:spPr>
          <a:xfrm>
            <a:off x="457200" y="2883107"/>
            <a:ext cx="3505200" cy="3398303"/>
          </a:xfrm>
          <a:prstGeom prst="rect">
            <a:avLst/>
          </a:prstGeom>
          <a:noFill/>
        </p:spPr>
        <p:txBody>
          <a:bodyPr wrap="square">
            <a:spAutoFit/>
          </a:bodyPr>
          <a:lstStyle/>
          <a:p>
            <a:pPr algn="just">
              <a:spcAft>
                <a:spcPts val="600"/>
              </a:spcAft>
            </a:pPr>
            <a:r>
              <a:rPr lang="en-US" sz="1200" b="1" dirty="0">
                <a:latin typeface="Calibri" panose="020F0502020204030204" pitchFamily="34" charset="0"/>
              </a:rPr>
              <a:t>RBL 201: </a:t>
            </a:r>
            <a:r>
              <a:rPr lang="en-US" sz="1200" dirty="0">
                <a:latin typeface="Calibri" panose="020F0502020204030204" pitchFamily="34" charset="0"/>
              </a:rPr>
              <a:t>You can slide VC 2 days to eliminate the 16</a:t>
            </a:r>
            <a:r>
              <a:rPr lang="en-US" sz="1200" baseline="30000" dirty="0">
                <a:latin typeface="Calibri" panose="020F0502020204030204" pitchFamily="34" charset="0"/>
              </a:rPr>
              <a:t>th</a:t>
            </a:r>
            <a:r>
              <a:rPr lang="en-US" sz="1200" dirty="0">
                <a:latin typeface="Calibri" panose="020F0502020204030204" pitchFamily="34" charset="0"/>
              </a:rPr>
              <a:t> and 17</a:t>
            </a:r>
            <a:r>
              <a:rPr lang="en-US" sz="1200" baseline="30000" dirty="0">
                <a:latin typeface="Calibri" panose="020F0502020204030204" pitchFamily="34" charset="0"/>
              </a:rPr>
              <a:t>th</a:t>
            </a:r>
            <a:r>
              <a:rPr lang="en-US" sz="1200" dirty="0">
                <a:latin typeface="Calibri" panose="020F0502020204030204" pitchFamily="34" charset="0"/>
              </a:rPr>
              <a:t>.  </a:t>
            </a:r>
            <a:r>
              <a:rPr lang="en-US" sz="1200" u="sng" dirty="0">
                <a:latin typeface="Calibri" panose="020F0502020204030204" pitchFamily="34" charset="0"/>
              </a:rPr>
              <a:t>VC will start 16</a:t>
            </a:r>
            <a:r>
              <a:rPr lang="en-US" sz="1200" u="sng" baseline="30000" dirty="0">
                <a:latin typeface="Calibri" panose="020F0502020204030204" pitchFamily="34" charset="0"/>
              </a:rPr>
              <a:t>th</a:t>
            </a:r>
            <a:r>
              <a:rPr lang="en-US" sz="1200" u="sng" dirty="0">
                <a:latin typeface="Calibri" panose="020F0502020204030204" pitchFamily="34" charset="0"/>
              </a:rPr>
              <a:t> ends on 22</a:t>
            </a:r>
            <a:r>
              <a:rPr lang="en-US" sz="1200" u="sng" baseline="30000" dirty="0">
                <a:latin typeface="Calibri" panose="020F0502020204030204" pitchFamily="34" charset="0"/>
              </a:rPr>
              <a:t>nd</a:t>
            </a:r>
            <a:r>
              <a:rPr lang="en-US" sz="1200" u="sng" dirty="0">
                <a:latin typeface="Calibri" panose="020F0502020204030204" pitchFamily="34" charset="0"/>
              </a:rPr>
              <a:t>. </a:t>
            </a:r>
          </a:p>
          <a:p>
            <a:pPr algn="just">
              <a:spcAft>
                <a:spcPts val="600"/>
              </a:spcAft>
            </a:pPr>
            <a:r>
              <a:rPr lang="en-US" sz="1200" b="1" dirty="0">
                <a:latin typeface="Calibri" panose="020F0502020204030204" pitchFamily="34" charset="0"/>
              </a:rPr>
              <a:t>RBL 202: </a:t>
            </a:r>
          </a:p>
          <a:p>
            <a:pPr marL="171450" indent="-171450" algn="just">
              <a:spcAft>
                <a:spcPts val="600"/>
              </a:spcAft>
              <a:buFont typeface="Arial" panose="020B0604020202020204" pitchFamily="34" charset="0"/>
              <a:buChar char="•"/>
            </a:pPr>
            <a:r>
              <a:rPr lang="en-US" sz="1200" dirty="0">
                <a:latin typeface="Calibri" panose="020F0502020204030204" pitchFamily="34" charset="0"/>
              </a:rPr>
              <a:t>You can slide VC 1 day to eliminate the 25</a:t>
            </a:r>
            <a:r>
              <a:rPr lang="en-US" sz="1200" baseline="30000" dirty="0">
                <a:latin typeface="Calibri" panose="020F0502020204030204" pitchFamily="34" charset="0"/>
              </a:rPr>
              <a:t>th</a:t>
            </a:r>
            <a:r>
              <a:rPr lang="en-US" sz="1200" dirty="0">
                <a:latin typeface="Calibri" panose="020F0502020204030204" pitchFamily="34" charset="0"/>
              </a:rPr>
              <a:t>. </a:t>
            </a:r>
            <a:r>
              <a:rPr lang="en-US" sz="1200" u="sng" dirty="0">
                <a:latin typeface="Calibri" panose="020F0502020204030204" pitchFamily="34" charset="0"/>
              </a:rPr>
              <a:t>VC will start on 19</a:t>
            </a:r>
            <a:r>
              <a:rPr lang="en-US" sz="1200" u="sng" baseline="30000" dirty="0">
                <a:latin typeface="Calibri" panose="020F0502020204030204" pitchFamily="34" charset="0"/>
              </a:rPr>
              <a:t>th</a:t>
            </a:r>
            <a:r>
              <a:rPr lang="en-US" sz="1200" u="sng" dirty="0">
                <a:latin typeface="Calibri" panose="020F0502020204030204" pitchFamily="34" charset="0"/>
              </a:rPr>
              <a:t> end 25</a:t>
            </a:r>
            <a:r>
              <a:rPr lang="en-US" sz="1200" u="sng" baseline="30000" dirty="0">
                <a:latin typeface="Calibri" panose="020F0502020204030204" pitchFamily="34" charset="0"/>
              </a:rPr>
              <a:t>th</a:t>
            </a:r>
            <a:r>
              <a:rPr lang="en-US" sz="1200" u="sng" dirty="0">
                <a:latin typeface="Calibri" panose="020F0502020204030204" pitchFamily="34" charset="0"/>
              </a:rPr>
              <a:t>. </a:t>
            </a:r>
          </a:p>
          <a:p>
            <a:pPr marL="171450" indent="-171450" algn="just">
              <a:spcAft>
                <a:spcPts val="600"/>
              </a:spcAft>
              <a:buFont typeface="Arial" panose="020B0604020202020204" pitchFamily="34" charset="0"/>
              <a:buChar char="•"/>
            </a:pPr>
            <a:r>
              <a:rPr lang="en-US" sz="1200" dirty="0">
                <a:latin typeface="Calibri" panose="020F0502020204030204" pitchFamily="34" charset="0"/>
              </a:rPr>
              <a:t>Sliding the VC 4 days to start on the 14</a:t>
            </a:r>
            <a:r>
              <a:rPr lang="en-US" sz="1200" baseline="30000" dirty="0">
                <a:latin typeface="Calibri" panose="020F0502020204030204" pitchFamily="34" charset="0"/>
              </a:rPr>
              <a:t>th</a:t>
            </a:r>
            <a:r>
              <a:rPr lang="en-US" sz="1200" dirty="0">
                <a:latin typeface="Calibri" panose="020F0502020204030204" pitchFamily="34" charset="0"/>
              </a:rPr>
              <a:t> will not eliminate the RSV conflict since the 13</a:t>
            </a:r>
            <a:r>
              <a:rPr lang="en-US" sz="1200" baseline="30000" dirty="0">
                <a:latin typeface="Calibri" panose="020F0502020204030204" pitchFamily="34" charset="0"/>
              </a:rPr>
              <a:t>th</a:t>
            </a:r>
            <a:r>
              <a:rPr lang="en-US" sz="1200" dirty="0">
                <a:latin typeface="Calibri" panose="020F0502020204030204" pitchFamily="34" charset="0"/>
              </a:rPr>
              <a:t> will be left as a single RSV day. The slide will be denied. However, you can slide and use a vacation extension day to eliminate the conflict on the 13</a:t>
            </a:r>
            <a:r>
              <a:rPr lang="en-US" sz="1200" baseline="30000" dirty="0">
                <a:latin typeface="Calibri" panose="020F0502020204030204" pitchFamily="34" charset="0"/>
              </a:rPr>
              <a:t>th</a:t>
            </a:r>
            <a:r>
              <a:rPr lang="en-US" sz="1200" dirty="0">
                <a:latin typeface="Calibri" panose="020F0502020204030204" pitchFamily="34" charset="0"/>
              </a:rPr>
              <a:t>.  </a:t>
            </a:r>
            <a:r>
              <a:rPr lang="en-US" sz="1200" u="sng" dirty="0">
                <a:latin typeface="Calibri" panose="020F0502020204030204" pitchFamily="34" charset="0"/>
              </a:rPr>
              <a:t>VC will start on the 14</a:t>
            </a:r>
            <a:r>
              <a:rPr lang="en-US" sz="1200" u="sng" baseline="30000" dirty="0">
                <a:latin typeface="Calibri" panose="020F0502020204030204" pitchFamily="34" charset="0"/>
              </a:rPr>
              <a:t>th</a:t>
            </a:r>
            <a:r>
              <a:rPr lang="en-US" sz="1200" u="sng" dirty="0">
                <a:latin typeface="Calibri" panose="020F0502020204030204" pitchFamily="34" charset="0"/>
              </a:rPr>
              <a:t> and end on the 20</a:t>
            </a:r>
            <a:r>
              <a:rPr lang="en-US" sz="1200" u="sng" baseline="30000" dirty="0">
                <a:latin typeface="Calibri" panose="020F0502020204030204" pitchFamily="34" charset="0"/>
              </a:rPr>
              <a:t>th</a:t>
            </a:r>
            <a:r>
              <a:rPr lang="en-US" sz="1200" u="sng" dirty="0">
                <a:latin typeface="Calibri" panose="020F0502020204030204" pitchFamily="34" charset="0"/>
              </a:rPr>
              <a:t>.  1 VG to cover the 13</a:t>
            </a:r>
            <a:r>
              <a:rPr lang="en-US" sz="1200" u="sng" baseline="30000" dirty="0">
                <a:latin typeface="Calibri" panose="020F0502020204030204" pitchFamily="34" charset="0"/>
              </a:rPr>
              <a:t>th</a:t>
            </a:r>
            <a:r>
              <a:rPr lang="en-US" sz="1200" u="sng" dirty="0">
                <a:latin typeface="Calibri" panose="020F0502020204030204" pitchFamily="34" charset="0"/>
              </a:rPr>
              <a:t>. </a:t>
            </a:r>
            <a:r>
              <a:rPr lang="en-US" sz="1200" dirty="0">
                <a:latin typeface="Calibri" panose="020F0502020204030204" pitchFamily="34" charset="0"/>
              </a:rPr>
              <a:t>  </a:t>
            </a:r>
          </a:p>
          <a:p>
            <a:pPr algn="just">
              <a:spcAft>
                <a:spcPts val="600"/>
              </a:spcAft>
            </a:pPr>
            <a:r>
              <a:rPr lang="en-US" sz="1200" b="1" dirty="0">
                <a:latin typeface="Calibri" panose="020F0502020204030204" pitchFamily="34" charset="0"/>
              </a:rPr>
              <a:t>RBL 203: </a:t>
            </a:r>
            <a:r>
              <a:rPr lang="en-US" sz="1200" dirty="0">
                <a:latin typeface="Calibri" panose="020F0502020204030204" pitchFamily="34" charset="0"/>
              </a:rPr>
              <a:t>You can slide VC 2 days to eliminate the 25</a:t>
            </a:r>
            <a:r>
              <a:rPr lang="en-US" sz="1200" baseline="30000" dirty="0">
                <a:latin typeface="Calibri" panose="020F0502020204030204" pitchFamily="34" charset="0"/>
              </a:rPr>
              <a:t>th</a:t>
            </a:r>
            <a:r>
              <a:rPr lang="en-US" sz="1200" dirty="0">
                <a:latin typeface="Calibri" panose="020F0502020204030204" pitchFamily="34" charset="0"/>
              </a:rPr>
              <a:t> and 26</a:t>
            </a:r>
            <a:r>
              <a:rPr lang="en-US" sz="1200" baseline="30000" dirty="0">
                <a:latin typeface="Calibri" panose="020F0502020204030204" pitchFamily="34" charset="0"/>
              </a:rPr>
              <a:t>th</a:t>
            </a:r>
            <a:r>
              <a:rPr lang="en-US" sz="1200" dirty="0">
                <a:latin typeface="Calibri" panose="020F0502020204030204" pitchFamily="34" charset="0"/>
              </a:rPr>
              <a:t>.  </a:t>
            </a:r>
            <a:r>
              <a:rPr lang="en-US" sz="1200" u="sng" dirty="0">
                <a:latin typeface="Calibri" panose="020F0502020204030204" pitchFamily="34" charset="0"/>
              </a:rPr>
              <a:t>VC will start on 20</a:t>
            </a:r>
            <a:r>
              <a:rPr lang="en-US" sz="1200" u="sng" baseline="30000" dirty="0">
                <a:latin typeface="Calibri" panose="020F0502020204030204" pitchFamily="34" charset="0"/>
              </a:rPr>
              <a:t>th</a:t>
            </a:r>
            <a:r>
              <a:rPr lang="en-US" sz="1200" u="sng" dirty="0">
                <a:latin typeface="Calibri" panose="020F0502020204030204" pitchFamily="34" charset="0"/>
              </a:rPr>
              <a:t> end on 26</a:t>
            </a:r>
            <a:r>
              <a:rPr lang="en-US" sz="1200" u="sng" baseline="30000" dirty="0">
                <a:latin typeface="Calibri" panose="020F0502020204030204" pitchFamily="34" charset="0"/>
              </a:rPr>
              <a:t>th</a:t>
            </a:r>
            <a:r>
              <a:rPr lang="en-US" sz="1200" u="sng" dirty="0">
                <a:latin typeface="Calibri" panose="020F0502020204030204" pitchFamily="34" charset="0"/>
              </a:rPr>
              <a:t>. </a:t>
            </a:r>
          </a:p>
          <a:p>
            <a:pPr marL="285750" indent="-285750" algn="just">
              <a:lnSpc>
                <a:spcPts val="2200"/>
              </a:lnSpc>
              <a:spcBef>
                <a:spcPts val="0"/>
              </a:spcBef>
              <a:spcAft>
                <a:spcPts val="600"/>
              </a:spcAft>
              <a:buFont typeface="Arial" panose="020B0604020202020204" pitchFamily="34" charset="0"/>
              <a:buChar char="•"/>
            </a:pPr>
            <a:endParaRPr lang="en-US" sz="1400" dirty="0">
              <a:latin typeface="Calibri" panose="020F0502020204030204" pitchFamily="34" charset="0"/>
            </a:endParaRPr>
          </a:p>
        </p:txBody>
      </p:sp>
      <p:pic>
        <p:nvPicPr>
          <p:cNvPr id="11" name="Picture 10">
            <a:extLst>
              <a:ext uri="{FF2B5EF4-FFF2-40B4-BE49-F238E27FC236}">
                <a16:creationId xmlns:a16="http://schemas.microsoft.com/office/drawing/2014/main" id="{0B7BDACF-69A5-43D1-B0C7-AB4E54F68ACB}"/>
              </a:ext>
            </a:extLst>
          </p:cNvPr>
          <p:cNvPicPr>
            <a:picLocks noChangeAspect="1"/>
          </p:cNvPicPr>
          <p:nvPr/>
        </p:nvPicPr>
        <p:blipFill>
          <a:blip r:embed="rId2"/>
          <a:stretch>
            <a:fillRect/>
          </a:stretch>
        </p:blipFill>
        <p:spPr>
          <a:xfrm>
            <a:off x="4191000" y="3187907"/>
            <a:ext cx="4540543" cy="2133600"/>
          </a:xfrm>
          <a:prstGeom prst="rect">
            <a:avLst/>
          </a:prstGeom>
        </p:spPr>
      </p:pic>
      <p:sp>
        <p:nvSpPr>
          <p:cNvPr id="12" name="TextBox 11">
            <a:extLst>
              <a:ext uri="{FF2B5EF4-FFF2-40B4-BE49-F238E27FC236}">
                <a16:creationId xmlns:a16="http://schemas.microsoft.com/office/drawing/2014/main" id="{DAD4B12C-3C3C-4609-A489-957A546D3705}"/>
              </a:ext>
            </a:extLst>
          </p:cNvPr>
          <p:cNvSpPr txBox="1"/>
          <p:nvPr/>
        </p:nvSpPr>
        <p:spPr>
          <a:xfrm>
            <a:off x="457199" y="1676400"/>
            <a:ext cx="8274341" cy="954107"/>
          </a:xfrm>
          <a:prstGeom prst="rect">
            <a:avLst/>
          </a:prstGeom>
          <a:noFill/>
        </p:spPr>
        <p:txBody>
          <a:bodyPr wrap="square">
            <a:spAutoFit/>
          </a:bodyPr>
          <a:lstStyle/>
          <a:p>
            <a:pPr algn="just">
              <a:spcAft>
                <a:spcPts val="1200"/>
              </a:spcAft>
            </a:pPr>
            <a:r>
              <a:rPr lang="en-US" sz="1400" dirty="0">
                <a:latin typeface="Calibri" panose="020F0502020204030204" pitchFamily="34" charset="0"/>
              </a:rPr>
              <a:t>Pre-bid lines contain blocks of working and off days. The RSV conflict days eligible to be covered by the slide are the RSV dates in a block not eliminated by the vacation. The dates in </a:t>
            </a:r>
            <a:r>
              <a:rPr lang="en-US" sz="1400" dirty="0">
                <a:solidFill>
                  <a:srgbClr val="FF0000"/>
                </a:solidFill>
                <a:latin typeface="Calibri" panose="020F0502020204030204" pitchFamily="34" charset="0"/>
              </a:rPr>
              <a:t>RED </a:t>
            </a:r>
            <a:r>
              <a:rPr lang="en-US" sz="1400" dirty="0">
                <a:latin typeface="Calibri" panose="020F0502020204030204" pitchFamily="34" charset="0"/>
              </a:rPr>
              <a:t>are the dates considered as RSV conflict and eligible to be eliminated by a slide request. Based on the direction you choose to slide; you must </a:t>
            </a:r>
            <a:r>
              <a:rPr lang="en-US" sz="1400" b="1" dirty="0">
                <a:latin typeface="Calibri" panose="020F0502020204030204" pitchFamily="34" charset="0"/>
              </a:rPr>
              <a:t>not</a:t>
            </a:r>
            <a:r>
              <a:rPr lang="en-US" sz="1400" dirty="0">
                <a:latin typeface="Calibri" panose="020F0502020204030204" pitchFamily="34" charset="0"/>
              </a:rPr>
              <a:t> leave any RSV day(s) uncovered.</a:t>
            </a:r>
          </a:p>
        </p:txBody>
      </p:sp>
      <p:cxnSp>
        <p:nvCxnSpPr>
          <p:cNvPr id="15" name="Straight Connector 14">
            <a:extLst>
              <a:ext uri="{FF2B5EF4-FFF2-40B4-BE49-F238E27FC236}">
                <a16:creationId xmlns:a16="http://schemas.microsoft.com/office/drawing/2014/main" id="{EB194C70-B2C1-423F-B082-FFBB974152E8}"/>
              </a:ext>
            </a:extLst>
          </p:cNvPr>
          <p:cNvCxnSpPr/>
          <p:nvPr/>
        </p:nvCxnSpPr>
        <p:spPr>
          <a:xfrm>
            <a:off x="4038600" y="2883107"/>
            <a:ext cx="0" cy="28194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831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1295400"/>
          </a:xfrm>
        </p:spPr>
        <p:txBody>
          <a:bodyPr>
            <a:normAutofit fontScale="90000"/>
          </a:bodyPr>
          <a:lstStyle/>
          <a:p>
            <a:pPr algn="l"/>
            <a:r>
              <a:rPr lang="en-US" sz="4900" b="1" dirty="0">
                <a:solidFill>
                  <a:srgbClr val="0070C0"/>
                </a:solidFill>
                <a:latin typeface="+mj-lt"/>
              </a:rPr>
              <a:t>Vacation Slide with Extensions </a:t>
            </a:r>
            <a:br>
              <a:rPr lang="en-US" sz="4900" b="1" dirty="0">
                <a:solidFill>
                  <a:srgbClr val="0070C0"/>
                </a:solidFill>
                <a:latin typeface="+mj-lt"/>
              </a:rPr>
            </a:br>
            <a:r>
              <a:rPr lang="en-US" sz="3600" b="1" dirty="0">
                <a:solidFill>
                  <a:srgbClr val="0070C0"/>
                </a:solidFill>
                <a:latin typeface="+mj-lt"/>
              </a:rPr>
              <a:t>for CDO, </a:t>
            </a:r>
            <a:r>
              <a:rPr lang="en-US" sz="3600" b="1" dirty="0" err="1">
                <a:solidFill>
                  <a:srgbClr val="0070C0"/>
                </a:solidFill>
                <a:latin typeface="+mj-lt"/>
              </a:rPr>
              <a:t>RWO</a:t>
            </a:r>
            <a:r>
              <a:rPr lang="en-US" sz="3600" b="1" dirty="0">
                <a:solidFill>
                  <a:srgbClr val="0070C0"/>
                </a:solidFill>
                <a:latin typeface="+mj-lt"/>
              </a:rPr>
              <a:t>, or RBL </a:t>
            </a:r>
            <a:r>
              <a:rPr lang="en-US" sz="3600" b="1" dirty="0" err="1">
                <a:solidFill>
                  <a:srgbClr val="0070C0"/>
                </a:solidFill>
                <a:latin typeface="+mj-lt"/>
              </a:rPr>
              <a:t>Lineholders</a:t>
            </a:r>
            <a:r>
              <a:rPr lang="en-US" sz="3600" b="1" dirty="0">
                <a:solidFill>
                  <a:srgbClr val="0070C0"/>
                </a:solidFill>
                <a:latin typeface="+mj-lt"/>
              </a:rPr>
              <a:t> only  </a:t>
            </a:r>
          </a:p>
        </p:txBody>
      </p:sp>
      <p:sp>
        <p:nvSpPr>
          <p:cNvPr id="4" name="Content Placeholder 2"/>
          <p:cNvSpPr txBox="1">
            <a:spLocks/>
          </p:cNvSpPr>
          <p:nvPr/>
        </p:nvSpPr>
        <p:spPr>
          <a:xfrm>
            <a:off x="685800" y="2209800"/>
            <a:ext cx="7772400" cy="38401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ts val="2200"/>
              </a:lnSpc>
              <a:spcBef>
                <a:spcPts val="0"/>
              </a:spcBef>
              <a:spcAft>
                <a:spcPts val="1200"/>
              </a:spcAft>
            </a:pPr>
            <a:r>
              <a:rPr lang="en-US" sz="1800" dirty="0">
                <a:latin typeface="Calibri" panose="020F0502020204030204" pitchFamily="34" charset="0"/>
              </a:rPr>
              <a:t>If you are awarded a CDO, RWO, or RBL line and you wish to slide your vacation, you must submit an RF 200 SLID between the 15</a:t>
            </a:r>
            <a:r>
              <a:rPr lang="en-US" sz="1800" baseline="30000" dirty="0">
                <a:latin typeface="Calibri" panose="020F0502020204030204" pitchFamily="34" charset="0"/>
              </a:rPr>
              <a:t>th</a:t>
            </a:r>
            <a:r>
              <a:rPr lang="en-US" sz="1800" dirty="0">
                <a:latin typeface="Calibri" panose="020F0502020204030204" pitchFamily="34" charset="0"/>
              </a:rPr>
              <a:t> and 20</a:t>
            </a:r>
            <a:r>
              <a:rPr lang="en-US" sz="1800" baseline="30000" dirty="0">
                <a:latin typeface="Calibri" panose="020F0502020204030204" pitchFamily="34" charset="0"/>
              </a:rPr>
              <a:t>th</a:t>
            </a:r>
            <a:r>
              <a:rPr lang="en-US" sz="1800" dirty="0">
                <a:latin typeface="Calibri" panose="020F0502020204030204" pitchFamily="34" charset="0"/>
              </a:rPr>
              <a:t> of the month. </a:t>
            </a:r>
          </a:p>
          <a:p>
            <a:pPr algn="just">
              <a:lnSpc>
                <a:spcPts val="2200"/>
              </a:lnSpc>
              <a:spcBef>
                <a:spcPts val="0"/>
              </a:spcBef>
              <a:spcAft>
                <a:spcPts val="1200"/>
              </a:spcAft>
            </a:pPr>
            <a:r>
              <a:rPr lang="en-US" sz="1800" dirty="0">
                <a:latin typeface="Calibri" panose="020F0502020204030204" pitchFamily="34" charset="0"/>
              </a:rPr>
              <a:t>If you wish to extend your vacation along with your vacation slide you must submit the RF 200 SLID including both requests: slide and vacation extension. DO NOT select your vacation extension days on the “My Bidding” calendar </a:t>
            </a:r>
            <a:r>
              <a:rPr lang="en-US" sz="1800" dirty="0">
                <a:solidFill>
                  <a:srgbClr val="FF0000"/>
                </a:solidFill>
                <a:latin typeface="Calibri" panose="020F0502020204030204" pitchFamily="34" charset="0"/>
              </a:rPr>
              <a:t>since it will invalidate the RF request</a:t>
            </a:r>
            <a:r>
              <a:rPr lang="en-US" sz="1800" dirty="0">
                <a:latin typeface="Calibri" panose="020F0502020204030204" pitchFamily="34" charset="0"/>
              </a:rPr>
              <a:t>. </a:t>
            </a:r>
          </a:p>
          <a:p>
            <a:pPr algn="just">
              <a:lnSpc>
                <a:spcPts val="2200"/>
              </a:lnSpc>
              <a:spcBef>
                <a:spcPts val="0"/>
              </a:spcBef>
              <a:spcAft>
                <a:spcPts val="1200"/>
              </a:spcAft>
            </a:pPr>
            <a:r>
              <a:rPr lang="en-US" sz="1800" dirty="0">
                <a:latin typeface="Calibri" panose="020F0502020204030204" pitchFamily="34" charset="0"/>
              </a:rPr>
              <a:t>If you are awarded a CDO, </a:t>
            </a:r>
            <a:r>
              <a:rPr lang="en-US" sz="1800" dirty="0" err="1">
                <a:latin typeface="Calibri" panose="020F0502020204030204" pitchFamily="34" charset="0"/>
              </a:rPr>
              <a:t>RWO</a:t>
            </a:r>
            <a:r>
              <a:rPr lang="en-US" sz="1800" dirty="0">
                <a:latin typeface="Calibri" panose="020F0502020204030204" pitchFamily="34" charset="0"/>
              </a:rPr>
              <a:t>, or RBL and DO NOT wish to slide your vacation but do wish to extend, you must select your vacation extension days on the “My Bidding” calendar.</a:t>
            </a:r>
          </a:p>
        </p:txBody>
      </p:sp>
    </p:spTree>
    <p:extLst>
      <p:ext uri="{BB962C8B-B14F-4D97-AF65-F5344CB8AC3E}">
        <p14:creationId xmlns:p14="http://schemas.microsoft.com/office/powerpoint/2010/main" val="4006392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90282" y="533400"/>
            <a:ext cx="8682318" cy="884238"/>
          </a:xfrm>
        </p:spPr>
        <p:txBody>
          <a:bodyPr>
            <a:normAutofit/>
          </a:bodyPr>
          <a:lstStyle/>
          <a:p>
            <a:pPr algn="l"/>
            <a:r>
              <a:rPr lang="en-US" sz="4400" b="1" dirty="0">
                <a:solidFill>
                  <a:srgbClr val="0070C0"/>
                </a:solidFill>
                <a:latin typeface="+mj-lt"/>
              </a:rPr>
              <a:t>Vacation Extension Dos &amp; Don’ts </a:t>
            </a:r>
          </a:p>
        </p:txBody>
      </p:sp>
      <p:sp>
        <p:nvSpPr>
          <p:cNvPr id="4" name="Rectangle 3"/>
          <p:cNvSpPr/>
          <p:nvPr/>
        </p:nvSpPr>
        <p:spPr>
          <a:xfrm>
            <a:off x="304800" y="2133600"/>
            <a:ext cx="3124200" cy="4191000"/>
          </a:xfrm>
          <a:prstGeom prst="rect">
            <a:avLst/>
          </a:prstGeom>
          <a:ln w="57150">
            <a:solidFill>
              <a:srgbClr val="00B050"/>
            </a:solidFill>
          </a:ln>
        </p:spPr>
        <p:style>
          <a:lnRef idx="2">
            <a:schemeClr val="accent3"/>
          </a:lnRef>
          <a:fillRef idx="1">
            <a:schemeClr val="lt1"/>
          </a:fillRef>
          <a:effectRef idx="0">
            <a:schemeClr val="accent3"/>
          </a:effectRef>
          <a:fontRef idx="minor">
            <a:schemeClr val="dk1"/>
          </a:fontRef>
        </p:style>
      </p:sp>
      <p:sp>
        <p:nvSpPr>
          <p:cNvPr id="5" name="Rectangle 4"/>
          <p:cNvSpPr/>
          <p:nvPr/>
        </p:nvSpPr>
        <p:spPr>
          <a:xfrm>
            <a:off x="3653118" y="2133600"/>
            <a:ext cx="5003202" cy="4191000"/>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sp>
      <p:sp>
        <p:nvSpPr>
          <p:cNvPr id="8" name="TextBox 7"/>
          <p:cNvSpPr txBox="1"/>
          <p:nvPr/>
        </p:nvSpPr>
        <p:spPr>
          <a:xfrm>
            <a:off x="914400" y="1395460"/>
            <a:ext cx="1676400" cy="1107996"/>
          </a:xfrm>
          <a:prstGeom prst="rect">
            <a:avLst/>
          </a:prstGeom>
          <a:solidFill>
            <a:schemeClr val="bg1"/>
          </a:solidFill>
        </p:spPr>
        <p:txBody>
          <a:bodyPr wrap="square" rtlCol="0" anchor="ctr">
            <a:spAutoFit/>
          </a:bodyPr>
          <a:lstStyle/>
          <a:p>
            <a:pPr algn="ctr"/>
            <a:r>
              <a:rPr lang="en-US" sz="6600" b="1" dirty="0">
                <a:effectLst>
                  <a:outerShdw blurRad="38100" dist="38100" dir="2700000" algn="tl">
                    <a:srgbClr val="000000">
                      <a:alpha val="43137"/>
                    </a:srgbClr>
                  </a:outerShdw>
                </a:effectLst>
              </a:rPr>
              <a:t>DOS</a:t>
            </a:r>
          </a:p>
        </p:txBody>
      </p:sp>
      <p:sp>
        <p:nvSpPr>
          <p:cNvPr id="9" name="TextBox 8"/>
          <p:cNvSpPr txBox="1"/>
          <p:nvPr/>
        </p:nvSpPr>
        <p:spPr>
          <a:xfrm>
            <a:off x="4724400" y="1439902"/>
            <a:ext cx="2895600" cy="1107996"/>
          </a:xfrm>
          <a:prstGeom prst="rect">
            <a:avLst/>
          </a:prstGeom>
          <a:solidFill>
            <a:schemeClr val="bg1"/>
          </a:solidFill>
        </p:spPr>
        <p:txBody>
          <a:bodyPr wrap="square" rtlCol="0" anchor="ctr">
            <a:spAutoFit/>
          </a:bodyPr>
          <a:lstStyle/>
          <a:p>
            <a:pPr algn="ctr"/>
            <a:r>
              <a:rPr lang="en-US" sz="6600" b="1" dirty="0">
                <a:effectLst>
                  <a:outerShdw blurRad="38100" dist="38100" dir="2700000" algn="tl">
                    <a:srgbClr val="000000">
                      <a:alpha val="43137"/>
                    </a:srgbClr>
                  </a:outerShdw>
                </a:effectLst>
              </a:rPr>
              <a:t>DON’TS</a:t>
            </a:r>
          </a:p>
        </p:txBody>
      </p:sp>
      <p:sp>
        <p:nvSpPr>
          <p:cNvPr id="6" name="TextBox 5"/>
          <p:cNvSpPr txBox="1"/>
          <p:nvPr/>
        </p:nvSpPr>
        <p:spPr>
          <a:xfrm>
            <a:off x="380999" y="2537590"/>
            <a:ext cx="2895601" cy="3754874"/>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600" b="1" dirty="0"/>
              <a:t>Do</a:t>
            </a:r>
            <a:r>
              <a:rPr lang="en-US" sz="1600" dirty="0"/>
              <a:t> select vacation extension </a:t>
            </a:r>
            <a:r>
              <a:rPr lang="en-US" sz="1600" u="sng" dirty="0"/>
              <a:t>only</a:t>
            </a:r>
            <a:r>
              <a:rPr lang="en-US" sz="1600" dirty="0"/>
              <a:t> on days pertaining to the bid month and up to the 5</a:t>
            </a:r>
            <a:r>
              <a:rPr lang="en-US" sz="1600" baseline="30000" dirty="0"/>
              <a:t>th</a:t>
            </a:r>
            <a:r>
              <a:rPr lang="en-US" sz="1600" dirty="0"/>
              <a:t> of the next bid month. </a:t>
            </a:r>
          </a:p>
          <a:p>
            <a:pPr marL="285750" indent="-285750">
              <a:spcBef>
                <a:spcPts val="1200"/>
              </a:spcBef>
              <a:spcAft>
                <a:spcPts val="1200"/>
              </a:spcAft>
              <a:buFont typeface="Arial" panose="020B0604020202020204" pitchFamily="34" charset="0"/>
              <a:buChar char="•"/>
            </a:pPr>
            <a:r>
              <a:rPr lang="en-US" sz="1600" b="1" dirty="0"/>
              <a:t>Do</a:t>
            </a:r>
            <a:r>
              <a:rPr lang="en-US" sz="1600" dirty="0"/>
              <a:t> send a RF 200 SLID if you received a CDO, RBL, or RWO line and are going to Slide and Extend your vacation. </a:t>
            </a:r>
          </a:p>
          <a:p>
            <a:pPr marL="285750" indent="-285750">
              <a:spcBef>
                <a:spcPts val="600"/>
              </a:spcBef>
              <a:spcAft>
                <a:spcPts val="600"/>
              </a:spcAft>
              <a:buFont typeface="Arial" panose="020B0604020202020204" pitchFamily="34" charset="0"/>
              <a:buChar char="•"/>
            </a:pPr>
            <a:r>
              <a:rPr lang="en-US" sz="1600" b="1" dirty="0"/>
              <a:t>Do</a:t>
            </a:r>
            <a:r>
              <a:rPr lang="en-US" sz="1600" dirty="0"/>
              <a:t> extend your vacation on the </a:t>
            </a:r>
            <a:r>
              <a:rPr lang="en-US" sz="1600" b="1" dirty="0"/>
              <a:t>“My Bidding” </a:t>
            </a:r>
            <a:r>
              <a:rPr lang="en-US" sz="1600" dirty="0"/>
              <a:t>page if you received a CDO, RBL, or </a:t>
            </a:r>
            <a:r>
              <a:rPr lang="en-US" sz="1600" dirty="0" err="1"/>
              <a:t>RWO</a:t>
            </a:r>
            <a:r>
              <a:rPr lang="en-US" sz="1600" dirty="0"/>
              <a:t> line, and </a:t>
            </a:r>
            <a:r>
              <a:rPr lang="en-US" sz="1600" u="sng" dirty="0"/>
              <a:t>will not</a:t>
            </a:r>
            <a:r>
              <a:rPr lang="en-US" sz="1600" dirty="0"/>
              <a:t> slide your vacation.  </a:t>
            </a:r>
          </a:p>
        </p:txBody>
      </p:sp>
      <p:sp>
        <p:nvSpPr>
          <p:cNvPr id="7" name="TextBox 6"/>
          <p:cNvSpPr txBox="1"/>
          <p:nvPr/>
        </p:nvSpPr>
        <p:spPr>
          <a:xfrm>
            <a:off x="3653118" y="2583626"/>
            <a:ext cx="4974531" cy="3893374"/>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600" b="1" dirty="0"/>
              <a:t>Don’t</a:t>
            </a:r>
            <a:r>
              <a:rPr lang="en-US" sz="1600" dirty="0"/>
              <a:t> extend your vacation if the days (Vacation and/or Extension Days) fall outside of the Bid Month and will not impact a carry-out trip.</a:t>
            </a:r>
          </a:p>
          <a:p>
            <a:pPr marL="285750" indent="-285750">
              <a:spcBef>
                <a:spcPts val="600"/>
              </a:spcBef>
              <a:spcAft>
                <a:spcPts val="600"/>
              </a:spcAft>
              <a:buFont typeface="Arial" panose="020B0604020202020204" pitchFamily="34" charset="0"/>
              <a:buChar char="•"/>
            </a:pPr>
            <a:r>
              <a:rPr lang="en-US" sz="1600" b="1" dirty="0"/>
              <a:t>Don’t </a:t>
            </a:r>
            <a:r>
              <a:rPr lang="en-US" sz="1600" dirty="0"/>
              <a:t>extend Vacation into the current month.</a:t>
            </a:r>
          </a:p>
          <a:p>
            <a:pPr marL="285750" indent="-285750">
              <a:spcBef>
                <a:spcPts val="600"/>
              </a:spcBef>
              <a:spcAft>
                <a:spcPts val="600"/>
              </a:spcAft>
              <a:buFont typeface="Arial" panose="020B0604020202020204" pitchFamily="34" charset="0"/>
              <a:buChar char="•"/>
            </a:pPr>
            <a:r>
              <a:rPr lang="en-US" sz="1600" b="1" dirty="0"/>
              <a:t>Don’t </a:t>
            </a:r>
            <a:r>
              <a:rPr lang="en-US" sz="1600" dirty="0"/>
              <a:t>extend Vacation on days that you are already scheduled to work. </a:t>
            </a:r>
          </a:p>
          <a:p>
            <a:pPr marL="285750" indent="-285750">
              <a:spcBef>
                <a:spcPts val="600"/>
              </a:spcBef>
              <a:spcAft>
                <a:spcPts val="600"/>
              </a:spcAft>
              <a:buFont typeface="Arial" panose="020B0604020202020204" pitchFamily="34" charset="0"/>
              <a:buChar char="•"/>
            </a:pPr>
            <a:r>
              <a:rPr lang="en-US" sz="1600" b="1" dirty="0"/>
              <a:t>Don’t</a:t>
            </a:r>
            <a:r>
              <a:rPr lang="en-US" sz="1600" dirty="0"/>
              <a:t> select Vacation Extension on the </a:t>
            </a:r>
            <a:r>
              <a:rPr lang="en-US" sz="1600" b="1" dirty="0"/>
              <a:t>“My Bidding”</a:t>
            </a:r>
            <a:r>
              <a:rPr lang="en-US" sz="1600" dirty="0"/>
              <a:t> page if you are going to slide your vacation (use the RF).</a:t>
            </a:r>
          </a:p>
          <a:p>
            <a:pPr marL="285750" indent="-285750">
              <a:spcBef>
                <a:spcPts val="600"/>
              </a:spcBef>
              <a:spcAft>
                <a:spcPts val="600"/>
              </a:spcAft>
              <a:buFont typeface="Arial" panose="020B0604020202020204" pitchFamily="34" charset="0"/>
              <a:buChar char="•"/>
            </a:pPr>
            <a:r>
              <a:rPr lang="en-US" sz="1600" b="1" dirty="0"/>
              <a:t>Don’t </a:t>
            </a:r>
            <a:r>
              <a:rPr lang="en-US" sz="1600" dirty="0"/>
              <a:t>extend your vacation more than 4 days at the end or at the beginning of a block.  </a:t>
            </a:r>
          </a:p>
          <a:p>
            <a:pPr marL="285750" indent="-285750">
              <a:spcBef>
                <a:spcPts val="1200"/>
              </a:spcBef>
              <a:spcAft>
                <a:spcPts val="12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220503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My Bidding vs. RF 200 SLID</a:t>
            </a:r>
          </a:p>
        </p:txBody>
      </p:sp>
      <p:graphicFrame>
        <p:nvGraphicFramePr>
          <p:cNvPr id="6" name="Table 6">
            <a:extLst>
              <a:ext uri="{FF2B5EF4-FFF2-40B4-BE49-F238E27FC236}">
                <a16:creationId xmlns:a16="http://schemas.microsoft.com/office/drawing/2014/main" id="{EFA8DF6E-42FF-4B5D-9FD4-6AC6B0A432BD}"/>
              </a:ext>
            </a:extLst>
          </p:cNvPr>
          <p:cNvGraphicFramePr>
            <a:graphicFrameLocks noGrp="1"/>
          </p:cNvGraphicFramePr>
          <p:nvPr>
            <p:extLst>
              <p:ext uri="{D42A27DB-BD31-4B8C-83A1-F6EECF244321}">
                <p14:modId xmlns:p14="http://schemas.microsoft.com/office/powerpoint/2010/main" val="2599373715"/>
              </p:ext>
            </p:extLst>
          </p:nvPr>
        </p:nvGraphicFramePr>
        <p:xfrm>
          <a:off x="304800" y="1524000"/>
          <a:ext cx="8534400" cy="375412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1550925650"/>
                    </a:ext>
                  </a:extLst>
                </a:gridCol>
                <a:gridCol w="1905000">
                  <a:extLst>
                    <a:ext uri="{9D8B030D-6E8A-4147-A177-3AD203B41FA5}">
                      <a16:colId xmlns:a16="http://schemas.microsoft.com/office/drawing/2014/main" val="2314694616"/>
                    </a:ext>
                  </a:extLst>
                </a:gridCol>
                <a:gridCol w="2590800">
                  <a:extLst>
                    <a:ext uri="{9D8B030D-6E8A-4147-A177-3AD203B41FA5}">
                      <a16:colId xmlns:a16="http://schemas.microsoft.com/office/drawing/2014/main" val="3492386948"/>
                    </a:ext>
                  </a:extLst>
                </a:gridCol>
                <a:gridCol w="2133600">
                  <a:extLst>
                    <a:ext uri="{9D8B030D-6E8A-4147-A177-3AD203B41FA5}">
                      <a16:colId xmlns:a16="http://schemas.microsoft.com/office/drawing/2014/main" val="3944980112"/>
                    </a:ext>
                  </a:extLst>
                </a:gridCol>
              </a:tblGrid>
              <a:tr h="370840">
                <a:tc>
                  <a:txBody>
                    <a:bodyPr/>
                    <a:lstStyle/>
                    <a:p>
                      <a:r>
                        <a:rPr lang="en-US" sz="1600" dirty="0"/>
                        <a:t> Who</a:t>
                      </a:r>
                    </a:p>
                  </a:txBody>
                  <a:tcPr anchor="ctr"/>
                </a:tc>
                <a:tc>
                  <a:txBody>
                    <a:bodyPr/>
                    <a:lstStyle/>
                    <a:p>
                      <a:r>
                        <a:rPr lang="en-US" sz="1600" dirty="0"/>
                        <a:t>What</a:t>
                      </a:r>
                    </a:p>
                  </a:txBody>
                  <a:tcPr anchor="ctr"/>
                </a:tc>
                <a:tc>
                  <a:txBody>
                    <a:bodyPr/>
                    <a:lstStyle/>
                    <a:p>
                      <a:r>
                        <a:rPr lang="en-US" sz="1600" dirty="0"/>
                        <a:t>How </a:t>
                      </a:r>
                    </a:p>
                  </a:txBody>
                  <a:tcPr anchor="ctr"/>
                </a:tc>
                <a:tc>
                  <a:txBody>
                    <a:bodyPr/>
                    <a:lstStyle/>
                    <a:p>
                      <a:r>
                        <a:rPr lang="en-US" sz="1600" dirty="0"/>
                        <a:t>When</a:t>
                      </a:r>
                    </a:p>
                  </a:txBody>
                  <a:tcPr anchor="ctr"/>
                </a:tc>
                <a:extLst>
                  <a:ext uri="{0D108BD9-81ED-4DB2-BD59-A6C34878D82A}">
                    <a16:rowId xmlns:a16="http://schemas.microsoft.com/office/drawing/2014/main" val="3255855844"/>
                  </a:ext>
                </a:extLst>
              </a:tr>
              <a:tr h="370840">
                <a:tc>
                  <a:txBody>
                    <a:bodyPr/>
                    <a:lstStyle/>
                    <a:p>
                      <a:r>
                        <a:rPr lang="en-US" sz="1600" dirty="0"/>
                        <a:t>I </a:t>
                      </a:r>
                      <a:r>
                        <a:rPr lang="en-US" sz="1600" b="1" dirty="0">
                          <a:solidFill>
                            <a:srgbClr val="FF0000"/>
                          </a:solidFill>
                        </a:rPr>
                        <a:t>did not </a:t>
                      </a:r>
                      <a:r>
                        <a:rPr lang="en-US" sz="1600" dirty="0"/>
                        <a:t>receive a CDO, RBL, or RWO line. </a:t>
                      </a:r>
                    </a:p>
                  </a:txBody>
                  <a:tcPr anchor="ctr"/>
                </a:tc>
                <a:tc>
                  <a:txBody>
                    <a:bodyPr/>
                    <a:lstStyle/>
                    <a:p>
                      <a:r>
                        <a:rPr lang="en-US" sz="1600" dirty="0"/>
                        <a:t>I want to EXTEND. </a:t>
                      </a:r>
                    </a:p>
                  </a:txBody>
                  <a:tcPr anchor="ctr"/>
                </a:tc>
                <a:tc>
                  <a:txBody>
                    <a:bodyPr/>
                    <a:lstStyle/>
                    <a:p>
                      <a:r>
                        <a:rPr lang="en-US" sz="1600" dirty="0"/>
                        <a:t>Select dates on “My Bidding” calendar.</a:t>
                      </a:r>
                    </a:p>
                  </a:txBody>
                  <a:tcPr anchor="ctr"/>
                </a:tc>
                <a:tc>
                  <a:txBody>
                    <a:bodyPr/>
                    <a:lstStyle/>
                    <a:p>
                      <a:r>
                        <a:rPr lang="en-US" sz="1600" dirty="0"/>
                        <a:t>10</a:t>
                      </a:r>
                      <a:r>
                        <a:rPr lang="en-US" sz="1600" baseline="30000" dirty="0"/>
                        <a:t>th</a:t>
                      </a:r>
                      <a:r>
                        <a:rPr lang="en-US" sz="1600" dirty="0"/>
                        <a:t> noon through the 20</a:t>
                      </a:r>
                      <a:r>
                        <a:rPr lang="en-US" sz="1600" baseline="30000" dirty="0"/>
                        <a:t>th</a:t>
                      </a:r>
                      <a:r>
                        <a:rPr lang="en-US" sz="1600" dirty="0"/>
                        <a:t> noon central time. </a:t>
                      </a:r>
                    </a:p>
                  </a:txBody>
                  <a:tcPr anchor="ctr"/>
                </a:tc>
                <a:extLst>
                  <a:ext uri="{0D108BD9-81ED-4DB2-BD59-A6C34878D82A}">
                    <a16:rowId xmlns:a16="http://schemas.microsoft.com/office/drawing/2014/main" val="3862926359"/>
                  </a:ext>
                </a:extLst>
              </a:tr>
              <a:tr h="370840">
                <a:tc>
                  <a:txBody>
                    <a:bodyPr/>
                    <a:lstStyle/>
                    <a:p>
                      <a:r>
                        <a:rPr lang="en-US" sz="1600" dirty="0"/>
                        <a:t>I </a:t>
                      </a:r>
                      <a:r>
                        <a:rPr lang="en-US" sz="1600" b="1" dirty="0">
                          <a:solidFill>
                            <a:srgbClr val="00B050"/>
                          </a:solidFill>
                        </a:rPr>
                        <a:t>did</a:t>
                      </a:r>
                      <a:r>
                        <a:rPr lang="en-US" sz="1600" dirty="0"/>
                        <a:t> receive a CDO, RBL, or RWO line.</a:t>
                      </a:r>
                    </a:p>
                  </a:txBody>
                  <a:tcPr anchor="ctr"/>
                </a:tc>
                <a:tc>
                  <a:txBody>
                    <a:bodyPr/>
                    <a:lstStyle/>
                    <a:p>
                      <a:r>
                        <a:rPr lang="en-US" sz="1600" dirty="0"/>
                        <a:t>I only want to EXTEND.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Select dates on “My Bidding” calendar.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10</a:t>
                      </a:r>
                      <a:r>
                        <a:rPr lang="en-US" sz="1600" baseline="30000" dirty="0"/>
                        <a:t>th</a:t>
                      </a:r>
                      <a:r>
                        <a:rPr lang="en-US" sz="1600" dirty="0"/>
                        <a:t> noon through the 20</a:t>
                      </a:r>
                      <a:r>
                        <a:rPr lang="en-US" sz="1600" baseline="30000" dirty="0"/>
                        <a:t>th</a:t>
                      </a:r>
                      <a:r>
                        <a:rPr lang="en-US" sz="1600" dirty="0"/>
                        <a:t> noon central time.  </a:t>
                      </a:r>
                    </a:p>
                  </a:txBody>
                  <a:tcPr anchor="ctr"/>
                </a:tc>
                <a:extLst>
                  <a:ext uri="{0D108BD9-81ED-4DB2-BD59-A6C34878D82A}">
                    <a16:rowId xmlns:a16="http://schemas.microsoft.com/office/drawing/2014/main" val="3416839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 </a:t>
                      </a:r>
                      <a:r>
                        <a:rPr lang="en-US" sz="1600" b="1" dirty="0">
                          <a:solidFill>
                            <a:srgbClr val="00B050"/>
                          </a:solidFill>
                        </a:rPr>
                        <a:t>did</a:t>
                      </a:r>
                      <a:r>
                        <a:rPr lang="en-US" sz="1600" dirty="0"/>
                        <a:t> receive a CDO, RBL, or RWO line.</a:t>
                      </a:r>
                    </a:p>
                  </a:txBody>
                  <a:tcPr anchor="ctr"/>
                </a:tc>
                <a:tc>
                  <a:txBody>
                    <a:bodyPr/>
                    <a:lstStyle/>
                    <a:p>
                      <a:r>
                        <a:rPr lang="en-US" sz="1600" dirty="0"/>
                        <a:t>I only want to SLIDE.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Use the RF 200 SLID.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15</a:t>
                      </a:r>
                      <a:r>
                        <a:rPr lang="en-US" sz="1600" baseline="30000" dirty="0"/>
                        <a:t>th</a:t>
                      </a:r>
                      <a:r>
                        <a:rPr lang="en-US" sz="1600" dirty="0"/>
                        <a:t> noon through the 20</a:t>
                      </a:r>
                      <a:r>
                        <a:rPr lang="en-US" sz="1600" baseline="30000" dirty="0"/>
                        <a:t>th</a:t>
                      </a:r>
                      <a:r>
                        <a:rPr lang="en-US" sz="1600" dirty="0"/>
                        <a:t> noon central time. </a:t>
                      </a:r>
                    </a:p>
                  </a:txBody>
                  <a:tcPr anchor="ctr"/>
                </a:tc>
                <a:extLst>
                  <a:ext uri="{0D108BD9-81ED-4DB2-BD59-A6C34878D82A}">
                    <a16:rowId xmlns:a16="http://schemas.microsoft.com/office/drawing/2014/main" val="9935596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 </a:t>
                      </a:r>
                      <a:r>
                        <a:rPr lang="en-US" sz="1600" b="1" dirty="0">
                          <a:solidFill>
                            <a:srgbClr val="00B050"/>
                          </a:solidFill>
                        </a:rPr>
                        <a:t>did</a:t>
                      </a:r>
                      <a:r>
                        <a:rPr lang="en-US" sz="1600" dirty="0"/>
                        <a:t> receive a CDO, RBL, or RWO line.</a:t>
                      </a:r>
                    </a:p>
                  </a:txBody>
                  <a:tcPr anchor="ctr"/>
                </a:tc>
                <a:tc>
                  <a:txBody>
                    <a:bodyPr/>
                    <a:lstStyle/>
                    <a:p>
                      <a:r>
                        <a:rPr lang="en-US" sz="1600" dirty="0"/>
                        <a:t>I want to SLIDE and Extend.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Use the RF 200 SLID. </a:t>
                      </a:r>
                      <a:r>
                        <a:rPr lang="en-US" sz="1800" b="1" dirty="0">
                          <a:solidFill>
                            <a:srgbClr val="FF0000"/>
                          </a:solidFill>
                        </a:rPr>
                        <a:t>*</a:t>
                      </a:r>
                      <a:endParaRPr lang="en-US" sz="1400" b="1" dirty="0">
                        <a:solidFill>
                          <a:srgbClr val="FF000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15</a:t>
                      </a:r>
                      <a:r>
                        <a:rPr lang="en-US" sz="1600" baseline="30000" dirty="0"/>
                        <a:t>th</a:t>
                      </a:r>
                      <a:r>
                        <a:rPr lang="en-US" sz="1600" dirty="0"/>
                        <a:t> noon through the 20</a:t>
                      </a:r>
                      <a:r>
                        <a:rPr lang="en-US" sz="1600" baseline="30000" dirty="0"/>
                        <a:t>th</a:t>
                      </a:r>
                      <a:r>
                        <a:rPr lang="en-US" sz="1600" dirty="0"/>
                        <a:t> noon central time. </a:t>
                      </a:r>
                    </a:p>
                  </a:txBody>
                  <a:tcPr anchor="ctr"/>
                </a:tc>
                <a:extLst>
                  <a:ext uri="{0D108BD9-81ED-4DB2-BD59-A6C34878D82A}">
                    <a16:rowId xmlns:a16="http://schemas.microsoft.com/office/drawing/2014/main" val="2743258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 </a:t>
                      </a:r>
                      <a:r>
                        <a:rPr lang="en-US" sz="1600" b="1" dirty="0">
                          <a:solidFill>
                            <a:srgbClr val="00B050"/>
                          </a:solidFill>
                        </a:rPr>
                        <a:t>did</a:t>
                      </a:r>
                      <a:r>
                        <a:rPr lang="en-US" sz="1600" dirty="0"/>
                        <a:t> receive a CDO, RBL, or RWO line.</a:t>
                      </a:r>
                    </a:p>
                  </a:txBody>
                  <a:tcPr anchor="ctr"/>
                </a:tc>
                <a:tc>
                  <a:txBody>
                    <a:bodyPr/>
                    <a:lstStyle/>
                    <a:p>
                      <a:r>
                        <a:rPr lang="en-US" sz="1600" dirty="0"/>
                        <a:t>I submitted the RF and want to change the dates.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Submit a new RF.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15</a:t>
                      </a:r>
                      <a:r>
                        <a:rPr lang="en-US" sz="1600" baseline="30000" dirty="0"/>
                        <a:t>th</a:t>
                      </a:r>
                      <a:r>
                        <a:rPr lang="en-US" sz="1600" dirty="0"/>
                        <a:t> noon through the 20</a:t>
                      </a:r>
                      <a:r>
                        <a:rPr lang="en-US" sz="1600" baseline="30000" dirty="0"/>
                        <a:t>th</a:t>
                      </a:r>
                      <a:r>
                        <a:rPr lang="en-US" sz="1600" dirty="0"/>
                        <a:t> noon central time. </a:t>
                      </a:r>
                    </a:p>
                  </a:txBody>
                  <a:tcPr anchor="ctr"/>
                </a:tc>
                <a:extLst>
                  <a:ext uri="{0D108BD9-81ED-4DB2-BD59-A6C34878D82A}">
                    <a16:rowId xmlns:a16="http://schemas.microsoft.com/office/drawing/2014/main" val="2310621342"/>
                  </a:ext>
                </a:extLst>
              </a:tr>
            </a:tbl>
          </a:graphicData>
        </a:graphic>
      </p:graphicFrame>
      <p:sp>
        <p:nvSpPr>
          <p:cNvPr id="9" name="Rectangle 8">
            <a:extLst>
              <a:ext uri="{FF2B5EF4-FFF2-40B4-BE49-F238E27FC236}">
                <a16:creationId xmlns:a16="http://schemas.microsoft.com/office/drawing/2014/main" id="{2D927C4A-D120-4396-BD30-45C4149E8190}"/>
              </a:ext>
            </a:extLst>
          </p:cNvPr>
          <p:cNvSpPr/>
          <p:nvPr/>
        </p:nvSpPr>
        <p:spPr>
          <a:xfrm>
            <a:off x="838200" y="5567591"/>
            <a:ext cx="7696200" cy="9094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224FC4C-9ED3-4C99-AE93-63C32FA344C5}"/>
              </a:ext>
            </a:extLst>
          </p:cNvPr>
          <p:cNvSpPr txBox="1"/>
          <p:nvPr/>
        </p:nvSpPr>
        <p:spPr>
          <a:xfrm>
            <a:off x="912934" y="5584448"/>
            <a:ext cx="7545265" cy="892552"/>
          </a:xfrm>
          <a:prstGeom prst="rect">
            <a:avLst/>
          </a:prstGeom>
          <a:noFill/>
        </p:spPr>
        <p:txBody>
          <a:bodyPr wrap="square" rtlCol="0">
            <a:spAutoFit/>
          </a:bodyPr>
          <a:lstStyle/>
          <a:p>
            <a:pPr marL="628650" indent="-628650">
              <a:tabLst>
                <a:tab pos="803275" algn="l"/>
              </a:tabLst>
            </a:pPr>
            <a:r>
              <a:rPr lang="en-US" sz="2000" b="1" dirty="0">
                <a:solidFill>
                  <a:srgbClr val="FF0000"/>
                </a:solidFill>
              </a:rPr>
              <a:t>*</a:t>
            </a:r>
            <a:r>
              <a:rPr lang="en-US" sz="2000" b="1" dirty="0"/>
              <a:t>Note: </a:t>
            </a:r>
            <a:r>
              <a:rPr lang="en-US" sz="1600" dirty="0"/>
              <a:t>The selection of extension dates on “My Bidding” calendar will supersede any RF request submitted by the FA.  Please make sure you are removing the dates if you are sliding or sliding and extending your vacation. </a:t>
            </a:r>
            <a:endParaRPr lang="en-US" sz="1600" b="1" dirty="0"/>
          </a:p>
        </p:txBody>
      </p:sp>
    </p:spTree>
    <p:extLst>
      <p:ext uri="{BB962C8B-B14F-4D97-AF65-F5344CB8AC3E}">
        <p14:creationId xmlns:p14="http://schemas.microsoft.com/office/powerpoint/2010/main" val="79904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Vacation Fly-Through</a:t>
            </a:r>
          </a:p>
        </p:txBody>
      </p:sp>
      <p:sp>
        <p:nvSpPr>
          <p:cNvPr id="5" name="Content Placeholder 2"/>
          <p:cNvSpPr txBox="1">
            <a:spLocks/>
          </p:cNvSpPr>
          <p:nvPr/>
        </p:nvSpPr>
        <p:spPr>
          <a:xfrm>
            <a:off x="685800" y="1828800"/>
            <a:ext cx="7791450" cy="4495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2200"/>
              </a:lnSpc>
              <a:spcBef>
                <a:spcPts val="0"/>
              </a:spcBef>
              <a:spcAft>
                <a:spcPts val="1200"/>
              </a:spcAft>
            </a:pPr>
            <a:r>
              <a:rPr lang="en-US" sz="1800" dirty="0">
                <a:latin typeface="+mn-lt"/>
              </a:rPr>
              <a:t>Vacation Fly-Through allows the PBS Scheduler to assign flying on vacation days. You can select a portion or all of your vacation days for Fly-Through.</a:t>
            </a:r>
          </a:p>
          <a:p>
            <a:pPr>
              <a:lnSpc>
                <a:spcPts val="2200"/>
              </a:lnSpc>
              <a:spcBef>
                <a:spcPts val="0"/>
              </a:spcBef>
              <a:spcAft>
                <a:spcPts val="1200"/>
              </a:spcAft>
            </a:pPr>
            <a:r>
              <a:rPr lang="en-US" sz="1800" dirty="0">
                <a:latin typeface="+mn-lt"/>
              </a:rPr>
              <a:t>At the bottom of the “</a:t>
            </a:r>
            <a:r>
              <a:rPr lang="en-US" sz="1800" b="1" dirty="0">
                <a:latin typeface="+mn-lt"/>
              </a:rPr>
              <a:t>My Bidding</a:t>
            </a:r>
            <a:r>
              <a:rPr lang="en-US" sz="1800" dirty="0">
                <a:latin typeface="+mn-lt"/>
              </a:rPr>
              <a:t>” page click the blue action bar that says:  </a:t>
            </a:r>
          </a:p>
          <a:p>
            <a:pPr marL="0" indent="0">
              <a:lnSpc>
                <a:spcPts val="2200"/>
              </a:lnSpc>
              <a:spcBef>
                <a:spcPts val="0"/>
              </a:spcBef>
              <a:spcAft>
                <a:spcPts val="1200"/>
              </a:spcAft>
              <a:buNone/>
            </a:pPr>
            <a:endParaRPr lang="en-US" sz="1800" dirty="0">
              <a:latin typeface="+mn-lt"/>
            </a:endParaRPr>
          </a:p>
          <a:p>
            <a:pPr marL="690563" lvl="1" indent="-290513">
              <a:lnSpc>
                <a:spcPts val="2200"/>
              </a:lnSpc>
              <a:spcBef>
                <a:spcPts val="1200"/>
              </a:spcBef>
              <a:spcAft>
                <a:spcPts val="1200"/>
              </a:spcAft>
              <a:buFont typeface="+mj-lt"/>
              <a:buAutoNum type="arabicPeriod"/>
            </a:pPr>
            <a:r>
              <a:rPr lang="en-US" sz="1800" dirty="0">
                <a:latin typeface="+mn-lt"/>
              </a:rPr>
              <a:t>Select the desired dates to fly through. The selected dates will appear as red.</a:t>
            </a:r>
          </a:p>
          <a:p>
            <a:pPr marL="690563" lvl="1" indent="-290513">
              <a:lnSpc>
                <a:spcPts val="2200"/>
              </a:lnSpc>
              <a:spcBef>
                <a:spcPts val="1200"/>
              </a:spcBef>
              <a:spcAft>
                <a:spcPts val="1200"/>
              </a:spcAft>
              <a:buFont typeface="+mj-lt"/>
              <a:buAutoNum type="arabicPeriod"/>
            </a:pPr>
            <a:endParaRPr lang="en-US" sz="1800" dirty="0">
              <a:latin typeface="+mn-lt"/>
            </a:endParaRPr>
          </a:p>
          <a:p>
            <a:pPr marL="690563" lvl="1" indent="-290513">
              <a:lnSpc>
                <a:spcPts val="2200"/>
              </a:lnSpc>
              <a:spcBef>
                <a:spcPts val="1200"/>
              </a:spcBef>
              <a:spcAft>
                <a:spcPts val="1200"/>
              </a:spcAft>
              <a:buFont typeface="+mj-lt"/>
              <a:buAutoNum type="arabicPeriod"/>
            </a:pPr>
            <a:endParaRPr lang="en-US" sz="1800" dirty="0">
              <a:latin typeface="+mn-lt"/>
            </a:endParaRPr>
          </a:p>
          <a:p>
            <a:pPr marL="690563" lvl="1" indent="-290513">
              <a:lnSpc>
                <a:spcPts val="2200"/>
              </a:lnSpc>
              <a:spcBef>
                <a:spcPts val="1200"/>
              </a:spcBef>
              <a:spcAft>
                <a:spcPts val="1200"/>
              </a:spcAft>
              <a:buFont typeface="+mj-lt"/>
              <a:buAutoNum type="arabicPeriod" startAt="2"/>
            </a:pPr>
            <a:r>
              <a:rPr lang="en-US" sz="1800" dirty="0">
                <a:latin typeface="+mn-lt"/>
              </a:rPr>
              <a:t>If you are satisfied with your selection click                         . Otherwise, click                                       	         to go back to the calendar.</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15" t="11290" r="-1" b="18451"/>
          <a:stretch/>
        </p:blipFill>
        <p:spPr bwMode="auto">
          <a:xfrm>
            <a:off x="5562674" y="5632204"/>
            <a:ext cx="1168316" cy="345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529" y="5886979"/>
            <a:ext cx="781050" cy="4233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889" y="2895600"/>
            <a:ext cx="4544060" cy="357701"/>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6529" y="4221764"/>
            <a:ext cx="3794186" cy="1221366"/>
          </a:xfrm>
          <a:prstGeom prst="rect">
            <a:avLst/>
          </a:prstGeom>
          <a:ln w="3175" cap="sq">
            <a:solidFill>
              <a:schemeClr val="accent1"/>
            </a:solidFill>
            <a:miter lim="800000"/>
          </a:ln>
          <a:effectLst>
            <a:outerShdw blurRad="57150" dist="50800" dir="2700000" algn="tl" rotWithShape="0">
              <a:srgbClr val="000000">
                <a:alpha val="40000"/>
              </a:srgbClr>
            </a:outerShdw>
          </a:effectLst>
        </p:spPr>
      </p:pic>
      <p:sp>
        <p:nvSpPr>
          <p:cNvPr id="10" name="Oval 9"/>
          <p:cNvSpPr/>
          <p:nvPr/>
        </p:nvSpPr>
        <p:spPr>
          <a:xfrm>
            <a:off x="2427515" y="4859824"/>
            <a:ext cx="1915064" cy="5398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sz="1600" dirty="0">
              <a:latin typeface="Calibri Light" panose="020F0302020204030204" pitchFamily="34" charset="0"/>
            </a:endParaRPr>
          </a:p>
        </p:txBody>
      </p:sp>
      <p:sp>
        <p:nvSpPr>
          <p:cNvPr id="11" name="TextBox 10"/>
          <p:cNvSpPr txBox="1"/>
          <p:nvPr/>
        </p:nvSpPr>
        <p:spPr>
          <a:xfrm>
            <a:off x="5789229" y="4275049"/>
            <a:ext cx="265808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tabLst>
                <a:tab pos="396875" algn="l"/>
              </a:tabLst>
            </a:pPr>
            <a:r>
              <a:rPr lang="en-US" sz="1600" dirty="0">
                <a:latin typeface="Calibri Light" panose="020F0302020204030204" pitchFamily="34" charset="0"/>
              </a:rPr>
              <a:t>	</a:t>
            </a:r>
            <a:r>
              <a:rPr lang="en-US" sz="1600" dirty="0"/>
              <a:t>Vacation Days</a:t>
            </a:r>
          </a:p>
          <a:p>
            <a:pPr>
              <a:tabLst>
                <a:tab pos="396875" algn="l"/>
              </a:tabLst>
            </a:pPr>
            <a:r>
              <a:rPr lang="en-US" sz="1600" dirty="0"/>
              <a:t>	Vacation Fly-Through</a:t>
            </a:r>
          </a:p>
        </p:txBody>
      </p:sp>
      <p:cxnSp>
        <p:nvCxnSpPr>
          <p:cNvPr id="12" name="Straight Arrow Connector 11"/>
          <p:cNvCxnSpPr>
            <a:stCxn id="10" idx="6"/>
          </p:cNvCxnSpPr>
          <p:nvPr/>
        </p:nvCxnSpPr>
        <p:spPr>
          <a:xfrm flipV="1">
            <a:off x="4342579" y="4573852"/>
            <a:ext cx="1437736" cy="55590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3" name="Picture 1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5392" y="4360852"/>
            <a:ext cx="182880" cy="167485"/>
          </a:xfrm>
          <a:prstGeom prst="rect">
            <a:avLst/>
          </a:prstGeom>
        </p:spPr>
      </p:pic>
      <p:pic>
        <p:nvPicPr>
          <p:cNvPr id="14" name="Picture 1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9619" y="4591649"/>
            <a:ext cx="182880" cy="146550"/>
          </a:xfrm>
          <a:prstGeom prst="rect">
            <a:avLst/>
          </a:prstGeom>
        </p:spPr>
      </p:pic>
    </p:spTree>
    <p:extLst>
      <p:ext uri="{BB962C8B-B14F-4D97-AF65-F5344CB8AC3E}">
        <p14:creationId xmlns:p14="http://schemas.microsoft.com/office/powerpoint/2010/main" val="3577587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r" rtl="0" eaLnBrk="1" latinLnBrk="0" hangingPunct="1"/>
            <a:r>
              <a:rPr lang="en-US" sz="4800" b="1" kern="1200" dirty="0">
                <a:solidFill>
                  <a:srgbClr val="0070C0"/>
                </a:solidFill>
                <a:effectLst/>
                <a:latin typeface="Calibri"/>
                <a:ea typeface="+mn-ea"/>
                <a:cs typeface="+mn-cs"/>
              </a:rPr>
              <a:t>Section 3 - 1</a:t>
            </a:r>
            <a:endParaRPr lang="en-US" dirty="0"/>
          </a:p>
        </p:txBody>
      </p:sp>
      <p:pic>
        <p:nvPicPr>
          <p:cNvPr id="7" name="Picture 2" descr="https://my.envoyair.com/wp-content/uploads/2016/01/IMG_Stock_08922289_7-1024x682.jpg"/>
          <p:cNvPicPr>
            <a:picLocks noChangeAspect="1" noChangeArrowheads="1"/>
          </p:cNvPicPr>
          <p:nvPr/>
        </p:nvPicPr>
        <p:blipFill>
          <a:blip r:embed="rId3">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457200" y="15240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8" name="Content Placeholder 1"/>
          <p:cNvSpPr txBox="1">
            <a:spLocks/>
          </p:cNvSpPr>
          <p:nvPr/>
        </p:nvSpPr>
        <p:spPr>
          <a:xfrm>
            <a:off x="4114800" y="1524000"/>
            <a:ext cx="4572000" cy="48768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0512" indent="0">
              <a:lnSpc>
                <a:spcPct val="110000"/>
              </a:lnSpc>
              <a:spcBef>
                <a:spcPts val="600"/>
              </a:spcBef>
              <a:buNone/>
            </a:pPr>
            <a:r>
              <a:rPr lang="en-US" b="1" dirty="0">
                <a:solidFill>
                  <a:schemeClr val="bg1"/>
                </a:solidFill>
                <a:effectLst>
                  <a:outerShdw blurRad="38100" dist="38100" dir="2700000" algn="tl">
                    <a:srgbClr val="000000">
                      <a:alpha val="43137"/>
                    </a:srgbClr>
                  </a:outerShdw>
                </a:effectLst>
                <a:latin typeface="+mj-lt"/>
                <a:cs typeface="Helvetica" panose="020B0604020202020204" pitchFamily="34" charset="0"/>
              </a:rPr>
              <a:t>Bid Preference System</a:t>
            </a:r>
          </a:p>
          <a:p>
            <a:pPr marL="290512" indent="0">
              <a:lnSpc>
                <a:spcPct val="110000"/>
              </a:lnSpc>
              <a:spcBef>
                <a:spcPts val="600"/>
              </a:spcBef>
              <a:buNone/>
            </a:pPr>
            <a:endParaRPr lang="en-US" b="1" dirty="0">
              <a:solidFill>
                <a:schemeClr val="bg1"/>
              </a:solidFill>
              <a:effectLst>
                <a:outerShdw blurRad="38100" dist="38100" dir="2700000" algn="tl">
                  <a:srgbClr val="000000">
                    <a:alpha val="43137"/>
                  </a:srgbClr>
                </a:outerShdw>
              </a:effectLst>
              <a:latin typeface="+mj-lt"/>
              <a:cs typeface="Helvetica" panose="020B0604020202020204" pitchFamily="34" charset="0"/>
            </a:endParaRPr>
          </a:p>
          <a:p>
            <a:pPr marL="969963" lvl="1" indent="-279400">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System Notes</a:t>
            </a:r>
          </a:p>
          <a:p>
            <a:pPr marL="969963" lvl="1" indent="-279400">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The Preferential Bidding System</a:t>
            </a:r>
          </a:p>
          <a:p>
            <a:pPr marL="969963" lvl="1" indent="-279400">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Bid Preference System Login</a:t>
            </a:r>
          </a:p>
          <a:p>
            <a:pPr marL="969963" lvl="2" indent="-279400">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Data Synchronization</a:t>
            </a:r>
          </a:p>
          <a:p>
            <a:pPr marL="969963" lvl="2" indent="-279400">
              <a:lnSpc>
                <a:spcPts val="2100"/>
              </a:lnSpc>
              <a:spcBef>
                <a:spcPts val="6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On-line Mode </a:t>
            </a:r>
            <a:endParaRPr lang="en-US" sz="1400" b="1" dirty="0">
              <a:solidFill>
                <a:schemeClr val="bg1"/>
              </a:solidFill>
              <a:effectLst>
                <a:outerShdw blurRad="38100" dist="38100" dir="2700000" algn="tl">
                  <a:srgbClr val="000000">
                    <a:alpha val="43137"/>
                  </a:srgbClr>
                </a:outerShdw>
              </a:effectLst>
              <a:latin typeface="+mn-lt"/>
              <a:cs typeface="Helvetica" panose="020B0604020202020204" pitchFamily="34" charset="0"/>
            </a:endParaRPr>
          </a:p>
        </p:txBody>
      </p:sp>
    </p:spTree>
    <p:extLst>
      <p:ext uri="{BB962C8B-B14F-4D97-AF65-F5344CB8AC3E}">
        <p14:creationId xmlns:p14="http://schemas.microsoft.com/office/powerpoint/2010/main" val="1816082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545" y="2164080"/>
            <a:ext cx="7433655" cy="34747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5800" y="381000"/>
            <a:ext cx="8229600" cy="1143000"/>
          </a:xfrm>
        </p:spPr>
        <p:txBody>
          <a:bodyPr/>
          <a:lstStyle/>
          <a:p>
            <a:pPr algn="l"/>
            <a:r>
              <a:rPr lang="en-US" sz="4400" b="1" dirty="0">
                <a:solidFill>
                  <a:srgbClr val="0070C0"/>
                </a:solidFill>
                <a:latin typeface="+mj-lt"/>
              </a:rPr>
              <a:t>The Preferential Bidding System</a:t>
            </a:r>
            <a:endParaRPr lang="en-US" sz="4400" dirty="0">
              <a:solidFill>
                <a:srgbClr val="0070C0"/>
              </a:solidFill>
              <a:latin typeface="+mj-lt"/>
            </a:endParaRPr>
          </a:p>
        </p:txBody>
      </p:sp>
    </p:spTree>
    <p:extLst>
      <p:ext uri="{BB962C8B-B14F-4D97-AF65-F5344CB8AC3E}">
        <p14:creationId xmlns:p14="http://schemas.microsoft.com/office/powerpoint/2010/main" val="181608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What is PBS?</a:t>
            </a:r>
          </a:p>
        </p:txBody>
      </p:sp>
      <p:sp>
        <p:nvSpPr>
          <p:cNvPr id="2" name="TextBox 1"/>
          <p:cNvSpPr txBox="1"/>
          <p:nvPr/>
        </p:nvSpPr>
        <p:spPr>
          <a:xfrm>
            <a:off x="457200" y="2360980"/>
            <a:ext cx="8305800" cy="3277820"/>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dirty="0">
                <a:latin typeface="Calibri" panose="020F0502020204030204" pitchFamily="34" charset="0"/>
              </a:rPr>
              <a:t>PBS stands for Preferential Bidding System.</a:t>
            </a:r>
          </a:p>
          <a:p>
            <a:pPr marL="342900" indent="-342900">
              <a:spcBef>
                <a:spcPts val="600"/>
              </a:spcBef>
              <a:spcAft>
                <a:spcPts val="600"/>
              </a:spcAft>
              <a:buFont typeface="Arial" panose="020B0604020202020204" pitchFamily="34" charset="0"/>
              <a:buChar char="•"/>
            </a:pPr>
            <a:r>
              <a:rPr lang="en-US" dirty="0">
                <a:latin typeface="Calibri" panose="020F0502020204030204" pitchFamily="34" charset="0"/>
              </a:rPr>
              <a:t>Envoy bidding happens in two different phases:  </a:t>
            </a:r>
          </a:p>
          <a:p>
            <a:pPr marL="800100" lvl="1" indent="-342900">
              <a:spcAft>
                <a:spcPts val="600"/>
              </a:spcAft>
              <a:buFont typeface="+mj-lt"/>
              <a:buAutoNum type="arabicParenR"/>
            </a:pPr>
            <a:r>
              <a:rPr lang="en-US" dirty="0">
                <a:latin typeface="Calibri" panose="020F0502020204030204" pitchFamily="34" charset="0"/>
              </a:rPr>
              <a:t>Pre-Bid 	</a:t>
            </a:r>
          </a:p>
          <a:p>
            <a:pPr marL="800100" lvl="1" indent="-342900">
              <a:spcAft>
                <a:spcPts val="600"/>
              </a:spcAft>
              <a:buFont typeface="+mj-lt"/>
              <a:buAutoNum type="arabicParenR"/>
            </a:pPr>
            <a:r>
              <a:rPr lang="en-US" dirty="0">
                <a:latin typeface="Calibri" panose="020F0502020204030204" pitchFamily="34" charset="0"/>
              </a:rPr>
              <a:t>Bid  </a:t>
            </a:r>
          </a:p>
          <a:p>
            <a:pPr marL="342900" indent="-342900">
              <a:spcBef>
                <a:spcPts val="600"/>
              </a:spcBef>
              <a:spcAft>
                <a:spcPts val="600"/>
              </a:spcAft>
              <a:buFont typeface="Arial" panose="020B0604020202020204" pitchFamily="34" charset="0"/>
              <a:buChar char="•"/>
            </a:pPr>
            <a:r>
              <a:rPr lang="en-US" dirty="0">
                <a:latin typeface="Calibri" panose="020F0502020204030204" pitchFamily="34" charset="0"/>
              </a:rPr>
              <a:t>NAVBLUE runs the web-based software that builds your individual monthly schedule, known as the Bid Preference System and/or PBS Scheduler.</a:t>
            </a:r>
          </a:p>
          <a:p>
            <a:pPr marL="342900" indent="-342900">
              <a:spcBef>
                <a:spcPts val="600"/>
              </a:spcBef>
              <a:spcAft>
                <a:spcPts val="600"/>
              </a:spcAft>
              <a:buFont typeface="Arial" panose="020B0604020202020204" pitchFamily="34" charset="0"/>
              <a:buChar char="•"/>
            </a:pPr>
            <a:r>
              <a:rPr lang="en-US" dirty="0">
                <a:latin typeface="Calibri" panose="020F0502020204030204" pitchFamily="34" charset="0"/>
              </a:rPr>
              <a:t>Schedule construction is based on your preferences, including both likes and dislikes for flying, specific pairings, and days off. The awards are in seniority order. </a:t>
            </a:r>
          </a:p>
          <a:p>
            <a:pPr marL="285750" indent="-285750">
              <a:buFont typeface="Arial" panose="020B0604020202020204" pitchFamily="34" charset="0"/>
              <a:buChar char="•"/>
            </a:pPr>
            <a:endParaRPr lang="en-US" dirty="0">
              <a:latin typeface="Calibri" panose="020F0502020204030204" pitchFamily="34" charset="0"/>
            </a:endParaRPr>
          </a:p>
        </p:txBody>
      </p:sp>
    </p:spTree>
    <p:extLst>
      <p:ext uri="{BB962C8B-B14F-4D97-AF65-F5344CB8AC3E}">
        <p14:creationId xmlns:p14="http://schemas.microsoft.com/office/powerpoint/2010/main" val="2775989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04800"/>
            <a:ext cx="84582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800" kern="1200">
                <a:solidFill>
                  <a:schemeClr val="tx1"/>
                </a:solidFill>
                <a:latin typeface="Helvetica" panose="020B0604020202030204" pitchFamily="34" charset="0"/>
                <a:ea typeface="+mj-ea"/>
                <a:cs typeface="+mj-cs"/>
              </a:defRPr>
            </a:lvl1pPr>
          </a:lstStyle>
          <a:p>
            <a:pPr algn="l"/>
            <a:r>
              <a:rPr lang="en-US" sz="4400" b="1" dirty="0">
                <a:solidFill>
                  <a:srgbClr val="0070C0"/>
                </a:solidFill>
                <a:latin typeface="+mj-lt"/>
              </a:rPr>
              <a:t>Important Note</a:t>
            </a:r>
          </a:p>
        </p:txBody>
      </p:sp>
      <p:sp>
        <p:nvSpPr>
          <p:cNvPr id="6" name="TextBox 5"/>
          <p:cNvSpPr txBox="1"/>
          <p:nvPr/>
        </p:nvSpPr>
        <p:spPr>
          <a:xfrm>
            <a:off x="685800" y="2139077"/>
            <a:ext cx="7772400" cy="3293209"/>
          </a:xfrm>
          <a:prstGeom prst="rect">
            <a:avLst/>
          </a:prstGeom>
          <a:noFill/>
        </p:spPr>
        <p:txBody>
          <a:bodyPr wrap="square" rtlCol="0">
            <a:spAutoFit/>
          </a:bodyPr>
          <a:lstStyle/>
          <a:p>
            <a:pPr>
              <a:spcBef>
                <a:spcPts val="600"/>
              </a:spcBef>
              <a:spcAft>
                <a:spcPts val="600"/>
              </a:spcAft>
            </a:pPr>
            <a:r>
              <a:rPr lang="en-US" dirty="0"/>
              <a:t>The data that the NAVBLUE  uses is downloaded into data storage within the computer browser called Cache. </a:t>
            </a:r>
            <a:br>
              <a:rPr lang="en-US" dirty="0"/>
            </a:br>
            <a:br>
              <a:rPr lang="en-US" dirty="0"/>
            </a:br>
            <a:r>
              <a:rPr lang="en-US" dirty="0"/>
              <a:t>If you are using a personal device, we suggest that every month, before making any changes to your bid, clear the Cache to ensure you are running the latest version. </a:t>
            </a:r>
          </a:p>
          <a:p>
            <a:pPr>
              <a:spcBef>
                <a:spcPts val="600"/>
              </a:spcBef>
              <a:spcAft>
                <a:spcPts val="600"/>
              </a:spcAft>
            </a:pPr>
            <a:r>
              <a:rPr lang="en-US" dirty="0"/>
              <a:t>Keep in mind that some systems offer the option to clear the history, if this option is available, we recommend clearing both.  </a:t>
            </a:r>
            <a:br>
              <a:rPr lang="en-US" dirty="0"/>
            </a:br>
            <a:br>
              <a:rPr lang="en-US" dirty="0"/>
            </a:br>
            <a:r>
              <a:rPr lang="en-US" dirty="0"/>
              <a:t>For instructions on clearing or refreshing your browser’s cache visit </a:t>
            </a:r>
            <a:r>
              <a:rPr lang="en-US" dirty="0">
                <a:hlinkClick r:id="rId2"/>
              </a:rPr>
              <a:t>https://www.refreshyourcache.com</a:t>
            </a:r>
            <a:endParaRPr lang="en-US" dirty="0"/>
          </a:p>
        </p:txBody>
      </p:sp>
    </p:spTree>
    <p:extLst>
      <p:ext uri="{BB962C8B-B14F-4D97-AF65-F5344CB8AC3E}">
        <p14:creationId xmlns:p14="http://schemas.microsoft.com/office/powerpoint/2010/main" val="2071809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59958" y="1300504"/>
            <a:ext cx="7772400" cy="4144724"/>
          </a:xfrm>
          <a:prstGeom prst="rect">
            <a:avLst/>
          </a:prstGeom>
          <a:noFill/>
        </p:spPr>
        <p:txBody>
          <a:bodyPr wrap="square" rtlCol="0">
            <a:spAutoFit/>
          </a:bodyPr>
          <a:lstStyle/>
          <a:p>
            <a:pPr>
              <a:lnSpc>
                <a:spcPts val="2200"/>
              </a:lnSpc>
              <a:spcBef>
                <a:spcPts val="600"/>
              </a:spcBef>
              <a:spcAft>
                <a:spcPts val="600"/>
              </a:spcAft>
            </a:pPr>
            <a:endParaRPr lang="en-US" dirty="0"/>
          </a:p>
          <a:p>
            <a:pPr marL="342900" indent="-342900">
              <a:lnSpc>
                <a:spcPts val="2200"/>
              </a:lnSpc>
              <a:spcBef>
                <a:spcPts val="600"/>
              </a:spcBef>
              <a:spcAft>
                <a:spcPts val="600"/>
              </a:spcAft>
              <a:buFont typeface="+mj-lt"/>
              <a:buAutoNum type="arabicPeriod"/>
            </a:pPr>
            <a:r>
              <a:rPr lang="en-US" dirty="0"/>
              <a:t>Open </a:t>
            </a:r>
            <a:r>
              <a:rPr lang="en-US" b="1" dirty="0"/>
              <a:t>My Envoy Air</a:t>
            </a:r>
          </a:p>
          <a:p>
            <a:pPr marL="342900" indent="-342900">
              <a:lnSpc>
                <a:spcPts val="2200"/>
              </a:lnSpc>
              <a:spcBef>
                <a:spcPts val="600"/>
              </a:spcBef>
              <a:spcAft>
                <a:spcPts val="600"/>
              </a:spcAft>
              <a:buFont typeface="+mj-lt"/>
              <a:buAutoNum type="arabicPeriod"/>
            </a:pPr>
            <a:r>
              <a:rPr lang="en-US" dirty="0"/>
              <a:t>Go to </a:t>
            </a:r>
            <a:r>
              <a:rPr lang="en-US" b="1" dirty="0"/>
              <a:t>Departments</a:t>
            </a:r>
          </a:p>
          <a:p>
            <a:pPr marL="342900" indent="-342900">
              <a:lnSpc>
                <a:spcPts val="2200"/>
              </a:lnSpc>
              <a:spcBef>
                <a:spcPts val="600"/>
              </a:spcBef>
              <a:spcAft>
                <a:spcPts val="600"/>
              </a:spcAft>
              <a:buFont typeface="+mj-lt"/>
              <a:buAutoNum type="arabicPeriod"/>
            </a:pPr>
            <a:r>
              <a:rPr lang="en-US" dirty="0"/>
              <a:t>Click </a:t>
            </a:r>
            <a:r>
              <a:rPr lang="en-US" b="1" dirty="0"/>
              <a:t>Flight Service</a:t>
            </a:r>
          </a:p>
          <a:p>
            <a:pPr marL="342900" indent="-342900">
              <a:lnSpc>
                <a:spcPts val="2200"/>
              </a:lnSpc>
              <a:spcBef>
                <a:spcPts val="600"/>
              </a:spcBef>
              <a:spcAft>
                <a:spcPts val="600"/>
              </a:spcAft>
              <a:buFont typeface="+mj-lt"/>
              <a:buAutoNum type="arabicPeriod"/>
            </a:pPr>
            <a:r>
              <a:rPr lang="en-US" dirty="0"/>
              <a:t>Click </a:t>
            </a:r>
            <a:r>
              <a:rPr lang="en-US" b="1" dirty="0"/>
              <a:t>PBS, Bidding &amp; Seniority Lists</a:t>
            </a:r>
          </a:p>
          <a:p>
            <a:pPr marL="342900" indent="-342900">
              <a:lnSpc>
                <a:spcPts val="2200"/>
              </a:lnSpc>
              <a:spcBef>
                <a:spcPts val="600"/>
              </a:spcBef>
              <a:spcAft>
                <a:spcPts val="600"/>
              </a:spcAft>
              <a:buFont typeface="+mj-lt"/>
              <a:buAutoNum type="arabicPeriod"/>
            </a:pPr>
            <a:r>
              <a:rPr lang="en-US" dirty="0"/>
              <a:t>Click </a:t>
            </a:r>
            <a:r>
              <a:rPr lang="en-US" b="1" dirty="0"/>
              <a:t>Bidding System Login</a:t>
            </a:r>
            <a:r>
              <a:rPr lang="en-US" dirty="0"/>
              <a:t> to open PBS</a:t>
            </a:r>
          </a:p>
          <a:p>
            <a:pPr marL="342900" indent="-342900">
              <a:lnSpc>
                <a:spcPts val="2200"/>
              </a:lnSpc>
              <a:spcBef>
                <a:spcPts val="600"/>
              </a:spcBef>
              <a:spcAft>
                <a:spcPts val="600"/>
              </a:spcAft>
              <a:buFont typeface="+mj-lt"/>
              <a:buAutoNum type="arabicPeriod"/>
            </a:pPr>
            <a:r>
              <a:rPr lang="en-US" dirty="0"/>
              <a:t>Click </a:t>
            </a:r>
            <a:r>
              <a:rPr lang="en-US" b="1" dirty="0"/>
              <a:t>BID Preference System </a:t>
            </a:r>
            <a:r>
              <a:rPr lang="en-US" dirty="0"/>
              <a:t>to open NAVBLUE – The system will prompt you for an </a:t>
            </a:r>
            <a:r>
              <a:rPr lang="en-US" b="1" dirty="0"/>
              <a:t>Offline Key</a:t>
            </a:r>
            <a:r>
              <a:rPr lang="en-US" dirty="0"/>
              <a:t>. Use </a:t>
            </a:r>
            <a:r>
              <a:rPr lang="en-US" b="1" dirty="0">
                <a:solidFill>
                  <a:srgbClr val="FF0000"/>
                </a:solidFill>
              </a:rPr>
              <a:t>1234</a:t>
            </a:r>
            <a:r>
              <a:rPr lang="en-US" b="1" dirty="0"/>
              <a:t> </a:t>
            </a:r>
            <a:r>
              <a:rPr lang="en-US" dirty="0"/>
              <a:t>as your Offline Key.  </a:t>
            </a:r>
          </a:p>
          <a:p>
            <a:pPr>
              <a:lnSpc>
                <a:spcPts val="2200"/>
              </a:lnSpc>
              <a:spcBef>
                <a:spcPts val="600"/>
              </a:spcBef>
              <a:spcAft>
                <a:spcPts val="600"/>
              </a:spcAft>
            </a:pPr>
            <a:endParaRPr lang="en-US" dirty="0"/>
          </a:p>
          <a:p>
            <a:pPr marL="342900" indent="-342900">
              <a:lnSpc>
                <a:spcPts val="2200"/>
              </a:lnSpc>
              <a:spcBef>
                <a:spcPts val="600"/>
              </a:spcBef>
              <a:spcAft>
                <a:spcPts val="600"/>
              </a:spcAft>
              <a:buFont typeface="+mj-lt"/>
              <a:buAutoNum type="arabicPeriod"/>
            </a:pPr>
            <a:endParaRPr lang="en-US" dirty="0"/>
          </a:p>
        </p:txBody>
      </p:sp>
      <p:sp>
        <p:nvSpPr>
          <p:cNvPr id="9" name="Title 1"/>
          <p:cNvSpPr>
            <a:spLocks noGrp="1"/>
          </p:cNvSpPr>
          <p:nvPr>
            <p:ph type="title"/>
          </p:nvPr>
        </p:nvSpPr>
        <p:spPr>
          <a:xfrm>
            <a:off x="685800" y="304800"/>
            <a:ext cx="8458200" cy="1219200"/>
          </a:xfrm>
        </p:spPr>
        <p:txBody>
          <a:bodyPr>
            <a:noAutofit/>
          </a:bodyPr>
          <a:lstStyle/>
          <a:p>
            <a:pPr algn="l"/>
            <a:r>
              <a:rPr lang="en-US" sz="4400" b="1" dirty="0">
                <a:solidFill>
                  <a:srgbClr val="0070C0"/>
                </a:solidFill>
                <a:latin typeface="+mj-lt"/>
              </a:rPr>
              <a:t>BID Preference System Login</a:t>
            </a:r>
          </a:p>
        </p:txBody>
      </p:sp>
      <p:pic>
        <p:nvPicPr>
          <p:cNvPr id="2" name="Picture 1"/>
          <p:cNvPicPr>
            <a:picLocks noChangeAspect="1"/>
          </p:cNvPicPr>
          <p:nvPr/>
        </p:nvPicPr>
        <p:blipFill>
          <a:blip r:embed="rId3"/>
          <a:stretch>
            <a:fillRect/>
          </a:stretch>
        </p:blipFill>
        <p:spPr>
          <a:xfrm>
            <a:off x="1146841" y="4653304"/>
            <a:ext cx="4113263" cy="1366496"/>
          </a:xfrm>
          <a:prstGeom prst="rect">
            <a:avLst/>
          </a:prstGeom>
        </p:spPr>
      </p:pic>
    </p:spTree>
    <p:extLst>
      <p:ext uri="{BB962C8B-B14F-4D97-AF65-F5344CB8AC3E}">
        <p14:creationId xmlns:p14="http://schemas.microsoft.com/office/powerpoint/2010/main" val="1816082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5800" y="304800"/>
            <a:ext cx="8458200" cy="1219200"/>
          </a:xfrm>
        </p:spPr>
        <p:txBody>
          <a:bodyPr>
            <a:noAutofit/>
          </a:bodyPr>
          <a:lstStyle/>
          <a:p>
            <a:pPr algn="l"/>
            <a:r>
              <a:rPr lang="en-US" sz="4400" b="1" dirty="0">
                <a:solidFill>
                  <a:srgbClr val="0070C0"/>
                </a:solidFill>
                <a:latin typeface="+mj-lt"/>
              </a:rPr>
              <a:t>BID Preference System Login</a:t>
            </a:r>
          </a:p>
        </p:txBody>
      </p:sp>
      <p:sp>
        <p:nvSpPr>
          <p:cNvPr id="7" name="TextBox 6"/>
          <p:cNvSpPr txBox="1"/>
          <p:nvPr/>
        </p:nvSpPr>
        <p:spPr>
          <a:xfrm>
            <a:off x="685800" y="1691640"/>
            <a:ext cx="7772400" cy="821187"/>
          </a:xfrm>
          <a:prstGeom prst="rect">
            <a:avLst/>
          </a:prstGeom>
          <a:noFill/>
        </p:spPr>
        <p:txBody>
          <a:bodyPr wrap="square" rtlCol="0">
            <a:spAutoFit/>
          </a:bodyPr>
          <a:lstStyle/>
          <a:p>
            <a:pPr algn="ctr">
              <a:lnSpc>
                <a:spcPts val="2200"/>
              </a:lnSpc>
              <a:spcBef>
                <a:spcPts val="600"/>
              </a:spcBef>
              <a:spcAft>
                <a:spcPts val="600"/>
              </a:spcAft>
            </a:pPr>
            <a:r>
              <a:rPr lang="en-US" sz="2400" dirty="0"/>
              <a:t>An Offline Key warning message might pop up. </a:t>
            </a:r>
          </a:p>
          <a:p>
            <a:pPr algn="ctr">
              <a:lnSpc>
                <a:spcPts val="2200"/>
              </a:lnSpc>
              <a:spcBef>
                <a:spcPts val="600"/>
              </a:spcBef>
              <a:spcAft>
                <a:spcPts val="600"/>
              </a:spcAft>
            </a:pPr>
            <a:r>
              <a:rPr lang="en-US" sz="2400" dirty="0"/>
              <a:t>You will need to click </a:t>
            </a:r>
            <a:r>
              <a:rPr lang="en-US" sz="2400" b="1" dirty="0">
                <a:solidFill>
                  <a:srgbClr val="FF0000"/>
                </a:solidFill>
              </a:rPr>
              <a:t>YES</a:t>
            </a:r>
            <a:r>
              <a:rPr lang="en-US" sz="2400" dirty="0">
                <a:solidFill>
                  <a:srgbClr val="FF0000"/>
                </a:solidFill>
              </a:rPr>
              <a:t> </a:t>
            </a:r>
            <a:r>
              <a:rPr lang="en-US" sz="2400" dirty="0"/>
              <a:t>to continue</a:t>
            </a:r>
            <a:r>
              <a:rPr lang="en-US" sz="2000" dirty="0"/>
              <a:t>. </a:t>
            </a:r>
            <a:endParaRPr lang="en-US" dirty="0"/>
          </a:p>
        </p:txBody>
      </p:sp>
      <p:pic>
        <p:nvPicPr>
          <p:cNvPr id="4" name="Picture 3"/>
          <p:cNvPicPr>
            <a:picLocks noChangeAspect="1"/>
          </p:cNvPicPr>
          <p:nvPr/>
        </p:nvPicPr>
        <p:blipFill>
          <a:blip r:embed="rId3"/>
          <a:stretch>
            <a:fillRect/>
          </a:stretch>
        </p:blipFill>
        <p:spPr>
          <a:xfrm>
            <a:off x="1187560" y="3429000"/>
            <a:ext cx="6768879" cy="1808826"/>
          </a:xfrm>
          <a:prstGeom prst="rect">
            <a:avLst/>
          </a:prstGeom>
          <a:solidFill>
            <a:srgbClr val="000000">
              <a:shade val="95000"/>
            </a:srgbClr>
          </a:solidFill>
          <a:ln w="317500" cap="sq">
            <a:solidFill>
              <a:srgbClr val="FF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089059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Data Synchronization</a:t>
            </a:r>
          </a:p>
        </p:txBody>
      </p:sp>
      <p:sp>
        <p:nvSpPr>
          <p:cNvPr id="6" name="TextBox 5"/>
          <p:cNvSpPr txBox="1"/>
          <p:nvPr/>
        </p:nvSpPr>
        <p:spPr>
          <a:xfrm>
            <a:off x="685800" y="1600200"/>
            <a:ext cx="7772400" cy="4847481"/>
          </a:xfrm>
          <a:prstGeom prst="rect">
            <a:avLst/>
          </a:prstGeom>
          <a:noFill/>
        </p:spPr>
        <p:txBody>
          <a:bodyPr wrap="square" rtlCol="0">
            <a:spAutoFit/>
          </a:bodyPr>
          <a:lstStyle/>
          <a:p>
            <a:pPr>
              <a:spcBef>
                <a:spcPts val="600"/>
              </a:spcBef>
              <a:spcAft>
                <a:spcPts val="600"/>
              </a:spcAft>
            </a:pPr>
            <a:r>
              <a:rPr lang="en-US" dirty="0"/>
              <a:t>Synchronization ensures that bid period information is up-to-date while the bid period is open. After bidding is closed and awards are published, you must sync data to view your published results.  </a:t>
            </a:r>
          </a:p>
          <a:p>
            <a:pPr>
              <a:spcBef>
                <a:spcPts val="600"/>
              </a:spcBef>
              <a:spcAft>
                <a:spcPts val="600"/>
              </a:spcAft>
            </a:pPr>
            <a:r>
              <a:rPr lang="en-US" dirty="0"/>
              <a:t>	</a:t>
            </a:r>
          </a:p>
          <a:p>
            <a:pPr>
              <a:spcBef>
                <a:spcPts val="600"/>
              </a:spcBef>
              <a:spcAft>
                <a:spcPts val="600"/>
              </a:spcAft>
            </a:pPr>
            <a:endParaRPr lang="en-US" dirty="0"/>
          </a:p>
          <a:p>
            <a:pPr>
              <a:spcBef>
                <a:spcPts val="600"/>
              </a:spcBef>
              <a:spcAft>
                <a:spcPts val="600"/>
              </a:spcAft>
            </a:pPr>
            <a:endParaRPr lang="en-US" dirty="0"/>
          </a:p>
          <a:p>
            <a:pPr>
              <a:spcBef>
                <a:spcPts val="600"/>
              </a:spcBef>
              <a:spcAft>
                <a:spcPts val="600"/>
              </a:spcAft>
            </a:pPr>
            <a:endParaRPr lang="en-US" sz="100" dirty="0"/>
          </a:p>
          <a:p>
            <a:pPr marL="341313" lvl="1" indent="-341313">
              <a:spcBef>
                <a:spcPts val="600"/>
              </a:spcBef>
              <a:spcAft>
                <a:spcPts val="600"/>
              </a:spcAft>
              <a:buFont typeface="Arial" panose="020B0604020202020204" pitchFamily="34" charset="0"/>
              <a:buChar char="•"/>
            </a:pPr>
            <a:r>
              <a:rPr lang="en-US" dirty="0"/>
              <a:t>Automate on Start Up (A) – Check this box to automatically sync the data. To save this or any setting you must click the Logout button when you exit the application. </a:t>
            </a:r>
          </a:p>
          <a:p>
            <a:pPr marL="341313" lvl="1" indent="-341313">
              <a:spcBef>
                <a:spcPts val="600"/>
              </a:spcBef>
              <a:spcAft>
                <a:spcPts val="600"/>
              </a:spcAft>
              <a:buFont typeface="Arial" panose="020B0604020202020204" pitchFamily="34" charset="0"/>
              <a:buChar char="•"/>
            </a:pPr>
            <a:r>
              <a:rPr lang="en-US" b="1" dirty="0"/>
              <a:t>Select Period(s)</a:t>
            </a:r>
            <a:r>
              <a:rPr lang="en-US" dirty="0"/>
              <a:t> (B) - this lets you choose how many periods of data you want to sync. The system is defaulted to sync the last two periods. </a:t>
            </a:r>
          </a:p>
          <a:p>
            <a:pPr marL="341313" lvl="1" indent="-341313">
              <a:spcBef>
                <a:spcPts val="600"/>
              </a:spcBef>
              <a:spcAft>
                <a:spcPts val="600"/>
              </a:spcAft>
              <a:buFont typeface="Arial" panose="020B0604020202020204" pitchFamily="34" charset="0"/>
              <a:buChar char="•"/>
            </a:pPr>
            <a:r>
              <a:rPr lang="en-US" b="1" dirty="0"/>
              <a:t>Click on a period name (C) </a:t>
            </a:r>
            <a:r>
              <a:rPr lang="en-US" dirty="0"/>
              <a:t>to select or deselect it from synchronization. The checkmark beside the name indicates that it will be synced. </a:t>
            </a:r>
          </a:p>
        </p:txBody>
      </p:sp>
      <p:pic>
        <p:nvPicPr>
          <p:cNvPr id="5" name="Picture 4" descr="Screen Shot 2019-03-09 at 11.32.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543714"/>
            <a:ext cx="2971800" cy="1340224"/>
          </a:xfrm>
          <a:prstGeom prst="rect">
            <a:avLst/>
          </a:prstGeom>
        </p:spPr>
      </p:pic>
    </p:spTree>
    <p:extLst>
      <p:ext uri="{BB962C8B-B14F-4D97-AF65-F5344CB8AC3E}">
        <p14:creationId xmlns:p14="http://schemas.microsoft.com/office/powerpoint/2010/main" val="1808718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20-04-28 at 9.16.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723160"/>
            <a:ext cx="7924800" cy="1971840"/>
          </a:xfrm>
          <a:prstGeom prst="rect">
            <a:avLst/>
          </a:prstGeom>
        </p:spPr>
      </p:pic>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On-line Mode</a:t>
            </a:r>
          </a:p>
        </p:txBody>
      </p:sp>
      <p:sp>
        <p:nvSpPr>
          <p:cNvPr id="4" name="TextBox 3"/>
          <p:cNvSpPr txBox="1"/>
          <p:nvPr/>
        </p:nvSpPr>
        <p:spPr>
          <a:xfrm>
            <a:off x="609600" y="1752600"/>
            <a:ext cx="7705263" cy="4093428"/>
          </a:xfrm>
          <a:prstGeom prst="rect">
            <a:avLst/>
          </a:prstGeom>
          <a:noFill/>
        </p:spPr>
        <p:txBody>
          <a:bodyPr wrap="square" rtlCol="0">
            <a:spAutoFit/>
          </a:bodyPr>
          <a:lstStyle/>
          <a:p>
            <a:pPr>
              <a:spcBef>
                <a:spcPts val="600"/>
              </a:spcBef>
              <a:spcAft>
                <a:spcPts val="600"/>
              </a:spcAft>
            </a:pPr>
            <a:r>
              <a:rPr lang="en-US" dirty="0"/>
              <a:t>You are online if the circle in the top right corner is  </a:t>
            </a:r>
            <a:r>
              <a:rPr lang="en-US" b="1" dirty="0">
                <a:solidFill>
                  <a:srgbClr val="00B050"/>
                </a:solidFill>
              </a:rPr>
              <a:t>green </a:t>
            </a:r>
            <a:r>
              <a:rPr lang="en-US" dirty="0"/>
              <a:t>.  Ensure you are </a:t>
            </a:r>
            <a:r>
              <a:rPr lang="en-US" b="1" dirty="0"/>
              <a:t>online</a:t>
            </a:r>
            <a:r>
              <a:rPr lang="en-US" dirty="0"/>
              <a:t> when working in the NAVBLUE PBS-Schedule.  </a:t>
            </a:r>
          </a:p>
          <a:p>
            <a:pPr>
              <a:spcBef>
                <a:spcPts val="600"/>
              </a:spcBef>
              <a:spcAft>
                <a:spcPts val="600"/>
              </a:spcAft>
            </a:pPr>
            <a:endParaRPr lang="en-US" dirty="0"/>
          </a:p>
          <a:p>
            <a:pPr>
              <a:spcBef>
                <a:spcPts val="600"/>
              </a:spcBef>
              <a:spcAft>
                <a:spcPts val="600"/>
              </a:spcAft>
            </a:pPr>
            <a:endParaRPr lang="en-US" dirty="0"/>
          </a:p>
          <a:p>
            <a:pPr>
              <a:spcBef>
                <a:spcPts val="600"/>
              </a:spcBef>
              <a:spcAft>
                <a:spcPts val="600"/>
              </a:spcAft>
            </a:pPr>
            <a:endParaRPr lang="en-US" dirty="0"/>
          </a:p>
          <a:p>
            <a:pPr>
              <a:spcBef>
                <a:spcPts val="600"/>
              </a:spcBef>
              <a:spcAft>
                <a:spcPts val="600"/>
              </a:spcAft>
            </a:pPr>
            <a:endParaRPr lang="en-US" dirty="0"/>
          </a:p>
          <a:p>
            <a:pPr>
              <a:spcBef>
                <a:spcPts val="600"/>
              </a:spcBef>
              <a:spcAft>
                <a:spcPts val="600"/>
              </a:spcAft>
            </a:pPr>
            <a:endParaRPr lang="en-US" dirty="0"/>
          </a:p>
          <a:p>
            <a:pPr>
              <a:spcBef>
                <a:spcPts val="600"/>
              </a:spcBef>
              <a:spcAft>
                <a:spcPts val="600"/>
              </a:spcAft>
            </a:pPr>
            <a:endParaRPr lang="en-US" dirty="0"/>
          </a:p>
          <a:p>
            <a:pPr>
              <a:spcBef>
                <a:spcPts val="600"/>
              </a:spcBef>
              <a:spcAft>
                <a:spcPts val="600"/>
              </a:spcAft>
            </a:pPr>
            <a:endParaRPr lang="en-US" dirty="0"/>
          </a:p>
          <a:p>
            <a:pPr>
              <a:spcBef>
                <a:spcPts val="600"/>
              </a:spcBef>
              <a:spcAft>
                <a:spcPts val="600"/>
              </a:spcAft>
            </a:pPr>
            <a:r>
              <a:rPr lang="en-US" dirty="0"/>
              <a:t>When online, the </a:t>
            </a:r>
            <a:r>
              <a:rPr lang="en-US" b="1" dirty="0"/>
              <a:t>Submit, Save </a:t>
            </a:r>
            <a:r>
              <a:rPr lang="en-US" dirty="0"/>
              <a:t>and </a:t>
            </a:r>
            <a:r>
              <a:rPr lang="en-US" b="1" dirty="0"/>
              <a:t>Sync Data</a:t>
            </a:r>
            <a:r>
              <a:rPr lang="en-US" dirty="0"/>
              <a:t> buttons are</a:t>
            </a:r>
            <a:r>
              <a:rPr lang="en-US" b="1" dirty="0"/>
              <a:t> </a:t>
            </a:r>
            <a:r>
              <a:rPr lang="en-US" dirty="0"/>
              <a:t>available.</a:t>
            </a:r>
          </a:p>
        </p:txBody>
      </p:sp>
      <p:sp>
        <p:nvSpPr>
          <p:cNvPr id="5" name="Rectangle 4"/>
          <p:cNvSpPr/>
          <p:nvPr/>
        </p:nvSpPr>
        <p:spPr>
          <a:xfrm>
            <a:off x="5486400" y="1828800"/>
            <a:ext cx="609600" cy="24643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6" y="3709080"/>
            <a:ext cx="1396747" cy="1239497"/>
          </a:xfrm>
          <a:prstGeom prst="rect">
            <a:avLst/>
          </a:prstGeom>
          <a:noFill/>
          <a:ln w="28575">
            <a:solidFill>
              <a:srgbClr val="0070C0"/>
            </a:solidFill>
            <a:miter lim="800000"/>
            <a:headEnd/>
            <a:tailEnd/>
          </a:ln>
          <a:extLst>
            <a:ext uri="{909E8E84-426E-40dd-AFC4-6F175D3DCCD1}">
              <a14:hiddenFill xmlns="" xmlns:a14="http://schemas.microsoft.com/office/drawing/2010/main">
                <a:solidFill>
                  <a:schemeClr val="accent1"/>
                </a:solidFill>
              </a14:hiddenFill>
            </a:ext>
          </a:extLst>
        </p:spPr>
      </p:pic>
      <p:sp>
        <p:nvSpPr>
          <p:cNvPr id="10" name="Rectangle 9"/>
          <p:cNvSpPr/>
          <p:nvPr/>
        </p:nvSpPr>
        <p:spPr>
          <a:xfrm>
            <a:off x="7162801" y="2895600"/>
            <a:ext cx="217408" cy="2286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642382" y="2895600"/>
            <a:ext cx="217408" cy="2276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4097" y="3751611"/>
            <a:ext cx="1241965" cy="1123682"/>
          </a:xfrm>
          <a:prstGeom prst="rect">
            <a:avLst/>
          </a:prstGeom>
          <a:noFill/>
          <a:ln w="28575">
            <a:solidFill>
              <a:srgbClr val="FF0000"/>
            </a:solidFill>
            <a:miter lim="800000"/>
            <a:headEnd/>
            <a:tailEnd/>
          </a:ln>
          <a:extLst>
            <a:ext uri="{909E8E84-426E-40dd-AFC4-6F175D3DCCD1}">
              <a14:hiddenFill xmlns="" xmlns:a14="http://schemas.microsoft.com/office/drawing/2010/main">
                <a:solidFill>
                  <a:schemeClr val="accent1"/>
                </a:solidFill>
              </a14:hiddenFill>
            </a:ext>
          </a:extLst>
        </p:spPr>
      </p:pic>
      <p:cxnSp>
        <p:nvCxnSpPr>
          <p:cNvPr id="23" name="Elbow Connector 22"/>
          <p:cNvCxnSpPr>
            <a:stCxn id="5" idx="2"/>
          </p:cNvCxnSpPr>
          <p:nvPr/>
        </p:nvCxnSpPr>
        <p:spPr>
          <a:xfrm rot="16200000" flipH="1">
            <a:off x="6676419" y="1190018"/>
            <a:ext cx="667963" cy="2438400"/>
          </a:xfrm>
          <a:prstGeom prst="bentConnector3">
            <a:avLst>
              <a:gd name="adj1" fmla="val 5000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6E204F1-C6A3-4994-A7AE-5F33E0D777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614" y="3762243"/>
            <a:ext cx="1061545" cy="914400"/>
          </a:xfrm>
          <a:prstGeom prst="rect">
            <a:avLst/>
          </a:prstGeom>
          <a:solidFill>
            <a:srgbClr val="A00CA4"/>
          </a:solidFill>
          <a:ln w="28575">
            <a:solidFill>
              <a:srgbClr val="A00CA4"/>
            </a:solidFill>
            <a:miter lim="800000"/>
            <a:headEnd/>
            <a:tailEnd/>
          </a:ln>
          <a:extLst>
            <a:ext uri="{909E8E84-426E-40dd-AFC4-6F175D3DCCD1}">
              <a14:hiddenFill xmlns="" xmlns:a14="http://schemas.microsoft.com/office/drawing/2010/main">
                <a:solidFill>
                  <a:schemeClr val="accent1"/>
                </a:solidFill>
              </a14:hiddenFill>
            </a:ext>
          </a:extLst>
        </p:spPr>
      </p:pic>
      <p:sp>
        <p:nvSpPr>
          <p:cNvPr id="12" name="Rectangle 11">
            <a:extLst>
              <a:ext uri="{FF2B5EF4-FFF2-40B4-BE49-F238E27FC236}">
                <a16:creationId xmlns:a16="http://schemas.microsoft.com/office/drawing/2014/main" id="{2EBCF061-31F3-407E-B2D8-5CB0948AA711}"/>
              </a:ext>
            </a:extLst>
          </p:cNvPr>
          <p:cNvSpPr/>
          <p:nvPr/>
        </p:nvSpPr>
        <p:spPr>
          <a:xfrm>
            <a:off x="7402591" y="2896573"/>
            <a:ext cx="217409" cy="227627"/>
          </a:xfrm>
          <a:prstGeom prst="rect">
            <a:avLst/>
          </a:prstGeom>
          <a:noFill/>
          <a:ln w="28575">
            <a:solidFill>
              <a:srgbClr val="A00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Connector: Elbow 14">
            <a:extLst>
              <a:ext uri="{FF2B5EF4-FFF2-40B4-BE49-F238E27FC236}">
                <a16:creationId xmlns:a16="http://schemas.microsoft.com/office/drawing/2014/main" id="{69094591-E496-4BC9-ACFF-42DAE15FB0CE}"/>
              </a:ext>
            </a:extLst>
          </p:cNvPr>
          <p:cNvCxnSpPr>
            <a:stCxn id="10" idx="2"/>
            <a:endCxn id="7174" idx="0"/>
          </p:cNvCxnSpPr>
          <p:nvPr/>
        </p:nvCxnSpPr>
        <p:spPr>
          <a:xfrm rot="5400000">
            <a:off x="6086513" y="2524088"/>
            <a:ext cx="584880" cy="1785105"/>
          </a:xfrm>
          <a:prstGeom prst="bentConnector3">
            <a:avLst>
              <a:gd name="adj1" fmla="val 3109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CBF4EF07-93D0-42F9-A4AC-8CBFFE5DB039}"/>
              </a:ext>
            </a:extLst>
          </p:cNvPr>
          <p:cNvCxnSpPr>
            <a:cxnSpLocks/>
            <a:stCxn id="12" idx="2"/>
            <a:endCxn id="11" idx="0"/>
          </p:cNvCxnSpPr>
          <p:nvPr/>
        </p:nvCxnSpPr>
        <p:spPr>
          <a:xfrm rot="5400000">
            <a:off x="6900321" y="3151267"/>
            <a:ext cx="638043" cy="583909"/>
          </a:xfrm>
          <a:prstGeom prst="bentConnector3">
            <a:avLst>
              <a:gd name="adj1" fmla="val 50000"/>
            </a:avLst>
          </a:prstGeom>
          <a:ln w="28575">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24" name="Connector: Elbow 23">
            <a:extLst>
              <a:ext uri="{FF2B5EF4-FFF2-40B4-BE49-F238E27FC236}">
                <a16:creationId xmlns:a16="http://schemas.microsoft.com/office/drawing/2014/main" id="{6843621C-1961-4D74-A3BA-99EE198CBC9C}"/>
              </a:ext>
            </a:extLst>
          </p:cNvPr>
          <p:cNvCxnSpPr>
            <a:stCxn id="17" idx="2"/>
          </p:cNvCxnSpPr>
          <p:nvPr/>
        </p:nvCxnSpPr>
        <p:spPr>
          <a:xfrm rot="16200000" flipH="1">
            <a:off x="7697417" y="3176896"/>
            <a:ext cx="585853" cy="478514"/>
          </a:xfrm>
          <a:prstGeom prst="bentConnector3">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08718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696200" cy="884238"/>
          </a:xfrm>
        </p:spPr>
        <p:txBody>
          <a:bodyPr>
            <a:normAutofit/>
          </a:bodyPr>
          <a:lstStyle/>
          <a:p>
            <a:pPr algn="l"/>
            <a:r>
              <a:rPr lang="en-US" sz="4400" b="1" dirty="0">
                <a:solidFill>
                  <a:srgbClr val="0070C0"/>
                </a:solidFill>
                <a:latin typeface="+mj-lt"/>
              </a:rPr>
              <a:t>On-line Mode – Save vs Submit  </a:t>
            </a:r>
          </a:p>
        </p:txBody>
      </p:sp>
      <p:sp>
        <p:nvSpPr>
          <p:cNvPr id="4" name="TextBox 3"/>
          <p:cNvSpPr txBox="1"/>
          <p:nvPr/>
        </p:nvSpPr>
        <p:spPr>
          <a:xfrm>
            <a:off x="609600" y="1891129"/>
            <a:ext cx="7848600" cy="446276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t>Save bid does not submit your bid. This functionality will store your bid on your personal device if your browser is not set to clear the cache when logging off. </a:t>
            </a:r>
          </a:p>
          <a:p>
            <a:pPr marL="285750" indent="-285750">
              <a:spcBef>
                <a:spcPts val="600"/>
              </a:spcBef>
              <a:spcAft>
                <a:spcPts val="600"/>
              </a:spcAft>
              <a:buFont typeface="Arial" panose="020B0604020202020204" pitchFamily="34" charset="0"/>
              <a:buChar char="•"/>
            </a:pPr>
            <a:r>
              <a:rPr lang="en-US" dirty="0"/>
              <a:t>Only you can see your saved bid. Saved bids cannot be accessed between multiples browser or different devices. </a:t>
            </a:r>
          </a:p>
          <a:p>
            <a:pPr marL="285750" indent="-285750">
              <a:spcBef>
                <a:spcPts val="600"/>
              </a:spcBef>
              <a:spcAft>
                <a:spcPts val="600"/>
              </a:spcAft>
              <a:buFont typeface="Arial" panose="020B0604020202020204" pitchFamily="34" charset="0"/>
              <a:buChar char="•"/>
            </a:pPr>
            <a:r>
              <a:rPr lang="en-US" dirty="0"/>
              <a:t>If you have saved your bid, never clear your browser data before submitting your bid or you will lose all your work.</a:t>
            </a:r>
          </a:p>
          <a:p>
            <a:pPr marL="285750" indent="-285750">
              <a:spcBef>
                <a:spcPts val="600"/>
              </a:spcBef>
              <a:spcAft>
                <a:spcPts val="600"/>
              </a:spcAft>
              <a:buFont typeface="Arial" panose="020B0604020202020204" pitchFamily="34" charset="0"/>
              <a:buChar char="•"/>
            </a:pPr>
            <a:r>
              <a:rPr lang="en-US" dirty="0"/>
              <a:t>If no bid is submitted the system will use whichever bid is active (current/default). If no bid is active, the system will use the system-generated award pairing bid from the default bid. </a:t>
            </a:r>
          </a:p>
          <a:p>
            <a:pPr marL="285750" indent="-285750">
              <a:spcBef>
                <a:spcPts val="600"/>
              </a:spcBef>
              <a:spcAft>
                <a:spcPts val="600"/>
              </a:spcAft>
              <a:buFont typeface="Arial" panose="020B0604020202020204" pitchFamily="34" charset="0"/>
              <a:buChar char="•"/>
            </a:pPr>
            <a:r>
              <a:rPr lang="en-US" dirty="0"/>
              <a:t>You will automatically be logged out of the application after 30 minutes of inactivity. Any changes will not be kept unless they have been submitted.</a:t>
            </a:r>
          </a:p>
          <a:p>
            <a:pPr marL="285750" indent="-285750">
              <a:spcBef>
                <a:spcPts val="600"/>
              </a:spcBef>
              <a:spcAft>
                <a:spcPts val="600"/>
              </a:spcAft>
              <a:buFont typeface="Arial" panose="020B0604020202020204" pitchFamily="34" charset="0"/>
              <a:buChar char="•"/>
            </a:pPr>
            <a:r>
              <a:rPr lang="en-US" b="1" dirty="0">
                <a:solidFill>
                  <a:srgbClr val="FF0000"/>
                </a:solidFill>
              </a:rPr>
              <a:t>Always submit your bid and note the confirmation number before logging out.</a:t>
            </a:r>
            <a:endParaRPr lang="en-US" dirty="0"/>
          </a:p>
        </p:txBody>
      </p:sp>
    </p:spTree>
    <p:extLst>
      <p:ext uri="{BB962C8B-B14F-4D97-AF65-F5344CB8AC3E}">
        <p14:creationId xmlns:p14="http://schemas.microsoft.com/office/powerpoint/2010/main" val="3233073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r" rtl="0" eaLnBrk="1" latinLnBrk="0" hangingPunct="1"/>
            <a:r>
              <a:rPr lang="en-US" sz="4800" b="1" kern="1200" dirty="0">
                <a:solidFill>
                  <a:srgbClr val="0070C0"/>
                </a:solidFill>
                <a:effectLst/>
                <a:latin typeface="Calibri"/>
                <a:ea typeface="+mn-ea"/>
                <a:cs typeface="+mn-cs"/>
              </a:rPr>
              <a:t>Section 3 - 2</a:t>
            </a:r>
            <a:endParaRPr lang="en-US" dirty="0"/>
          </a:p>
        </p:txBody>
      </p:sp>
      <p:pic>
        <p:nvPicPr>
          <p:cNvPr id="7" name="Picture 2" descr="https://my.envoyair.com/wp-content/uploads/2016/01/IMG_Stock_08922289_7-1024x682.jpg"/>
          <p:cNvPicPr>
            <a:picLocks noChangeAspect="1" noChangeArrowheads="1"/>
          </p:cNvPicPr>
          <p:nvPr/>
        </p:nvPicPr>
        <p:blipFill>
          <a:blip r:embed="rId3">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457200" y="15240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8" name="Content Placeholder 1"/>
          <p:cNvSpPr txBox="1">
            <a:spLocks/>
          </p:cNvSpPr>
          <p:nvPr/>
        </p:nvSpPr>
        <p:spPr>
          <a:xfrm>
            <a:off x="4114800" y="1524000"/>
            <a:ext cx="4572000" cy="4876800"/>
          </a:xfrm>
          <a:prstGeom prst="rect">
            <a:avLst/>
          </a:prstGeom>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0512" indent="0">
              <a:lnSpc>
                <a:spcPct val="120000"/>
              </a:lnSpc>
              <a:spcBef>
                <a:spcPts val="0"/>
              </a:spcBef>
              <a:buNone/>
            </a:pPr>
            <a:r>
              <a:rPr lang="en-US" sz="35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System Basics</a:t>
            </a:r>
          </a:p>
          <a:p>
            <a:pPr marL="971550" lvl="1" indent="-220663">
              <a:lnSpc>
                <a:spcPct val="120000"/>
              </a:lnSpc>
              <a:spcBef>
                <a:spcPts val="120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Top Gray Bar</a:t>
            </a:r>
          </a:p>
          <a:p>
            <a:pPr marL="1426464" lvl="2" indent="-220663">
              <a:lnSpc>
                <a:spcPct val="120000"/>
              </a:lnSpc>
              <a:spcBef>
                <a:spcPts val="0"/>
              </a:spcBef>
              <a:buFont typeface="Wingdings" panose="05000000000000000000" pitchFamily="2" charset="2"/>
              <a:buChar char="°"/>
            </a:pPr>
            <a:r>
              <a:rPr lang="en-US" sz="15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System Version Check</a:t>
            </a:r>
          </a:p>
          <a:p>
            <a:pPr marL="971550" lvl="1" indent="-220663">
              <a:lnSpc>
                <a:spcPct val="120000"/>
              </a:lnSpc>
              <a:spcBef>
                <a:spcPts val="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Navigation Tabs</a:t>
            </a:r>
          </a:p>
          <a:p>
            <a:pPr marL="971550" lvl="1" indent="-220663">
              <a:lnSpc>
                <a:spcPct val="120000"/>
              </a:lnSpc>
              <a:spcBef>
                <a:spcPts val="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Info Tab</a:t>
            </a:r>
          </a:p>
          <a:p>
            <a:pPr marL="971550" lvl="1" indent="-220663">
              <a:lnSpc>
                <a:spcPct val="120000"/>
              </a:lnSpc>
              <a:spcBef>
                <a:spcPts val="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Calendar Tab</a:t>
            </a:r>
          </a:p>
          <a:p>
            <a:pPr marL="1428750" lvl="3" indent="-220663">
              <a:lnSpc>
                <a:spcPct val="120000"/>
              </a:lnSpc>
              <a:spcBef>
                <a:spcPts val="0"/>
              </a:spcBef>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Lineholder Calendar Tab</a:t>
            </a:r>
          </a:p>
          <a:p>
            <a:pPr marL="1428750" lvl="3" indent="-220663">
              <a:lnSpc>
                <a:spcPct val="120000"/>
              </a:lnSpc>
              <a:spcBef>
                <a:spcPts val="0"/>
              </a:spcBef>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Reserve Calendar Tab</a:t>
            </a:r>
          </a:p>
          <a:p>
            <a:pPr marL="1428750" lvl="3" indent="-220663">
              <a:lnSpc>
                <a:spcPct val="120000"/>
              </a:lnSpc>
              <a:spcBef>
                <a:spcPts val="0"/>
              </a:spcBef>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PBS Schedule Calendar</a:t>
            </a:r>
          </a:p>
          <a:p>
            <a:pPr marL="971550" lvl="1" indent="-220663">
              <a:lnSpc>
                <a:spcPct val="120000"/>
              </a:lnSpc>
              <a:spcBef>
                <a:spcPts val="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Pairings Tab</a:t>
            </a:r>
          </a:p>
          <a:p>
            <a:pPr marL="1428750" lvl="3" indent="-220663">
              <a:lnSpc>
                <a:spcPct val="120000"/>
              </a:lnSpc>
              <a:spcBef>
                <a:spcPts val="0"/>
              </a:spcBef>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Pairing Tab Notes</a:t>
            </a:r>
          </a:p>
          <a:p>
            <a:pPr marL="1428750" lvl="3" indent="-220663">
              <a:lnSpc>
                <a:spcPct val="120000"/>
              </a:lnSpc>
              <a:spcBef>
                <a:spcPts val="0"/>
              </a:spcBef>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Pairing Details</a:t>
            </a:r>
          </a:p>
          <a:p>
            <a:pPr marL="971550" lvl="1" indent="-220663">
              <a:lnSpc>
                <a:spcPct val="120000"/>
              </a:lnSpc>
              <a:spcBef>
                <a:spcPts val="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Bids Tab</a:t>
            </a:r>
          </a:p>
          <a:p>
            <a:pPr marL="971550" lvl="2" indent="-220663">
              <a:lnSpc>
                <a:spcPct val="120000"/>
              </a:lnSpc>
              <a:spcBef>
                <a:spcPts val="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Bidding Tools Available</a:t>
            </a:r>
          </a:p>
          <a:p>
            <a:pPr marL="971550" lvl="1" indent="-220663">
              <a:lnSpc>
                <a:spcPct val="120000"/>
              </a:lnSpc>
              <a:spcBef>
                <a:spcPts val="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Bidding with Vacation</a:t>
            </a:r>
          </a:p>
        </p:txBody>
      </p:sp>
    </p:spTree>
    <p:extLst>
      <p:ext uri="{BB962C8B-B14F-4D97-AF65-F5344CB8AC3E}">
        <p14:creationId xmlns:p14="http://schemas.microsoft.com/office/powerpoint/2010/main" val="1995521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8077200" cy="884238"/>
          </a:xfrm>
        </p:spPr>
        <p:txBody>
          <a:bodyPr>
            <a:normAutofit/>
          </a:bodyPr>
          <a:lstStyle/>
          <a:p>
            <a:pPr algn="l"/>
            <a:r>
              <a:rPr lang="en-US" sz="4400" b="1" dirty="0">
                <a:solidFill>
                  <a:srgbClr val="0070C0"/>
                </a:solidFill>
                <a:latin typeface="+mj-lt"/>
              </a:rPr>
              <a:t>Top Gray Bar</a:t>
            </a:r>
          </a:p>
        </p:txBody>
      </p:sp>
      <p:sp>
        <p:nvSpPr>
          <p:cNvPr id="4" name="Rectangle 3"/>
          <p:cNvSpPr/>
          <p:nvPr/>
        </p:nvSpPr>
        <p:spPr>
          <a:xfrm>
            <a:off x="685800" y="3429000"/>
            <a:ext cx="7935097" cy="2308324"/>
          </a:xfrm>
          <a:prstGeom prst="rect">
            <a:avLst/>
          </a:prstGeom>
        </p:spPr>
        <p:txBody>
          <a:bodyPr wrap="square">
            <a:spAutoFit/>
          </a:bodyPr>
          <a:lstStyle/>
          <a:p>
            <a:r>
              <a:rPr lang="en-US" dirty="0"/>
              <a:t>The buttons on the top gray bar vary depending on which navigation Tab is active. The following buttons are available to you in all tabs:</a:t>
            </a:r>
          </a:p>
          <a:p>
            <a:endParaRPr lang="en-US" dirty="0"/>
          </a:p>
          <a:p>
            <a:endParaRPr lang="en-US" dirty="0"/>
          </a:p>
          <a:p>
            <a:endParaRPr lang="en-US" dirty="0"/>
          </a:p>
          <a:p>
            <a:endParaRPr lang="en-US" dirty="0"/>
          </a:p>
          <a:p>
            <a:endParaRPr lang="en-US" dirty="0"/>
          </a:p>
          <a:p>
            <a:endParaRPr lang="en-US" dirty="0"/>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865"/>
          <a:stretch/>
        </p:blipFill>
        <p:spPr bwMode="auto">
          <a:xfrm>
            <a:off x="352426" y="1981200"/>
            <a:ext cx="8458200" cy="1095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ctangle 5"/>
          <p:cNvSpPr/>
          <p:nvPr/>
        </p:nvSpPr>
        <p:spPr>
          <a:xfrm>
            <a:off x="228600" y="2133600"/>
            <a:ext cx="8686800" cy="457200"/>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w="28575">
                <a:solidFill>
                  <a:schemeClr val="tx1"/>
                </a:solidFill>
              </a:ln>
            </a:endParaRPr>
          </a:p>
        </p:txBody>
      </p:sp>
      <p:graphicFrame>
        <p:nvGraphicFramePr>
          <p:cNvPr id="13" name="Table 12"/>
          <p:cNvGraphicFramePr>
            <a:graphicFrameLocks noGrp="1"/>
          </p:cNvGraphicFramePr>
          <p:nvPr>
            <p:extLst>
              <p:ext uri="{D42A27DB-BD31-4B8C-83A1-F6EECF244321}">
                <p14:modId xmlns:p14="http://schemas.microsoft.com/office/powerpoint/2010/main" val="4021035140"/>
              </p:ext>
            </p:extLst>
          </p:nvPr>
        </p:nvGraphicFramePr>
        <p:xfrm>
          <a:off x="642551" y="4317520"/>
          <a:ext cx="7858898" cy="1645919"/>
        </p:xfrm>
        <a:graphic>
          <a:graphicData uri="http://schemas.openxmlformats.org/drawingml/2006/table">
            <a:tbl>
              <a:tblPr/>
              <a:tblGrid>
                <a:gridCol w="1113231">
                  <a:extLst>
                    <a:ext uri="{9D8B030D-6E8A-4147-A177-3AD203B41FA5}">
                      <a16:colId xmlns:a16="http://schemas.microsoft.com/office/drawing/2014/main" val="20000"/>
                    </a:ext>
                  </a:extLst>
                </a:gridCol>
                <a:gridCol w="6745667">
                  <a:extLst>
                    <a:ext uri="{9D8B030D-6E8A-4147-A177-3AD203B41FA5}">
                      <a16:colId xmlns:a16="http://schemas.microsoft.com/office/drawing/2014/main" val="20001"/>
                    </a:ext>
                  </a:extLst>
                </a:gridCol>
              </a:tblGrid>
              <a:tr h="348175">
                <a:tc>
                  <a:txBody>
                    <a:bodyPr/>
                    <a:lstStyle/>
                    <a:p>
                      <a:pPr algn="ctr" fontAlgn="ctr"/>
                      <a:r>
                        <a:rPr lang="en-US" sz="1600" dirty="0">
                          <a:effectLst/>
                        </a:rPr>
                        <a:t>Button</a:t>
                      </a:r>
                    </a:p>
                  </a:txBody>
                  <a:tcPr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chemeClr val="accent3">
                        <a:lumMod val="60000"/>
                        <a:lumOff val="40000"/>
                      </a:schemeClr>
                    </a:solidFill>
                  </a:tcPr>
                </a:tc>
                <a:tc>
                  <a:txBody>
                    <a:bodyPr/>
                    <a:lstStyle/>
                    <a:p>
                      <a:pPr algn="l" fontAlgn="ctr"/>
                      <a:r>
                        <a:rPr lang="en-US" sz="1600" dirty="0">
                          <a:effectLst/>
                        </a:rPr>
                        <a:t>Function</a:t>
                      </a:r>
                    </a:p>
                  </a:txBody>
                  <a:tcPr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48175">
                <a:tc>
                  <a:txBody>
                    <a:bodyPr/>
                    <a:lstStyle/>
                    <a:p>
                      <a:pPr algn="ctr" fontAlgn="ctr"/>
                      <a:endParaRPr lang="en-US" sz="1600" dirty="0">
                        <a:effectLst/>
                      </a:endParaRPr>
                    </a:p>
                  </a:txBody>
                  <a:tcPr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l" fontAlgn="ctr"/>
                      <a:r>
                        <a:rPr lang="en-US" sz="1600" dirty="0">
                          <a:effectLst/>
                        </a:rPr>
                        <a:t>Sync Data - loads the latest pairing and bid information.</a:t>
                      </a:r>
                    </a:p>
                  </a:txBody>
                  <a:tcPr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348175">
                <a:tc>
                  <a:txBody>
                    <a:bodyPr/>
                    <a:lstStyle/>
                    <a:p>
                      <a:pPr algn="ctr" fontAlgn="ctr">
                        <a:spcBef>
                          <a:spcPts val="600"/>
                        </a:spcBef>
                        <a:spcAft>
                          <a:spcPts val="600"/>
                        </a:spcAft>
                      </a:pPr>
                      <a:endParaRPr lang="en-US" sz="1600" dirty="0">
                        <a:effectLst/>
                      </a:endParaRPr>
                    </a:p>
                  </a:txBody>
                  <a:tcPr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l" fontAlgn="ctr"/>
                      <a:r>
                        <a:rPr lang="en-US" sz="1600" dirty="0">
                          <a:effectLst/>
                        </a:rPr>
                        <a:t>Help - </a:t>
                      </a:r>
                      <a:r>
                        <a:rPr lang="en-US" sz="1600" dirty="0">
                          <a:solidFill>
                            <a:schemeClr val="tx1"/>
                          </a:solidFill>
                          <a:effectLst/>
                        </a:rPr>
                        <a:t>access help, release info, and version number.</a:t>
                      </a:r>
                    </a:p>
                  </a:txBody>
                  <a:tcPr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r h="601394">
                <a:tc>
                  <a:txBody>
                    <a:bodyPr/>
                    <a:lstStyle/>
                    <a:p>
                      <a:pPr algn="ctr" fontAlgn="ctr"/>
                      <a:endParaRPr lang="en-US" sz="1600" dirty="0">
                        <a:effectLst/>
                      </a:endParaRPr>
                    </a:p>
                  </a:txBody>
                  <a:tcPr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l" fontAlgn="ctr"/>
                      <a:r>
                        <a:rPr lang="en-US" sz="1600" dirty="0">
                          <a:effectLst/>
                        </a:rPr>
                        <a:t>Log out - log out of the application. Remember to log out instead of closing the browser to avoid losing changes.</a:t>
                      </a:r>
                    </a:p>
                  </a:txBody>
                  <a:tcPr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8" name="Picture 7" descr="Screen Clipping"/>
          <p:cNvPicPr>
            <a:picLocks noChangeAspect="1"/>
          </p:cNvPicPr>
          <p:nvPr/>
        </p:nvPicPr>
        <p:blipFill rotWithShape="1">
          <a:blip r:embed="rId4">
            <a:extLst>
              <a:ext uri="{28A0092B-C50C-407E-A947-70E740481C1C}">
                <a14:useLocalDpi xmlns:a14="http://schemas.microsoft.com/office/drawing/2010/main" val="0"/>
              </a:ext>
            </a:extLst>
          </a:blip>
          <a:srcRect l="69990" r="3650"/>
          <a:stretch/>
        </p:blipFill>
        <p:spPr>
          <a:xfrm>
            <a:off x="1065020" y="5465903"/>
            <a:ext cx="313899" cy="324769"/>
          </a:xfrm>
          <a:prstGeom prst="rect">
            <a:avLst/>
          </a:prstGeom>
        </p:spPr>
      </p:pic>
      <p:pic>
        <p:nvPicPr>
          <p:cNvPr id="15" name="Picture 14"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l="3182" r="64096"/>
          <a:stretch/>
        </p:blipFill>
        <p:spPr>
          <a:xfrm>
            <a:off x="1090212" y="4735606"/>
            <a:ext cx="274282" cy="228600"/>
          </a:xfrm>
          <a:prstGeom prst="rect">
            <a:avLst/>
          </a:prstGeom>
        </p:spPr>
      </p:pic>
      <p:pic>
        <p:nvPicPr>
          <p:cNvPr id="16" name="Picture 15"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l="36813" r="31594"/>
          <a:stretch/>
        </p:blipFill>
        <p:spPr>
          <a:xfrm>
            <a:off x="1084810" y="5086370"/>
            <a:ext cx="274320" cy="236804"/>
          </a:xfrm>
          <a:prstGeom prst="rect">
            <a:avLst/>
          </a:prstGeom>
        </p:spPr>
      </p:pic>
    </p:spTree>
    <p:extLst>
      <p:ext uri="{BB962C8B-B14F-4D97-AF65-F5344CB8AC3E}">
        <p14:creationId xmlns:p14="http://schemas.microsoft.com/office/powerpoint/2010/main" val="1537827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8077200" cy="884238"/>
          </a:xfrm>
        </p:spPr>
        <p:txBody>
          <a:bodyPr>
            <a:normAutofit/>
          </a:bodyPr>
          <a:lstStyle/>
          <a:p>
            <a:pPr algn="l"/>
            <a:r>
              <a:rPr lang="en-US" sz="4400" b="1" dirty="0">
                <a:solidFill>
                  <a:srgbClr val="0070C0"/>
                </a:solidFill>
                <a:latin typeface="+mj-lt"/>
              </a:rPr>
              <a:t>System Version Check </a:t>
            </a:r>
          </a:p>
        </p:txBody>
      </p:sp>
      <p:sp>
        <p:nvSpPr>
          <p:cNvPr id="6" name="Rectangle 5"/>
          <p:cNvSpPr/>
          <p:nvPr/>
        </p:nvSpPr>
        <p:spPr>
          <a:xfrm>
            <a:off x="309948" y="5562600"/>
            <a:ext cx="8453052" cy="1066800"/>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w="28575">
                <a:solidFill>
                  <a:schemeClr val="tx1"/>
                </a:solidFill>
              </a:ln>
            </a:endParaRPr>
          </a:p>
        </p:txBody>
      </p:sp>
      <p:sp>
        <p:nvSpPr>
          <p:cNvPr id="12" name="Rectangle 11"/>
          <p:cNvSpPr/>
          <p:nvPr/>
        </p:nvSpPr>
        <p:spPr>
          <a:xfrm>
            <a:off x="609600" y="1676400"/>
            <a:ext cx="8011297" cy="3385542"/>
          </a:xfrm>
          <a:prstGeom prst="rect">
            <a:avLst/>
          </a:prstGeom>
          <a:ln>
            <a:noFill/>
          </a:ln>
        </p:spPr>
        <p:txBody>
          <a:bodyPr wrap="square">
            <a:spAutoFit/>
          </a:bodyPr>
          <a:lstStyle/>
          <a:p>
            <a:pPr>
              <a:spcBef>
                <a:spcPts val="1200"/>
              </a:spcBef>
            </a:pPr>
            <a:endParaRPr lang="en-US" dirty="0"/>
          </a:p>
          <a:p>
            <a:pPr marL="285750" indent="-285750">
              <a:spcBef>
                <a:spcPts val="1200"/>
              </a:spcBef>
              <a:buFont typeface="Arial" panose="020B0604020202020204" pitchFamily="34" charset="0"/>
              <a:buChar char="•"/>
            </a:pPr>
            <a:r>
              <a:rPr lang="en-US" dirty="0"/>
              <a:t>Click the “Help” Button located on the Top Gray Bar</a:t>
            </a:r>
          </a:p>
          <a:p>
            <a:pPr marL="285750" indent="-285750">
              <a:spcBef>
                <a:spcPts val="1200"/>
              </a:spcBef>
              <a:buFont typeface="Arial" panose="020B0604020202020204" pitchFamily="34" charset="0"/>
              <a:buChar char="•"/>
            </a:pPr>
            <a:r>
              <a:rPr lang="en-US" dirty="0"/>
              <a:t>Select the “About PBS Web App” option</a:t>
            </a:r>
          </a:p>
          <a:p>
            <a:pPr marL="285750" indent="-285750">
              <a:spcBef>
                <a:spcPts val="1200"/>
              </a:spcBef>
              <a:buFont typeface="Arial" panose="020B0604020202020204" pitchFamily="34" charset="0"/>
              <a:buChar char="•"/>
            </a:pPr>
            <a:r>
              <a:rPr lang="en-US" dirty="0"/>
              <a:t>Confirm Version  </a:t>
            </a:r>
          </a:p>
          <a:p>
            <a:pPr marL="285750" indent="-285750">
              <a:spcBef>
                <a:spcPts val="1200"/>
              </a:spcBef>
              <a:buFont typeface="Arial" panose="020B0604020202020204" pitchFamily="34" charset="0"/>
              <a:buChar char="•"/>
            </a:pPr>
            <a:r>
              <a:rPr lang="en-US" dirty="0"/>
              <a:t>Click “OK” to close Pop-Up Message </a:t>
            </a:r>
          </a:p>
          <a:p>
            <a:pPr>
              <a:spcBef>
                <a:spcPts val="1200"/>
              </a:spcBef>
            </a:pPr>
            <a:endParaRPr lang="en-US" dirty="0"/>
          </a:p>
          <a:p>
            <a:pPr>
              <a:spcBef>
                <a:spcPts val="1200"/>
              </a:spcBef>
            </a:pPr>
            <a:endParaRPr lang="en-US" dirty="0"/>
          </a:p>
          <a:p>
            <a:pPr>
              <a:spcBef>
                <a:spcPts val="1200"/>
              </a:spcBef>
            </a:pPr>
            <a:endParaRPr lang="en-US" dirty="0"/>
          </a:p>
        </p:txBody>
      </p:sp>
      <p:sp>
        <p:nvSpPr>
          <p:cNvPr id="14" name="Rectangle 13"/>
          <p:cNvSpPr/>
          <p:nvPr/>
        </p:nvSpPr>
        <p:spPr>
          <a:xfrm>
            <a:off x="402816" y="5661309"/>
            <a:ext cx="5855881" cy="830997"/>
          </a:xfrm>
          <a:prstGeom prst="rect">
            <a:avLst/>
          </a:prstGeom>
        </p:spPr>
        <p:txBody>
          <a:bodyPr wrap="square">
            <a:spAutoFit/>
          </a:bodyPr>
          <a:lstStyle/>
          <a:p>
            <a:pPr>
              <a:spcBef>
                <a:spcPts val="1200"/>
              </a:spcBef>
            </a:pPr>
            <a:r>
              <a:rPr lang="en-US" sz="1600" dirty="0"/>
              <a:t>The latest version will be published under PBS Resources Section. </a:t>
            </a:r>
            <a:r>
              <a:rPr lang="en-US" sz="1600" dirty="0">
                <a:solidFill>
                  <a:srgbClr val="FF0000"/>
                </a:solidFill>
              </a:rPr>
              <a:t>You are responsible for checking the version only when using a personal device. </a:t>
            </a:r>
          </a:p>
        </p:txBody>
      </p:sp>
      <p:pic>
        <p:nvPicPr>
          <p:cNvPr id="4" name="Picture 3" descr="Screen Shot 2020-04-28 at 9.26.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810000"/>
            <a:ext cx="3200400" cy="1203159"/>
          </a:xfrm>
          <a:prstGeom prst="rect">
            <a:avLst/>
          </a:prstGeom>
          <a:ln w="57150" cmpd="sng">
            <a:solidFill>
              <a:schemeClr val="accent3">
                <a:lumMod val="75000"/>
              </a:schemeClr>
            </a:solidFill>
          </a:ln>
        </p:spPr>
      </p:pic>
      <p:pic>
        <p:nvPicPr>
          <p:cNvPr id="2" name="Picture 1"/>
          <p:cNvPicPr>
            <a:picLocks noChangeAspect="1"/>
          </p:cNvPicPr>
          <p:nvPr/>
        </p:nvPicPr>
        <p:blipFill>
          <a:blip r:embed="rId4"/>
          <a:stretch>
            <a:fillRect/>
          </a:stretch>
        </p:blipFill>
        <p:spPr>
          <a:xfrm>
            <a:off x="685800" y="4038600"/>
            <a:ext cx="1972536" cy="800318"/>
          </a:xfrm>
          <a:prstGeom prst="rect">
            <a:avLst/>
          </a:prstGeom>
          <a:ln w="57150">
            <a:solidFill>
              <a:srgbClr val="77933C"/>
            </a:solidFill>
          </a:ln>
        </p:spPr>
      </p:pic>
      <p:pic>
        <p:nvPicPr>
          <p:cNvPr id="5" name="Picture 4"/>
          <p:cNvPicPr>
            <a:picLocks noChangeAspect="1"/>
          </p:cNvPicPr>
          <p:nvPr/>
        </p:nvPicPr>
        <p:blipFill>
          <a:blip r:embed="rId5"/>
          <a:stretch>
            <a:fillRect/>
          </a:stretch>
        </p:blipFill>
        <p:spPr>
          <a:xfrm>
            <a:off x="3124200" y="3886200"/>
            <a:ext cx="1540762" cy="1077843"/>
          </a:xfrm>
          <a:prstGeom prst="rect">
            <a:avLst/>
          </a:prstGeom>
          <a:ln w="57150">
            <a:solidFill>
              <a:srgbClr val="77933C"/>
            </a:solidFill>
          </a:ln>
        </p:spPr>
      </p:pic>
      <p:pic>
        <p:nvPicPr>
          <p:cNvPr id="7" name="Picture 6">
            <a:extLst>
              <a:ext uri="{FF2B5EF4-FFF2-40B4-BE49-F238E27FC236}">
                <a16:creationId xmlns:a16="http://schemas.microsoft.com/office/drawing/2014/main" id="{316446A8-CF14-49CD-A42D-3E00909CF560}"/>
              </a:ext>
            </a:extLst>
          </p:cNvPr>
          <p:cNvPicPr>
            <a:picLocks noChangeAspect="1"/>
          </p:cNvPicPr>
          <p:nvPr/>
        </p:nvPicPr>
        <p:blipFill>
          <a:blip r:embed="rId6"/>
          <a:stretch>
            <a:fillRect/>
          </a:stretch>
        </p:blipFill>
        <p:spPr>
          <a:xfrm>
            <a:off x="6191250" y="5725134"/>
            <a:ext cx="2190750" cy="703346"/>
          </a:xfrm>
          <a:prstGeom prst="rect">
            <a:avLst/>
          </a:prstGeom>
        </p:spPr>
      </p:pic>
    </p:spTree>
    <p:extLst>
      <p:ext uri="{BB962C8B-B14F-4D97-AF65-F5344CB8AC3E}">
        <p14:creationId xmlns:p14="http://schemas.microsoft.com/office/powerpoint/2010/main" val="1736957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Navigation Tabs</a:t>
            </a:r>
          </a:p>
        </p:txBody>
      </p:sp>
      <p:sp>
        <p:nvSpPr>
          <p:cNvPr id="5" name="Rectangle 4"/>
          <p:cNvSpPr/>
          <p:nvPr/>
        </p:nvSpPr>
        <p:spPr>
          <a:xfrm>
            <a:off x="5867400" y="2083237"/>
            <a:ext cx="2514600" cy="3631763"/>
          </a:xfrm>
          <a:prstGeom prst="rect">
            <a:avLst/>
          </a:prstGeom>
        </p:spPr>
        <p:txBody>
          <a:bodyPr wrap="square">
            <a:spAutoFit/>
          </a:bodyPr>
          <a:lstStyle/>
          <a:p>
            <a:r>
              <a:rPr lang="en-US" sz="1600" dirty="0"/>
              <a:t>Contains Bidder </a:t>
            </a:r>
          </a:p>
          <a:p>
            <a:r>
              <a:rPr lang="en-US" sz="1600" dirty="0"/>
              <a:t>Details</a:t>
            </a:r>
          </a:p>
          <a:p>
            <a:endParaRPr lang="en-US" sz="1100" dirty="0"/>
          </a:p>
          <a:p>
            <a:r>
              <a:rPr lang="en-US" sz="1600" dirty="0"/>
              <a:t>Displays Bidder </a:t>
            </a:r>
          </a:p>
          <a:p>
            <a:r>
              <a:rPr lang="en-US" sz="1600" dirty="0"/>
              <a:t>Monthly Calendar</a:t>
            </a:r>
          </a:p>
          <a:p>
            <a:endParaRPr lang="en-US" sz="1200" dirty="0"/>
          </a:p>
          <a:p>
            <a:r>
              <a:rPr lang="en-US" sz="1600" dirty="0"/>
              <a:t>Displays all pairings  available to bid</a:t>
            </a:r>
          </a:p>
          <a:p>
            <a:endParaRPr lang="en-US" sz="1200" dirty="0"/>
          </a:p>
          <a:p>
            <a:r>
              <a:rPr lang="en-US" sz="1600" dirty="0"/>
              <a:t>Allows entering/changing Current or Default Bid</a:t>
            </a:r>
          </a:p>
          <a:p>
            <a:endParaRPr lang="en-US" sz="1400" dirty="0"/>
          </a:p>
          <a:p>
            <a:r>
              <a:rPr lang="en-US" sz="1600" dirty="0"/>
              <a:t>Displays awards and the Reasons Report</a:t>
            </a:r>
          </a:p>
          <a:p>
            <a:endParaRPr lang="en-US" sz="1600" dirty="0"/>
          </a:p>
        </p:txBody>
      </p:sp>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b="15740"/>
          <a:stretch/>
        </p:blipFill>
        <p:spPr>
          <a:xfrm>
            <a:off x="996083" y="2002888"/>
            <a:ext cx="2206180" cy="3401700"/>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9020" y="2002888"/>
            <a:ext cx="734906" cy="640080"/>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9021" y="2655206"/>
            <a:ext cx="734906" cy="671688"/>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7263" y="3341006"/>
            <a:ext cx="731520" cy="660728"/>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2407" y="4026806"/>
            <a:ext cx="731520" cy="668594"/>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2733" y="4712606"/>
            <a:ext cx="731520" cy="652862"/>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9525">
                <a:solidFill>
                  <a:schemeClr val="tx1"/>
                </a:solidFill>
                <a:miter lim="800000"/>
                <a:headEnd/>
                <a:tailEnd/>
              </a14:hiddenLine>
            </a:ext>
          </a:extLst>
        </p:spPr>
      </p:pic>
      <p:sp>
        <p:nvSpPr>
          <p:cNvPr id="14" name="Rectangle 13"/>
          <p:cNvSpPr/>
          <p:nvPr/>
        </p:nvSpPr>
        <p:spPr>
          <a:xfrm>
            <a:off x="1066800" y="5797034"/>
            <a:ext cx="7233517" cy="369332"/>
          </a:xfrm>
          <a:prstGeom prst="rect">
            <a:avLst/>
          </a:prstGeom>
        </p:spPr>
        <p:txBody>
          <a:bodyPr wrap="square">
            <a:spAutoFit/>
          </a:bodyPr>
          <a:lstStyle/>
          <a:p>
            <a:pPr>
              <a:spcBef>
                <a:spcPts val="600"/>
              </a:spcBef>
              <a:spcAft>
                <a:spcPts val="600"/>
              </a:spcAft>
            </a:pPr>
            <a:r>
              <a:rPr lang="en-US" dirty="0"/>
              <a:t>If the Navigation Tabs are not visible: Click     to display it.</a:t>
            </a:r>
          </a:p>
        </p:txBody>
      </p:sp>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7063" y="2007037"/>
            <a:ext cx="1212791" cy="339242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8234" y="5715000"/>
            <a:ext cx="89780" cy="533400"/>
          </a:xfrm>
          <a:prstGeom prst="rect">
            <a:avLst/>
          </a:prstGeom>
          <a:noFill/>
          <a:ln w="28575">
            <a:solidFill>
              <a:srgbClr val="77933C"/>
            </a:solidFill>
            <a:miter lim="800000"/>
            <a:headEnd/>
            <a:tailEnd/>
          </a:ln>
          <a:extLst>
            <a:ext uri="{909E8E84-426E-40dd-AFC4-6F175D3DCCD1}">
              <a14:hiddenFill xmlns="" xmlns:a14="http://schemas.microsoft.com/office/drawing/2010/main">
                <a:solidFill>
                  <a:schemeClr val="accent1"/>
                </a:solidFill>
              </a14:hiddenFill>
            </a:ext>
          </a:extLst>
        </p:spPr>
      </p:pic>
      <p:sp>
        <p:nvSpPr>
          <p:cNvPr id="2" name="Rectangle 1"/>
          <p:cNvSpPr/>
          <p:nvPr/>
        </p:nvSpPr>
        <p:spPr>
          <a:xfrm>
            <a:off x="3429000" y="3429000"/>
            <a:ext cx="304800" cy="838200"/>
          </a:xfrm>
          <a:prstGeom prst="rect">
            <a:avLst/>
          </a:prstGeom>
          <a:noFill/>
          <a:ln>
            <a:solidFill>
              <a:srgbClr val="77933C"/>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13" name="Elbow Connector 12"/>
          <p:cNvCxnSpPr>
            <a:stCxn id="2" idx="2"/>
            <a:endCxn id="1030" idx="0"/>
          </p:cNvCxnSpPr>
          <p:nvPr/>
        </p:nvCxnSpPr>
        <p:spPr>
          <a:xfrm rot="16200000" flipH="1">
            <a:off x="3658362" y="4190238"/>
            <a:ext cx="1447800" cy="1601724"/>
          </a:xfrm>
          <a:prstGeom prst="bentConnector3">
            <a:avLst>
              <a:gd name="adj1" fmla="val 88444"/>
            </a:avLst>
          </a:prstGeom>
          <a:ln w="28575">
            <a:solidFill>
              <a:srgbClr val="77933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718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PBS Timeline</a:t>
            </a:r>
          </a:p>
        </p:txBody>
      </p:sp>
      <p:sp>
        <p:nvSpPr>
          <p:cNvPr id="4" name="Text Placeholder 2"/>
          <p:cNvSpPr txBox="1">
            <a:spLocks/>
          </p:cNvSpPr>
          <p:nvPr/>
        </p:nvSpPr>
        <p:spPr>
          <a:xfrm>
            <a:off x="667871" y="2057400"/>
            <a:ext cx="77724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600" dirty="0">
                <a:latin typeface="Calibri" panose="020F0502020204030204" pitchFamily="34" charset="0"/>
              </a:rPr>
              <a:t>The monthly bidding timeline is as follows: </a:t>
            </a:r>
          </a:p>
          <a:p>
            <a:pPr marL="341313" lvl="1" indent="-341313">
              <a:spcBef>
                <a:spcPts val="600"/>
              </a:spcBef>
              <a:buFont typeface="Arial" panose="020B0604020202020204" pitchFamily="34" charset="0"/>
              <a:buChar char="•"/>
            </a:pPr>
            <a:r>
              <a:rPr lang="en-US" sz="1600" dirty="0">
                <a:latin typeface="Calibri" panose="020F0502020204030204" pitchFamily="34" charset="0"/>
              </a:rPr>
              <a:t>Pre-Bid period opens on the </a:t>
            </a:r>
            <a:r>
              <a:rPr lang="en-US" sz="1600" b="1" dirty="0">
                <a:solidFill>
                  <a:srgbClr val="FF0000"/>
                </a:solidFill>
                <a:latin typeface="Calibri" panose="020F0502020204030204" pitchFamily="34" charset="0"/>
              </a:rPr>
              <a:t>10</a:t>
            </a:r>
            <a:r>
              <a:rPr lang="en-US" sz="1600" b="1" baseline="30000" dirty="0">
                <a:solidFill>
                  <a:srgbClr val="FF0000"/>
                </a:solidFill>
                <a:latin typeface="Calibri" panose="020F0502020204030204" pitchFamily="34" charset="0"/>
              </a:rPr>
              <a:t>th</a:t>
            </a:r>
            <a:r>
              <a:rPr lang="en-US" sz="1600" b="1" dirty="0">
                <a:solidFill>
                  <a:srgbClr val="FF0000"/>
                </a:solidFill>
                <a:latin typeface="Calibri" panose="020F0502020204030204" pitchFamily="34" charset="0"/>
              </a:rPr>
              <a:t> </a:t>
            </a:r>
            <a:r>
              <a:rPr lang="en-US" sz="1600" dirty="0">
                <a:latin typeface="Calibri" panose="020F0502020204030204" pitchFamily="34" charset="0"/>
              </a:rPr>
              <a:t> at noon and closes on the </a:t>
            </a:r>
            <a:r>
              <a:rPr lang="en-US" sz="1600" b="1" dirty="0">
                <a:solidFill>
                  <a:srgbClr val="FF0000"/>
                </a:solidFill>
                <a:latin typeface="Calibri" panose="020F0502020204030204" pitchFamily="34" charset="0"/>
              </a:rPr>
              <a:t>13</a:t>
            </a:r>
            <a:r>
              <a:rPr lang="en-US" sz="1600" b="1" baseline="30000" dirty="0">
                <a:solidFill>
                  <a:srgbClr val="FF0000"/>
                </a:solidFill>
                <a:latin typeface="Calibri" panose="020F0502020204030204" pitchFamily="34" charset="0"/>
              </a:rPr>
              <a:t>th</a:t>
            </a:r>
            <a:r>
              <a:rPr lang="en-US" sz="1600" b="1" dirty="0">
                <a:solidFill>
                  <a:srgbClr val="FF0000"/>
                </a:solidFill>
                <a:latin typeface="Calibri" panose="020F0502020204030204" pitchFamily="34" charset="0"/>
              </a:rPr>
              <a:t> </a:t>
            </a:r>
            <a:r>
              <a:rPr lang="en-US" sz="1600" dirty="0">
                <a:latin typeface="Calibri" panose="020F0502020204030204" pitchFamily="34" charset="0"/>
              </a:rPr>
              <a:t>at noon.*</a:t>
            </a:r>
          </a:p>
          <a:p>
            <a:pPr marL="341313" lvl="1" indent="-341313">
              <a:spcBef>
                <a:spcPts val="600"/>
              </a:spcBef>
              <a:buFont typeface="Arial" panose="020B0604020202020204" pitchFamily="34" charset="0"/>
              <a:buChar char="•"/>
            </a:pPr>
            <a:r>
              <a:rPr lang="en-US" sz="1600" dirty="0">
                <a:latin typeface="Calibri" panose="020F0502020204030204" pitchFamily="34" charset="0"/>
              </a:rPr>
              <a:t>Pre-Bid Awards are posted by the </a:t>
            </a:r>
            <a:r>
              <a:rPr lang="en-US" sz="1600" b="1" dirty="0">
                <a:solidFill>
                  <a:srgbClr val="FF0000"/>
                </a:solidFill>
                <a:latin typeface="Calibri" panose="020F0502020204030204" pitchFamily="34" charset="0"/>
              </a:rPr>
              <a:t>14</a:t>
            </a:r>
            <a:r>
              <a:rPr lang="en-US" sz="1600" b="1" baseline="30000" dirty="0">
                <a:solidFill>
                  <a:srgbClr val="FF0000"/>
                </a:solidFill>
                <a:latin typeface="Calibri" panose="020F0502020204030204" pitchFamily="34" charset="0"/>
              </a:rPr>
              <a:t>th</a:t>
            </a:r>
            <a:r>
              <a:rPr lang="en-US" sz="1600" b="1" dirty="0">
                <a:solidFill>
                  <a:srgbClr val="FF0000"/>
                </a:solidFill>
                <a:latin typeface="Calibri" panose="020F0502020204030204" pitchFamily="34" charset="0"/>
              </a:rPr>
              <a:t> </a:t>
            </a:r>
            <a:r>
              <a:rPr lang="en-US" sz="1600" dirty="0">
                <a:latin typeface="Calibri" panose="020F0502020204030204" pitchFamily="34" charset="0"/>
              </a:rPr>
              <a:t>at noon.*  </a:t>
            </a:r>
          </a:p>
          <a:p>
            <a:pPr marL="341313" lvl="1" indent="-341313">
              <a:spcBef>
                <a:spcPts val="600"/>
              </a:spcBef>
              <a:buFont typeface="Arial" panose="020B0604020202020204" pitchFamily="34" charset="0"/>
              <a:buChar char="•"/>
            </a:pPr>
            <a:r>
              <a:rPr lang="en-US" sz="1600" dirty="0">
                <a:latin typeface="Calibri" panose="020F0502020204030204" pitchFamily="34" charset="0"/>
              </a:rPr>
              <a:t>Pre-Bid protest period opens on the </a:t>
            </a:r>
            <a:r>
              <a:rPr lang="en-US" sz="1600" b="1" dirty="0">
                <a:solidFill>
                  <a:srgbClr val="FF0000"/>
                </a:solidFill>
                <a:latin typeface="Calibri" panose="020F0502020204030204" pitchFamily="34" charset="0"/>
              </a:rPr>
              <a:t>14</a:t>
            </a:r>
            <a:r>
              <a:rPr lang="en-US" sz="1600" b="1" baseline="30000" dirty="0">
                <a:solidFill>
                  <a:srgbClr val="FF0000"/>
                </a:solidFill>
                <a:latin typeface="Calibri" panose="020F0502020204030204" pitchFamily="34" charset="0"/>
              </a:rPr>
              <a:t>th</a:t>
            </a:r>
            <a:r>
              <a:rPr lang="en-US" sz="1600" b="1" dirty="0">
                <a:solidFill>
                  <a:srgbClr val="FF0000"/>
                </a:solidFill>
                <a:latin typeface="Calibri" panose="020F0502020204030204" pitchFamily="34" charset="0"/>
              </a:rPr>
              <a:t> </a:t>
            </a:r>
            <a:r>
              <a:rPr lang="en-US" sz="1600" dirty="0">
                <a:latin typeface="Calibri" panose="020F0502020204030204" pitchFamily="34" charset="0"/>
              </a:rPr>
              <a:t>at noon and closes on the </a:t>
            </a:r>
            <a:r>
              <a:rPr lang="en-US" sz="1600" b="1" dirty="0">
                <a:solidFill>
                  <a:srgbClr val="FF0000"/>
                </a:solidFill>
                <a:latin typeface="Calibri" panose="020F0502020204030204" pitchFamily="34" charset="0"/>
              </a:rPr>
              <a:t>15</a:t>
            </a:r>
            <a:r>
              <a:rPr lang="en-US" sz="1600" b="1" baseline="30000" dirty="0">
                <a:solidFill>
                  <a:srgbClr val="FF0000"/>
                </a:solidFill>
                <a:latin typeface="Calibri" panose="020F0502020204030204" pitchFamily="34" charset="0"/>
              </a:rPr>
              <a:t>th</a:t>
            </a:r>
            <a:r>
              <a:rPr lang="en-US" sz="1600" dirty="0">
                <a:latin typeface="Calibri" panose="020F0502020204030204" pitchFamily="34" charset="0"/>
              </a:rPr>
              <a:t> at noon.*</a:t>
            </a:r>
          </a:p>
          <a:p>
            <a:pPr marL="341313" lvl="1" indent="-341313">
              <a:spcBef>
                <a:spcPts val="600"/>
              </a:spcBef>
              <a:buFont typeface="Arial" panose="020B0604020202020204" pitchFamily="34" charset="0"/>
              <a:buChar char="•"/>
            </a:pPr>
            <a:r>
              <a:rPr lang="en-US" sz="1600" dirty="0">
                <a:latin typeface="Calibri" panose="020F0502020204030204" pitchFamily="34" charset="0"/>
              </a:rPr>
              <a:t>Vacation extension and fly-through requests open on the </a:t>
            </a:r>
            <a:r>
              <a:rPr lang="en-US" sz="1600" b="1" dirty="0">
                <a:solidFill>
                  <a:srgbClr val="FF0000"/>
                </a:solidFill>
                <a:latin typeface="Calibri" panose="020F0502020204030204" pitchFamily="34" charset="0"/>
              </a:rPr>
              <a:t>10</a:t>
            </a:r>
            <a:r>
              <a:rPr lang="en-US" sz="1600" b="1" baseline="30000" dirty="0">
                <a:solidFill>
                  <a:srgbClr val="FF0000"/>
                </a:solidFill>
                <a:latin typeface="Calibri" panose="020F0502020204030204" pitchFamily="34" charset="0"/>
              </a:rPr>
              <a:t>th</a:t>
            </a:r>
            <a:r>
              <a:rPr lang="en-US" sz="1600" dirty="0">
                <a:latin typeface="Calibri" panose="020F0502020204030204" pitchFamily="34" charset="0"/>
              </a:rPr>
              <a:t> at noon and close on the </a:t>
            </a:r>
            <a:r>
              <a:rPr lang="en-US" sz="1600" b="1" dirty="0">
                <a:solidFill>
                  <a:srgbClr val="FF0000"/>
                </a:solidFill>
                <a:latin typeface="Calibri" panose="020F0502020204030204" pitchFamily="34" charset="0"/>
              </a:rPr>
              <a:t>20</a:t>
            </a:r>
            <a:r>
              <a:rPr lang="en-US" sz="1600" b="1" baseline="30000" dirty="0">
                <a:solidFill>
                  <a:srgbClr val="FF0000"/>
                </a:solidFill>
                <a:latin typeface="Calibri" panose="020F0502020204030204" pitchFamily="34" charset="0"/>
              </a:rPr>
              <a:t>th</a:t>
            </a:r>
            <a:r>
              <a:rPr lang="en-US" sz="1600" b="1" dirty="0">
                <a:solidFill>
                  <a:srgbClr val="FF0000"/>
                </a:solidFill>
                <a:latin typeface="Calibri" panose="020F0502020204030204" pitchFamily="34" charset="0"/>
              </a:rPr>
              <a:t> </a:t>
            </a:r>
            <a:r>
              <a:rPr lang="en-US" sz="1600" dirty="0">
                <a:latin typeface="Calibri" panose="020F0502020204030204" pitchFamily="34" charset="0"/>
              </a:rPr>
              <a:t>at noon.*</a:t>
            </a:r>
          </a:p>
          <a:p>
            <a:pPr marL="341313" lvl="1" indent="-341313">
              <a:spcBef>
                <a:spcPts val="600"/>
              </a:spcBef>
              <a:buFont typeface="Arial" panose="020B0604020202020204" pitchFamily="34" charset="0"/>
              <a:buChar char="•"/>
            </a:pPr>
            <a:r>
              <a:rPr lang="en-US" sz="1600" dirty="0">
                <a:latin typeface="Calibri" panose="020F0502020204030204" pitchFamily="34" charset="0"/>
              </a:rPr>
              <a:t>Vacation slide request opens on the </a:t>
            </a:r>
            <a:r>
              <a:rPr lang="en-US" sz="1600" b="1" dirty="0">
                <a:solidFill>
                  <a:srgbClr val="FF0000"/>
                </a:solidFill>
                <a:latin typeface="Calibri" panose="020F0502020204030204" pitchFamily="34" charset="0"/>
              </a:rPr>
              <a:t>15</a:t>
            </a:r>
            <a:r>
              <a:rPr lang="en-US" sz="1600" b="1" baseline="30000" dirty="0">
                <a:solidFill>
                  <a:srgbClr val="FF0000"/>
                </a:solidFill>
                <a:latin typeface="Calibri" panose="020F0502020204030204" pitchFamily="34" charset="0"/>
              </a:rPr>
              <a:t>th</a:t>
            </a:r>
            <a:r>
              <a:rPr lang="en-US" sz="1600" b="1" dirty="0">
                <a:solidFill>
                  <a:srgbClr val="FF0000"/>
                </a:solidFill>
                <a:latin typeface="Calibri" panose="020F0502020204030204" pitchFamily="34" charset="0"/>
              </a:rPr>
              <a:t> </a:t>
            </a:r>
            <a:r>
              <a:rPr lang="en-US" sz="1600" dirty="0">
                <a:latin typeface="Calibri" panose="020F0502020204030204" pitchFamily="34" charset="0"/>
              </a:rPr>
              <a:t> at noon and closes on the </a:t>
            </a:r>
            <a:r>
              <a:rPr lang="en-US" sz="1600" b="1" dirty="0">
                <a:solidFill>
                  <a:srgbClr val="FF0000"/>
                </a:solidFill>
                <a:latin typeface="Calibri" panose="020F0502020204030204" pitchFamily="34" charset="0"/>
              </a:rPr>
              <a:t>20</a:t>
            </a:r>
            <a:r>
              <a:rPr lang="en-US" sz="1600" b="1" baseline="30000" dirty="0">
                <a:solidFill>
                  <a:srgbClr val="FF0000"/>
                </a:solidFill>
                <a:latin typeface="Calibri" panose="020F0502020204030204" pitchFamily="34" charset="0"/>
              </a:rPr>
              <a:t>th</a:t>
            </a:r>
            <a:r>
              <a:rPr lang="en-US" sz="1600" b="1" dirty="0">
                <a:solidFill>
                  <a:srgbClr val="FF0000"/>
                </a:solidFill>
                <a:latin typeface="Calibri" panose="020F0502020204030204" pitchFamily="34" charset="0"/>
              </a:rPr>
              <a:t> </a:t>
            </a:r>
            <a:r>
              <a:rPr lang="en-US" sz="1600" dirty="0">
                <a:latin typeface="Calibri" panose="020F0502020204030204" pitchFamily="34" charset="0"/>
              </a:rPr>
              <a:t>at noon.*</a:t>
            </a:r>
          </a:p>
          <a:p>
            <a:pPr marL="341313" lvl="1" indent="-341313">
              <a:spcBef>
                <a:spcPts val="600"/>
              </a:spcBef>
              <a:buFont typeface="Arial" panose="020B0604020202020204" pitchFamily="34" charset="0"/>
              <a:buChar char="•"/>
            </a:pPr>
            <a:r>
              <a:rPr lang="en-US" sz="1600" dirty="0">
                <a:latin typeface="Calibri" panose="020F0502020204030204" pitchFamily="34" charset="0"/>
              </a:rPr>
              <a:t>Bid opens on the </a:t>
            </a:r>
            <a:r>
              <a:rPr lang="en-US" sz="1600" b="1" dirty="0">
                <a:solidFill>
                  <a:srgbClr val="FF0000"/>
                </a:solidFill>
                <a:latin typeface="Calibri" panose="020F0502020204030204" pitchFamily="34" charset="0"/>
              </a:rPr>
              <a:t>15</a:t>
            </a:r>
            <a:r>
              <a:rPr lang="en-US" sz="1600" b="1" baseline="30000" dirty="0">
                <a:solidFill>
                  <a:srgbClr val="FF0000"/>
                </a:solidFill>
                <a:latin typeface="Calibri" panose="020F0502020204030204" pitchFamily="34" charset="0"/>
              </a:rPr>
              <a:t>th</a:t>
            </a:r>
            <a:r>
              <a:rPr lang="en-US" sz="1600" b="1" dirty="0">
                <a:solidFill>
                  <a:srgbClr val="FF0000"/>
                </a:solidFill>
                <a:latin typeface="Calibri" panose="020F0502020204030204" pitchFamily="34" charset="0"/>
              </a:rPr>
              <a:t> </a:t>
            </a:r>
            <a:r>
              <a:rPr lang="en-US" sz="1600" dirty="0">
                <a:latin typeface="Calibri" panose="020F0502020204030204" pitchFamily="34" charset="0"/>
              </a:rPr>
              <a:t>at noon and closes on the </a:t>
            </a:r>
            <a:r>
              <a:rPr lang="en-US" sz="1600" b="1" dirty="0">
                <a:solidFill>
                  <a:srgbClr val="FF0000"/>
                </a:solidFill>
                <a:latin typeface="Calibri" panose="020F0502020204030204" pitchFamily="34" charset="0"/>
              </a:rPr>
              <a:t>20</a:t>
            </a:r>
            <a:r>
              <a:rPr lang="en-US" sz="1600" b="1" baseline="30000" dirty="0">
                <a:solidFill>
                  <a:srgbClr val="FF0000"/>
                </a:solidFill>
                <a:latin typeface="Calibri" panose="020F0502020204030204" pitchFamily="34" charset="0"/>
              </a:rPr>
              <a:t>th</a:t>
            </a:r>
            <a:r>
              <a:rPr lang="en-US" sz="1600" b="1" dirty="0">
                <a:solidFill>
                  <a:srgbClr val="FF0000"/>
                </a:solidFill>
                <a:latin typeface="Calibri" panose="020F0502020204030204" pitchFamily="34" charset="0"/>
              </a:rPr>
              <a:t> </a:t>
            </a:r>
            <a:r>
              <a:rPr lang="en-US" sz="1600" dirty="0">
                <a:latin typeface="Calibri" panose="020F0502020204030204" pitchFamily="34" charset="0"/>
              </a:rPr>
              <a:t>at noon.*</a:t>
            </a:r>
          </a:p>
          <a:p>
            <a:pPr marL="341313" lvl="1" indent="-341313">
              <a:spcBef>
                <a:spcPts val="600"/>
              </a:spcBef>
              <a:buFont typeface="Arial" panose="020B0604020202020204" pitchFamily="34" charset="0"/>
              <a:buChar char="•"/>
            </a:pPr>
            <a:r>
              <a:rPr lang="en-US" sz="1600" dirty="0">
                <a:latin typeface="Calibri" panose="020F0502020204030204" pitchFamily="34" charset="0"/>
              </a:rPr>
              <a:t>Preliminary Awards are posted </a:t>
            </a:r>
            <a:r>
              <a:rPr lang="en-US" sz="1600" b="1" dirty="0">
                <a:solidFill>
                  <a:srgbClr val="FF0000"/>
                </a:solidFill>
                <a:latin typeface="Calibri" panose="020F0502020204030204" pitchFamily="34" charset="0"/>
              </a:rPr>
              <a:t>22</a:t>
            </a:r>
            <a:r>
              <a:rPr lang="en-US" sz="1600" b="1" baseline="30000" dirty="0">
                <a:solidFill>
                  <a:srgbClr val="FF0000"/>
                </a:solidFill>
                <a:latin typeface="Calibri" panose="020F0502020204030204" pitchFamily="34" charset="0"/>
              </a:rPr>
              <a:t>nd</a:t>
            </a:r>
            <a:r>
              <a:rPr lang="en-US" sz="1600" b="1" dirty="0">
                <a:solidFill>
                  <a:srgbClr val="FF0000"/>
                </a:solidFill>
                <a:latin typeface="Calibri" panose="020F0502020204030204" pitchFamily="34" charset="0"/>
              </a:rPr>
              <a:t> </a:t>
            </a:r>
            <a:r>
              <a:rPr lang="en-US" sz="1600" dirty="0">
                <a:latin typeface="Calibri" panose="020F0502020204030204" pitchFamily="34" charset="0"/>
              </a:rPr>
              <a:t>at noon.*</a:t>
            </a:r>
          </a:p>
          <a:p>
            <a:pPr marL="341313" lvl="1" indent="-341313">
              <a:spcBef>
                <a:spcPts val="600"/>
              </a:spcBef>
              <a:buFont typeface="Arial" panose="020B0604020202020204" pitchFamily="34" charset="0"/>
              <a:buChar char="•"/>
            </a:pPr>
            <a:r>
              <a:rPr lang="en-US" sz="1600" dirty="0">
                <a:latin typeface="Calibri" panose="020F0502020204030204" pitchFamily="34" charset="0"/>
              </a:rPr>
              <a:t>Bid protest period opens on the </a:t>
            </a:r>
            <a:r>
              <a:rPr lang="en-US" sz="1600" b="1" dirty="0">
                <a:solidFill>
                  <a:srgbClr val="FF0000"/>
                </a:solidFill>
                <a:latin typeface="Calibri" panose="020F0502020204030204" pitchFamily="34" charset="0"/>
              </a:rPr>
              <a:t>22</a:t>
            </a:r>
            <a:r>
              <a:rPr lang="en-US" sz="1600" b="1" baseline="30000" dirty="0">
                <a:solidFill>
                  <a:srgbClr val="FF0000"/>
                </a:solidFill>
                <a:latin typeface="Calibri" panose="020F0502020204030204" pitchFamily="34" charset="0"/>
              </a:rPr>
              <a:t>nd</a:t>
            </a:r>
            <a:r>
              <a:rPr lang="en-US" sz="1600" b="1" dirty="0">
                <a:solidFill>
                  <a:srgbClr val="FF0000"/>
                </a:solidFill>
                <a:latin typeface="Calibri" panose="020F0502020204030204" pitchFamily="34" charset="0"/>
              </a:rPr>
              <a:t> </a:t>
            </a:r>
            <a:r>
              <a:rPr lang="en-US" sz="1600" dirty="0">
                <a:latin typeface="Calibri" panose="020F0502020204030204" pitchFamily="34" charset="0"/>
              </a:rPr>
              <a:t>at noon and closes on the </a:t>
            </a:r>
            <a:r>
              <a:rPr lang="en-US" sz="1600" b="1" dirty="0">
                <a:solidFill>
                  <a:srgbClr val="FF0000"/>
                </a:solidFill>
                <a:latin typeface="Calibri" panose="020F0502020204030204" pitchFamily="34" charset="0"/>
              </a:rPr>
              <a:t>23</a:t>
            </a:r>
            <a:r>
              <a:rPr lang="en-US" sz="1600" b="1" baseline="30000" dirty="0">
                <a:solidFill>
                  <a:srgbClr val="FF0000"/>
                </a:solidFill>
                <a:latin typeface="Calibri" panose="020F0502020204030204" pitchFamily="34" charset="0"/>
              </a:rPr>
              <a:t>rd</a:t>
            </a:r>
            <a:r>
              <a:rPr lang="en-US" sz="1600" b="1" dirty="0">
                <a:solidFill>
                  <a:srgbClr val="FF0000"/>
                </a:solidFill>
                <a:latin typeface="Calibri" panose="020F0502020204030204" pitchFamily="34" charset="0"/>
              </a:rPr>
              <a:t> </a:t>
            </a:r>
            <a:r>
              <a:rPr lang="en-US" sz="1600" dirty="0">
                <a:latin typeface="Calibri" panose="020F0502020204030204" pitchFamily="34" charset="0"/>
              </a:rPr>
              <a:t>at noon.*</a:t>
            </a:r>
          </a:p>
          <a:p>
            <a:pPr marL="341313" lvl="1" indent="-341313">
              <a:spcBef>
                <a:spcPts val="600"/>
              </a:spcBef>
              <a:buFont typeface="Arial" panose="020B0604020202020204" pitchFamily="34" charset="0"/>
              <a:buChar char="•"/>
            </a:pPr>
            <a:r>
              <a:rPr lang="en-US" sz="1600" dirty="0">
                <a:latin typeface="Calibri" panose="020F0502020204030204" pitchFamily="34" charset="0"/>
              </a:rPr>
              <a:t>Awards will be final on the </a:t>
            </a:r>
            <a:r>
              <a:rPr lang="en-US" sz="1600" b="1" dirty="0">
                <a:solidFill>
                  <a:srgbClr val="FF0000"/>
                </a:solidFill>
                <a:latin typeface="Calibri" panose="020F0502020204030204" pitchFamily="34" charset="0"/>
              </a:rPr>
              <a:t>24</a:t>
            </a:r>
            <a:r>
              <a:rPr lang="en-US" sz="1600" b="1" baseline="30000" dirty="0">
                <a:solidFill>
                  <a:srgbClr val="FF0000"/>
                </a:solidFill>
                <a:latin typeface="Calibri" panose="020F0502020204030204" pitchFamily="34" charset="0"/>
              </a:rPr>
              <a:t>th </a:t>
            </a:r>
            <a:r>
              <a:rPr lang="en-US" sz="1600" dirty="0">
                <a:latin typeface="Calibri" panose="020F0502020204030204" pitchFamily="34" charset="0"/>
              </a:rPr>
              <a:t>at noon.*   </a:t>
            </a:r>
          </a:p>
          <a:p>
            <a:pPr marL="0" lvl="1" indent="0">
              <a:spcBef>
                <a:spcPts val="600"/>
              </a:spcBef>
              <a:buNone/>
            </a:pPr>
            <a:r>
              <a:rPr lang="en-US" sz="1600" dirty="0">
                <a:latin typeface="Calibri" panose="020F0502020204030204" pitchFamily="34" charset="0"/>
              </a:rPr>
              <a:t>        </a:t>
            </a:r>
            <a:r>
              <a:rPr lang="en-US" sz="1200" dirty="0">
                <a:latin typeface="Calibri" panose="020F0502020204030204" pitchFamily="34" charset="0"/>
              </a:rPr>
              <a:t>*Central Time</a:t>
            </a:r>
          </a:p>
        </p:txBody>
      </p:sp>
    </p:spTree>
    <p:extLst>
      <p:ext uri="{BB962C8B-B14F-4D97-AF65-F5344CB8AC3E}">
        <p14:creationId xmlns:p14="http://schemas.microsoft.com/office/powerpoint/2010/main" val="3213266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3000" y="1752600"/>
            <a:ext cx="7121799" cy="2502069"/>
          </a:xfrm>
          <a:prstGeom prst="rect">
            <a:avLst/>
          </a:prstGeom>
        </p:spPr>
      </p:pic>
      <p:sp>
        <p:nvSpPr>
          <p:cNvPr id="3" name="Title 1"/>
          <p:cNvSpPr>
            <a:spLocks noGrp="1"/>
          </p:cNvSpPr>
          <p:nvPr>
            <p:ph type="title"/>
          </p:nvPr>
        </p:nvSpPr>
        <p:spPr>
          <a:xfrm>
            <a:off x="685800" y="533400"/>
            <a:ext cx="7586208" cy="884238"/>
          </a:xfrm>
        </p:spPr>
        <p:txBody>
          <a:bodyPr>
            <a:normAutofit/>
          </a:bodyPr>
          <a:lstStyle/>
          <a:p>
            <a:pPr algn="l"/>
            <a:r>
              <a:rPr lang="en-US" sz="4400" b="1" dirty="0">
                <a:solidFill>
                  <a:srgbClr val="0070C0"/>
                </a:solidFill>
                <a:latin typeface="+mj-lt"/>
              </a:rPr>
              <a:t>Info Tab</a:t>
            </a:r>
          </a:p>
        </p:txBody>
      </p:sp>
      <p:sp>
        <p:nvSpPr>
          <p:cNvPr id="5" name="TextBox 4"/>
          <p:cNvSpPr txBox="1"/>
          <p:nvPr/>
        </p:nvSpPr>
        <p:spPr>
          <a:xfrm>
            <a:off x="1389889" y="1960374"/>
            <a:ext cx="304800" cy="400110"/>
          </a:xfrm>
          <a:prstGeom prst="rect">
            <a:avLst/>
          </a:prstGeom>
          <a:noFill/>
        </p:spPr>
        <p:txBody>
          <a:bodyPr wrap="square" rtlCol="0">
            <a:spAutoFit/>
          </a:bodyPr>
          <a:lstStyle/>
          <a:p>
            <a:r>
              <a:rPr lang="en-US" sz="2000" b="1" dirty="0">
                <a:solidFill>
                  <a:srgbClr val="FF0000"/>
                </a:solidFill>
                <a:effectLst>
                  <a:outerShdw blurRad="38100" dist="38100" dir="2700000" algn="tl">
                    <a:srgbClr val="000000">
                      <a:alpha val="43137"/>
                    </a:srgbClr>
                  </a:outerShdw>
                </a:effectLst>
              </a:rPr>
              <a:t>1</a:t>
            </a:r>
          </a:p>
        </p:txBody>
      </p:sp>
      <p:sp>
        <p:nvSpPr>
          <p:cNvPr id="6" name="TextBox 5"/>
          <p:cNvSpPr txBox="1"/>
          <p:nvPr/>
        </p:nvSpPr>
        <p:spPr>
          <a:xfrm>
            <a:off x="3810000" y="1929597"/>
            <a:ext cx="304800"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rPr>
              <a:t>2</a:t>
            </a:r>
          </a:p>
        </p:txBody>
      </p:sp>
      <p:sp>
        <p:nvSpPr>
          <p:cNvPr id="7" name="TextBox 6"/>
          <p:cNvSpPr txBox="1"/>
          <p:nvPr/>
        </p:nvSpPr>
        <p:spPr>
          <a:xfrm>
            <a:off x="6553200" y="1938741"/>
            <a:ext cx="304800"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rPr>
              <a:t>3</a:t>
            </a:r>
          </a:p>
        </p:txBody>
      </p:sp>
      <p:sp>
        <p:nvSpPr>
          <p:cNvPr id="8" name="TextBox 7"/>
          <p:cNvSpPr txBox="1"/>
          <p:nvPr/>
        </p:nvSpPr>
        <p:spPr>
          <a:xfrm>
            <a:off x="2209800" y="3812232"/>
            <a:ext cx="304800"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rPr>
              <a:t>4</a:t>
            </a:r>
          </a:p>
        </p:txBody>
      </p:sp>
      <p:sp>
        <p:nvSpPr>
          <p:cNvPr id="9" name="TextBox 8"/>
          <p:cNvSpPr txBox="1"/>
          <p:nvPr/>
        </p:nvSpPr>
        <p:spPr>
          <a:xfrm>
            <a:off x="6726936" y="3812232"/>
            <a:ext cx="304800"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rPr>
              <a:t>5</a:t>
            </a:r>
          </a:p>
        </p:txBody>
      </p:sp>
      <p:sp>
        <p:nvSpPr>
          <p:cNvPr id="10" name="Rectangle 9"/>
          <p:cNvSpPr/>
          <p:nvPr/>
        </p:nvSpPr>
        <p:spPr>
          <a:xfrm>
            <a:off x="685800" y="4542472"/>
            <a:ext cx="7543800" cy="1785104"/>
          </a:xfrm>
          <a:prstGeom prst="rect">
            <a:avLst/>
          </a:prstGeom>
        </p:spPr>
        <p:txBody>
          <a:bodyPr wrap="square">
            <a:spAutoFit/>
          </a:bodyPr>
          <a:lstStyle/>
          <a:p>
            <a:pPr marL="342900" indent="-342900">
              <a:spcAft>
                <a:spcPts val="600"/>
              </a:spcAft>
              <a:buFont typeface="+mj-lt"/>
              <a:buAutoNum type="arabicPeriod"/>
            </a:pPr>
            <a:r>
              <a:rPr lang="en-US" dirty="0"/>
              <a:t>Bidder’s information.</a:t>
            </a:r>
          </a:p>
          <a:p>
            <a:pPr marL="342900" indent="-342900">
              <a:spcAft>
                <a:spcPts val="600"/>
              </a:spcAft>
              <a:buFont typeface="+mj-lt"/>
              <a:buAutoNum type="arabicPeriod"/>
            </a:pPr>
            <a:r>
              <a:rPr lang="en-US" dirty="0"/>
              <a:t>Bid Period, Bid Period Start, and Bid Period End dates.</a:t>
            </a:r>
          </a:p>
          <a:p>
            <a:pPr marL="342900" indent="-342900">
              <a:spcAft>
                <a:spcPts val="600"/>
              </a:spcAft>
              <a:buFont typeface="+mj-lt"/>
              <a:buAutoNum type="arabicPeriod"/>
            </a:pPr>
            <a:r>
              <a:rPr lang="en-US" dirty="0"/>
              <a:t>Pie Chart with Pairings distribution based on Pairing length.</a:t>
            </a:r>
          </a:p>
          <a:p>
            <a:pPr marL="342900" indent="-342900">
              <a:spcAft>
                <a:spcPts val="600"/>
              </a:spcAft>
              <a:buFont typeface="+mj-lt"/>
              <a:buAutoNum type="arabicPeriod"/>
            </a:pPr>
            <a:r>
              <a:rPr lang="en-US" dirty="0"/>
              <a:t>Bidding information: Important notes regarding PBS changes or updates.</a:t>
            </a:r>
          </a:p>
          <a:p>
            <a:pPr marL="342900" indent="-342900">
              <a:spcAft>
                <a:spcPts val="600"/>
              </a:spcAft>
              <a:buFont typeface="+mj-lt"/>
              <a:buAutoNum type="arabicPeriod"/>
            </a:pPr>
            <a:r>
              <a:rPr lang="en-US" dirty="0"/>
              <a:t>Upcoming Activities: Displays Carry-In Activities (transition trips/absences). </a:t>
            </a:r>
            <a:endParaRPr lang="en-US" u="sng" dirty="0"/>
          </a:p>
        </p:txBody>
      </p:sp>
      <p:sp>
        <p:nvSpPr>
          <p:cNvPr id="11" name="TextBox 10"/>
          <p:cNvSpPr txBox="1"/>
          <p:nvPr/>
        </p:nvSpPr>
        <p:spPr>
          <a:xfrm>
            <a:off x="2020824" y="3015747"/>
            <a:ext cx="304800" cy="400110"/>
          </a:xfrm>
          <a:prstGeom prst="rect">
            <a:avLst/>
          </a:prstGeom>
          <a:noFill/>
        </p:spPr>
        <p:txBody>
          <a:bodyPr wrap="square" rtlCol="0">
            <a:spAutoFit/>
          </a:bodyPr>
          <a:lstStyle/>
          <a:p>
            <a:r>
              <a:rPr lang="en-US" sz="2000" b="1" dirty="0">
                <a:solidFill>
                  <a:srgbClr val="FF0000"/>
                </a:solidFill>
                <a:effectLst>
                  <a:outerShdw blurRad="38100" dist="38100" dir="2700000" algn="tl">
                    <a:srgbClr val="000000">
                      <a:alpha val="43137"/>
                    </a:srgbClr>
                  </a:outerShdw>
                </a:effectLst>
              </a:rPr>
              <a:t>1</a:t>
            </a:r>
          </a:p>
        </p:txBody>
      </p:sp>
    </p:spTree>
    <p:extLst>
      <p:ext uri="{BB962C8B-B14F-4D97-AF65-F5344CB8AC3E}">
        <p14:creationId xmlns:p14="http://schemas.microsoft.com/office/powerpoint/2010/main" val="1816082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12381" y="533400"/>
            <a:ext cx="7517219" cy="884238"/>
          </a:xfrm>
        </p:spPr>
        <p:txBody>
          <a:bodyPr>
            <a:normAutofit/>
          </a:bodyPr>
          <a:lstStyle/>
          <a:p>
            <a:pPr algn="l"/>
            <a:r>
              <a:rPr lang="en-US" sz="4400" b="1" dirty="0">
                <a:solidFill>
                  <a:srgbClr val="0070C0"/>
                </a:solidFill>
                <a:latin typeface="+mj-lt"/>
              </a:rPr>
              <a:t>Calendar Tab</a:t>
            </a:r>
          </a:p>
        </p:txBody>
      </p:sp>
      <p:sp>
        <p:nvSpPr>
          <p:cNvPr id="11" name="Rectangle 10"/>
          <p:cNvSpPr/>
          <p:nvPr/>
        </p:nvSpPr>
        <p:spPr>
          <a:xfrm>
            <a:off x="599303" y="1829812"/>
            <a:ext cx="8011297" cy="3477875"/>
          </a:xfrm>
          <a:prstGeom prst="rect">
            <a:avLst/>
          </a:prstGeom>
        </p:spPr>
        <p:txBody>
          <a:bodyPr wrap="square">
            <a:spAutoFit/>
          </a:bodyPr>
          <a:lstStyle/>
          <a:p>
            <a:pPr marL="285750" indent="-285750">
              <a:spcBef>
                <a:spcPts val="1200"/>
              </a:spcBef>
              <a:buFont typeface="Arial" panose="020B0604020202020204" pitchFamily="34" charset="0"/>
              <a:buChar char="•"/>
            </a:pPr>
            <a:r>
              <a:rPr lang="en-US" dirty="0"/>
              <a:t>The Calendar displays your activities for the month (pairing,                                                            training, vacation, etc.) . </a:t>
            </a:r>
          </a:p>
          <a:p>
            <a:pPr marL="285750" indent="-285750">
              <a:spcBef>
                <a:spcPts val="1200"/>
              </a:spcBef>
              <a:buFont typeface="Arial" panose="020B0604020202020204" pitchFamily="34" charset="0"/>
              <a:buChar char="•"/>
            </a:pPr>
            <a:r>
              <a:rPr lang="en-US" dirty="0">
                <a:solidFill>
                  <a:prstClr val="black"/>
                </a:solidFill>
              </a:rPr>
              <a:t>This calendar will only display activities and/or absences shown on your PBS-Awarded Schedule. Any changes (dropped trips, OT, trip trades, flight changes, absences, cancellations, reassignments, etc.) that occur after awards are posted will not be shown. Always refer to DECS, AVRS, or CCI for your most up-to-date schedule.</a:t>
            </a:r>
          </a:p>
          <a:p>
            <a:pPr marL="285750" indent="-285750">
              <a:spcBef>
                <a:spcPts val="1200"/>
              </a:spcBef>
              <a:buFont typeface="Arial" panose="020B0604020202020204" pitchFamily="34" charset="0"/>
              <a:buChar char="•"/>
            </a:pPr>
            <a:r>
              <a:rPr lang="en-US" dirty="0"/>
              <a:t>The Horizontal Calendar view will display the contractual month. </a:t>
            </a:r>
          </a:p>
          <a:p>
            <a:pPr>
              <a:spcBef>
                <a:spcPts val="1200"/>
              </a:spcBef>
            </a:pPr>
            <a:endParaRPr lang="en-US" dirty="0">
              <a:solidFill>
                <a:prstClr val="black"/>
              </a:solidFill>
            </a:endParaRPr>
          </a:p>
          <a:p>
            <a:pPr marL="285750" indent="-285750">
              <a:spcBef>
                <a:spcPts val="1200"/>
              </a:spcBef>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1665560" y="4572000"/>
            <a:ext cx="5649640" cy="1524000"/>
          </a:xfrm>
          <a:prstGeom prst="rect">
            <a:avLst/>
          </a:prstGeom>
        </p:spPr>
      </p:pic>
      <p:sp>
        <p:nvSpPr>
          <p:cNvPr id="12" name="Rectangle 11"/>
          <p:cNvSpPr/>
          <p:nvPr/>
        </p:nvSpPr>
        <p:spPr>
          <a:xfrm>
            <a:off x="3113360" y="5615358"/>
            <a:ext cx="699770" cy="252043"/>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Rectangle 12"/>
          <p:cNvSpPr/>
          <p:nvPr/>
        </p:nvSpPr>
        <p:spPr>
          <a:xfrm>
            <a:off x="4612550" y="5615359"/>
            <a:ext cx="710610" cy="25204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TextBox 13"/>
          <p:cNvSpPr txBox="1"/>
          <p:nvPr/>
        </p:nvSpPr>
        <p:spPr>
          <a:xfrm>
            <a:off x="7848600" y="152400"/>
            <a:ext cx="1104900" cy="381000"/>
          </a:xfrm>
          <a:prstGeom prst="rect">
            <a:avLst/>
          </a:prstGeom>
        </p:spPr>
        <p:txBody>
          <a:bodyPr wrap="square" rtlCol="0">
            <a:normAutofit fontScale="32500" lnSpcReduction="20000"/>
          </a:bodyPr>
          <a:lstStyle/>
          <a:p>
            <a:pPr marL="0" indent="0">
              <a:buFont typeface="Arial" panose="020B0604020202020204" pitchFamily="34" charset="0"/>
              <a:buNone/>
            </a:pPr>
            <a:r>
              <a:rPr lang="en-US" sz="4800" b="1" dirty="0">
                <a:solidFill>
                  <a:srgbClr val="FF0000"/>
                </a:solidFill>
                <a:effectLst>
                  <a:outerShdw blurRad="38100" dist="38100" dir="2700000" algn="tl">
                    <a:srgbClr val="000000">
                      <a:alpha val="43137"/>
                    </a:srgbClr>
                  </a:outerShdw>
                </a:effectLst>
                <a:latin typeface="+mj-lt"/>
              </a:rPr>
              <a:t>UPDATED</a:t>
            </a:r>
          </a:p>
        </p:txBody>
      </p:sp>
    </p:spTree>
    <p:extLst>
      <p:ext uri="{BB962C8B-B14F-4D97-AF65-F5344CB8AC3E}">
        <p14:creationId xmlns:p14="http://schemas.microsoft.com/office/powerpoint/2010/main" val="1808718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12381" y="533400"/>
            <a:ext cx="7517219" cy="884238"/>
          </a:xfrm>
        </p:spPr>
        <p:txBody>
          <a:bodyPr>
            <a:normAutofit/>
          </a:bodyPr>
          <a:lstStyle/>
          <a:p>
            <a:pPr algn="l"/>
            <a:r>
              <a:rPr lang="en-US" sz="4400" b="1" dirty="0">
                <a:solidFill>
                  <a:srgbClr val="0070C0"/>
                </a:solidFill>
                <a:latin typeface="+mj-lt"/>
              </a:rPr>
              <a:t>Calendar Tab</a:t>
            </a:r>
          </a:p>
        </p:txBody>
      </p:sp>
      <p:sp>
        <p:nvSpPr>
          <p:cNvPr id="11" name="Rectangle 10"/>
          <p:cNvSpPr/>
          <p:nvPr/>
        </p:nvSpPr>
        <p:spPr>
          <a:xfrm>
            <a:off x="609183" y="1860924"/>
            <a:ext cx="5975294" cy="1354217"/>
          </a:xfrm>
          <a:prstGeom prst="rect">
            <a:avLst/>
          </a:prstGeom>
        </p:spPr>
        <p:txBody>
          <a:bodyPr wrap="square">
            <a:spAutoFit/>
          </a:bodyPr>
          <a:lstStyle/>
          <a:p>
            <a:pPr marL="285750" indent="-285750">
              <a:spcBef>
                <a:spcPts val="1200"/>
              </a:spcBef>
              <a:buFont typeface="Arial" panose="020B0604020202020204" pitchFamily="34" charset="0"/>
              <a:buChar char="•"/>
            </a:pPr>
            <a:r>
              <a:rPr lang="en-US" dirty="0"/>
              <a:t>You can toggle between the Horizontal/Vertical Calendar or the Square calendar.  To switch views, click on the calendar button at the gray bar.</a:t>
            </a:r>
          </a:p>
          <a:p>
            <a:pPr marL="285750" indent="-285750">
              <a:spcBef>
                <a:spcPts val="1200"/>
              </a:spcBef>
              <a:buFont typeface="Arial" panose="020B0604020202020204" pitchFamily="34" charset="0"/>
              <a:buChar char="•"/>
            </a:pPr>
            <a:endParaRPr lang="en-US" dirty="0"/>
          </a:p>
        </p:txBody>
      </p:sp>
      <p:pic>
        <p:nvPicPr>
          <p:cNvPr id="2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9245" b="25545"/>
          <a:stretch/>
        </p:blipFill>
        <p:spPr bwMode="auto">
          <a:xfrm>
            <a:off x="838200" y="3429000"/>
            <a:ext cx="2793036" cy="17346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0056" b="65947"/>
          <a:stretch/>
        </p:blipFill>
        <p:spPr bwMode="auto">
          <a:xfrm>
            <a:off x="6584476" y="1786991"/>
            <a:ext cx="1639131" cy="609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Rectangle 17"/>
          <p:cNvSpPr/>
          <p:nvPr/>
        </p:nvSpPr>
        <p:spPr>
          <a:xfrm>
            <a:off x="1581636" y="4788456"/>
            <a:ext cx="2049600" cy="369332"/>
          </a:xfrm>
          <a:prstGeom prst="rect">
            <a:avLst/>
          </a:prstGeom>
        </p:spPr>
        <p:txBody>
          <a:bodyPr wrap="none">
            <a:spAutoFit/>
          </a:bodyPr>
          <a:lstStyle/>
          <a:p>
            <a:r>
              <a:rPr lang="en-US" dirty="0">
                <a:effectLst>
                  <a:outerShdw blurRad="38100" dist="38100" dir="2700000" algn="tl">
                    <a:srgbClr val="000000">
                      <a:alpha val="43137"/>
                    </a:srgbClr>
                  </a:outerShdw>
                </a:effectLst>
              </a:rPr>
              <a:t>Horizontal / Vertical</a:t>
            </a: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4831" y="3429000"/>
            <a:ext cx="3843369" cy="17287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7" name="Rectangle 26"/>
          <p:cNvSpPr/>
          <p:nvPr/>
        </p:nvSpPr>
        <p:spPr>
          <a:xfrm>
            <a:off x="7010399" y="4788456"/>
            <a:ext cx="837280" cy="369332"/>
          </a:xfrm>
          <a:prstGeom prst="rect">
            <a:avLst/>
          </a:prstGeom>
        </p:spPr>
        <p:txBody>
          <a:bodyPr wrap="none">
            <a:spAutoFit/>
          </a:bodyPr>
          <a:lstStyle/>
          <a:p>
            <a:r>
              <a:rPr lang="en-US" dirty="0">
                <a:effectLst>
                  <a:outerShdw blurRad="38100" dist="38100" dir="2700000" algn="tl">
                    <a:srgbClr val="000000">
                      <a:alpha val="43137"/>
                    </a:srgbClr>
                  </a:outerShdw>
                </a:effectLst>
              </a:rPr>
              <a:t>Square</a:t>
            </a:r>
          </a:p>
        </p:txBody>
      </p:sp>
      <p:sp>
        <p:nvSpPr>
          <p:cNvPr id="9" name="TextBox 8"/>
          <p:cNvSpPr txBox="1"/>
          <p:nvPr/>
        </p:nvSpPr>
        <p:spPr>
          <a:xfrm>
            <a:off x="7848600" y="152400"/>
            <a:ext cx="1104900" cy="381000"/>
          </a:xfrm>
          <a:prstGeom prst="rect">
            <a:avLst/>
          </a:prstGeom>
        </p:spPr>
        <p:txBody>
          <a:bodyPr wrap="square" rtlCol="0">
            <a:normAutofit fontScale="32500" lnSpcReduction="20000"/>
          </a:bodyPr>
          <a:lstStyle/>
          <a:p>
            <a:pPr marL="0" indent="0">
              <a:buFont typeface="Arial" panose="020B0604020202020204" pitchFamily="34" charset="0"/>
              <a:buNone/>
            </a:pPr>
            <a:r>
              <a:rPr lang="en-US" sz="4800" b="1" dirty="0">
                <a:solidFill>
                  <a:srgbClr val="FF0000"/>
                </a:solidFill>
                <a:effectLst>
                  <a:outerShdw blurRad="38100" dist="38100" dir="2700000" algn="tl">
                    <a:srgbClr val="000000">
                      <a:alpha val="43137"/>
                    </a:srgbClr>
                  </a:outerShdw>
                </a:effectLst>
                <a:latin typeface="+mj-lt"/>
              </a:rPr>
              <a:t>UPDATED</a:t>
            </a:r>
          </a:p>
        </p:txBody>
      </p:sp>
    </p:spTree>
    <p:extLst>
      <p:ext uri="{BB962C8B-B14F-4D97-AF65-F5344CB8AC3E}">
        <p14:creationId xmlns:p14="http://schemas.microsoft.com/office/powerpoint/2010/main" val="3976287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12381" y="533400"/>
            <a:ext cx="7517219" cy="884238"/>
          </a:xfrm>
        </p:spPr>
        <p:txBody>
          <a:bodyPr>
            <a:normAutofit/>
          </a:bodyPr>
          <a:lstStyle/>
          <a:p>
            <a:pPr algn="l"/>
            <a:r>
              <a:rPr lang="en-US" sz="4400" b="1" dirty="0">
                <a:solidFill>
                  <a:srgbClr val="0070C0"/>
                </a:solidFill>
                <a:latin typeface="+mj-lt"/>
              </a:rPr>
              <a:t>Lineholder Calendar Tab</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9" r="-1"/>
          <a:stretch/>
        </p:blipFill>
        <p:spPr bwMode="auto">
          <a:xfrm>
            <a:off x="419100" y="2462213"/>
            <a:ext cx="8370992" cy="9667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261" t="5049" r="44074" b="64269"/>
          <a:stretch/>
        </p:blipFill>
        <p:spPr bwMode="auto">
          <a:xfrm>
            <a:off x="4672255" y="1676400"/>
            <a:ext cx="1563007" cy="4717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Rectangle 11"/>
          <p:cNvSpPr/>
          <p:nvPr/>
        </p:nvSpPr>
        <p:spPr>
          <a:xfrm>
            <a:off x="4114799" y="2462212"/>
            <a:ext cx="996263" cy="228353"/>
          </a:xfrm>
          <a:prstGeom prst="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Rectangle 14"/>
          <p:cNvSpPr/>
          <p:nvPr/>
        </p:nvSpPr>
        <p:spPr>
          <a:xfrm>
            <a:off x="4656488" y="1632920"/>
            <a:ext cx="4258912" cy="552056"/>
          </a:xfrm>
          <a:prstGeom prst="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7" name="Rectangle 16"/>
          <p:cNvSpPr/>
          <p:nvPr/>
        </p:nvSpPr>
        <p:spPr>
          <a:xfrm>
            <a:off x="6248400" y="1600200"/>
            <a:ext cx="2819399" cy="584775"/>
          </a:xfrm>
          <a:prstGeom prst="rect">
            <a:avLst/>
          </a:prstGeom>
        </p:spPr>
        <p:txBody>
          <a:bodyPr wrap="square">
            <a:spAutoFit/>
          </a:bodyPr>
          <a:lstStyle/>
          <a:p>
            <a:r>
              <a:rPr lang="en-US" sz="1600" dirty="0"/>
              <a:t>Current Bid Period. Use the </a:t>
            </a:r>
          </a:p>
          <a:p>
            <a:r>
              <a:rPr lang="en-US" sz="1600" dirty="0"/>
              <a:t>arrows to change the month.</a:t>
            </a:r>
          </a:p>
        </p:txBody>
      </p:sp>
      <p:cxnSp>
        <p:nvCxnSpPr>
          <p:cNvPr id="16" name="Elbow Connector 15"/>
          <p:cNvCxnSpPr>
            <a:stCxn id="12" idx="1"/>
            <a:endCxn id="15" idx="1"/>
          </p:cNvCxnSpPr>
          <p:nvPr/>
        </p:nvCxnSpPr>
        <p:spPr>
          <a:xfrm rot="10800000" flipH="1">
            <a:off x="4114798" y="1908949"/>
            <a:ext cx="541689" cy="667441"/>
          </a:xfrm>
          <a:prstGeom prst="bentConnector3">
            <a:avLst>
              <a:gd name="adj1" fmla="val -42201"/>
            </a:avLst>
          </a:prstGeom>
          <a:ln w="28575">
            <a:tailEnd type="arrow"/>
          </a:ln>
        </p:spPr>
        <p:style>
          <a:lnRef idx="2">
            <a:schemeClr val="accent3"/>
          </a:lnRef>
          <a:fillRef idx="1">
            <a:schemeClr val="lt1"/>
          </a:fillRef>
          <a:effectRef idx="0">
            <a:schemeClr val="accent3"/>
          </a:effectRef>
          <a:fontRef idx="minor">
            <a:schemeClr val="dk1"/>
          </a:fontRef>
        </p:style>
      </p:cxnSp>
      <p:sp>
        <p:nvSpPr>
          <p:cNvPr id="21" name="Rectangle 20"/>
          <p:cNvSpPr/>
          <p:nvPr/>
        </p:nvSpPr>
        <p:spPr>
          <a:xfrm>
            <a:off x="381000" y="2749934"/>
            <a:ext cx="8092966" cy="19567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 name="Rectangle 21"/>
          <p:cNvSpPr/>
          <p:nvPr/>
        </p:nvSpPr>
        <p:spPr>
          <a:xfrm>
            <a:off x="5575737" y="3657600"/>
            <a:ext cx="2653862" cy="552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24" name="Elbow Connector 23"/>
          <p:cNvCxnSpPr>
            <a:stCxn id="21" idx="2"/>
            <a:endCxn id="22" idx="0"/>
          </p:cNvCxnSpPr>
          <p:nvPr/>
        </p:nvCxnSpPr>
        <p:spPr>
          <a:xfrm rot="16200000" flipH="1">
            <a:off x="5309078" y="2064010"/>
            <a:ext cx="711994" cy="2475185"/>
          </a:xfrm>
          <a:prstGeom prst="bentConnector3">
            <a:avLst>
              <a:gd name="adj1" fmla="val 50000"/>
            </a:avLst>
          </a:prstGeom>
          <a:ln w="28575">
            <a:tailEnd type="arrow"/>
          </a:ln>
        </p:spPr>
        <p:style>
          <a:lnRef idx="1">
            <a:schemeClr val="dk1"/>
          </a:lnRef>
          <a:fillRef idx="0">
            <a:schemeClr val="dk1"/>
          </a:fillRef>
          <a:effectRef idx="0">
            <a:schemeClr val="dk1"/>
          </a:effectRef>
          <a:fontRef idx="minor">
            <a:schemeClr val="tx1"/>
          </a:fontRef>
        </p:style>
      </p:cxnSp>
      <p:sp>
        <p:nvSpPr>
          <p:cNvPr id="32" name="Rectangle 31"/>
          <p:cNvSpPr/>
          <p:nvPr/>
        </p:nvSpPr>
        <p:spPr>
          <a:xfrm>
            <a:off x="5562600" y="3657601"/>
            <a:ext cx="2895599" cy="584775"/>
          </a:xfrm>
          <a:prstGeom prst="rect">
            <a:avLst/>
          </a:prstGeom>
        </p:spPr>
        <p:txBody>
          <a:bodyPr wrap="square">
            <a:spAutoFit/>
          </a:bodyPr>
          <a:lstStyle/>
          <a:p>
            <a:r>
              <a:rPr lang="en-US" sz="1600" dirty="0"/>
              <a:t>Blue Circled day = pairings</a:t>
            </a:r>
          </a:p>
          <a:p>
            <a:r>
              <a:rPr lang="en-US" sz="1600" dirty="0"/>
              <a:t>Yellow Circled day = absences</a:t>
            </a:r>
          </a:p>
        </p:txBody>
      </p:sp>
      <p:sp>
        <p:nvSpPr>
          <p:cNvPr id="34" name="Rectangle 33"/>
          <p:cNvSpPr/>
          <p:nvPr/>
        </p:nvSpPr>
        <p:spPr>
          <a:xfrm>
            <a:off x="2102069" y="3210339"/>
            <a:ext cx="183931" cy="294861"/>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7" name="Rectangle 36"/>
          <p:cNvSpPr/>
          <p:nvPr/>
        </p:nvSpPr>
        <p:spPr>
          <a:xfrm>
            <a:off x="470337" y="3657600"/>
            <a:ext cx="3796864" cy="29718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38" name="Elbow Connector 37"/>
          <p:cNvCxnSpPr>
            <a:stCxn id="34" idx="1"/>
            <a:endCxn id="37" idx="1"/>
          </p:cNvCxnSpPr>
          <p:nvPr/>
        </p:nvCxnSpPr>
        <p:spPr>
          <a:xfrm rot="10800000" flipV="1">
            <a:off x="470337" y="3357770"/>
            <a:ext cx="1631732" cy="1785730"/>
          </a:xfrm>
          <a:prstGeom prst="bentConnector3">
            <a:avLst>
              <a:gd name="adj1" fmla="val 114010"/>
            </a:avLst>
          </a:prstGeom>
          <a:ln w="28575">
            <a:tailEnd type="arrow"/>
          </a:ln>
        </p:spPr>
        <p:style>
          <a:lnRef idx="2">
            <a:schemeClr val="accent2"/>
          </a:lnRef>
          <a:fillRef idx="1">
            <a:schemeClr val="lt1"/>
          </a:fillRef>
          <a:effectRef idx="0">
            <a:schemeClr val="accent2"/>
          </a:effectRef>
          <a:fontRef idx="minor">
            <a:schemeClr val="dk1"/>
          </a:fontRef>
        </p:style>
      </p:cxnSp>
      <p:sp>
        <p:nvSpPr>
          <p:cNvPr id="39" name="Rectangle 38"/>
          <p:cNvSpPr/>
          <p:nvPr/>
        </p:nvSpPr>
        <p:spPr>
          <a:xfrm>
            <a:off x="457200" y="3700046"/>
            <a:ext cx="4653862" cy="338554"/>
          </a:xfrm>
          <a:prstGeom prst="rect">
            <a:avLst/>
          </a:prstGeom>
        </p:spPr>
        <p:txBody>
          <a:bodyPr wrap="square">
            <a:spAutoFit/>
          </a:bodyPr>
          <a:lstStyle/>
          <a:p>
            <a:pPr>
              <a:spcBef>
                <a:spcPts val="1200"/>
              </a:spcBef>
            </a:pPr>
            <a:r>
              <a:rPr lang="en-US" sz="1600" dirty="0"/>
              <a:t>Click          to view pairing information.</a:t>
            </a:r>
          </a:p>
        </p:txBody>
      </p:sp>
      <p:pic>
        <p:nvPicPr>
          <p:cNvPr id="43" name="Picture 4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209656"/>
            <a:ext cx="2605958" cy="2394664"/>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714956"/>
            <a:ext cx="311431" cy="323644"/>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3322142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3">
            <a:extLst>
              <a:ext uri="{28A0092B-C50C-407E-A947-70E740481C1C}">
                <a14:useLocalDpi xmlns:a14="http://schemas.microsoft.com/office/drawing/2010/main" val="0"/>
              </a:ext>
            </a:extLst>
          </a:blip>
          <a:srcRect r="31256" b="81190"/>
          <a:stretch/>
        </p:blipFill>
        <p:spPr>
          <a:xfrm>
            <a:off x="228601" y="2818029"/>
            <a:ext cx="8641837" cy="1066800"/>
          </a:xfrm>
          <a:prstGeom prst="rect">
            <a:avLst/>
          </a:prstGeom>
        </p:spPr>
      </p:pic>
      <p:sp>
        <p:nvSpPr>
          <p:cNvPr id="3" name="Title 1"/>
          <p:cNvSpPr>
            <a:spLocks noGrp="1"/>
          </p:cNvSpPr>
          <p:nvPr>
            <p:ph type="title"/>
          </p:nvPr>
        </p:nvSpPr>
        <p:spPr>
          <a:xfrm>
            <a:off x="712381" y="533400"/>
            <a:ext cx="7517219" cy="884238"/>
          </a:xfrm>
        </p:spPr>
        <p:txBody>
          <a:bodyPr>
            <a:normAutofit/>
          </a:bodyPr>
          <a:lstStyle/>
          <a:p>
            <a:pPr algn="l"/>
            <a:r>
              <a:rPr lang="en-US" sz="4400" b="1" dirty="0">
                <a:solidFill>
                  <a:srgbClr val="0070C0"/>
                </a:solidFill>
                <a:latin typeface="+mj-lt"/>
              </a:rPr>
              <a:t>Reserve Calendar Tab</a:t>
            </a:r>
          </a:p>
        </p:txBody>
      </p:sp>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4261" t="5049" r="44074" b="64269"/>
          <a:stretch/>
        </p:blipFill>
        <p:spPr bwMode="auto">
          <a:xfrm>
            <a:off x="4672256" y="2082224"/>
            <a:ext cx="1563007" cy="4717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Rectangle 11"/>
          <p:cNvSpPr/>
          <p:nvPr/>
        </p:nvSpPr>
        <p:spPr>
          <a:xfrm>
            <a:off x="5789682" y="2992627"/>
            <a:ext cx="1449319" cy="358802"/>
          </a:xfrm>
          <a:prstGeom prst="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Rectangle 14"/>
          <p:cNvSpPr/>
          <p:nvPr/>
        </p:nvSpPr>
        <p:spPr>
          <a:xfrm>
            <a:off x="4656489" y="2038744"/>
            <a:ext cx="4258912" cy="552056"/>
          </a:xfrm>
          <a:prstGeom prst="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7" name="Rectangle 16"/>
          <p:cNvSpPr/>
          <p:nvPr/>
        </p:nvSpPr>
        <p:spPr>
          <a:xfrm>
            <a:off x="6248401" y="2006024"/>
            <a:ext cx="2819399" cy="584775"/>
          </a:xfrm>
          <a:prstGeom prst="rect">
            <a:avLst/>
          </a:prstGeom>
        </p:spPr>
        <p:txBody>
          <a:bodyPr wrap="square">
            <a:spAutoFit/>
          </a:bodyPr>
          <a:lstStyle/>
          <a:p>
            <a:r>
              <a:rPr lang="en-US" sz="1600" dirty="0"/>
              <a:t>Current Bid Period. Use the </a:t>
            </a:r>
          </a:p>
          <a:p>
            <a:r>
              <a:rPr lang="en-US" sz="1600" dirty="0"/>
              <a:t>arrows to change the month.</a:t>
            </a:r>
          </a:p>
        </p:txBody>
      </p:sp>
      <p:cxnSp>
        <p:nvCxnSpPr>
          <p:cNvPr id="16" name="Elbow Connector 15"/>
          <p:cNvCxnSpPr>
            <a:stCxn id="12" idx="1"/>
            <a:endCxn id="15" idx="1"/>
          </p:cNvCxnSpPr>
          <p:nvPr/>
        </p:nvCxnSpPr>
        <p:spPr>
          <a:xfrm rot="10800000">
            <a:off x="4656490" y="2314772"/>
            <a:ext cx="1133193" cy="857256"/>
          </a:xfrm>
          <a:prstGeom prst="bentConnector3">
            <a:avLst>
              <a:gd name="adj1" fmla="val 120173"/>
            </a:avLst>
          </a:prstGeom>
          <a:ln w="28575">
            <a:tailEnd type="arrow"/>
          </a:ln>
        </p:spPr>
        <p:style>
          <a:lnRef idx="2">
            <a:schemeClr val="accent3"/>
          </a:lnRef>
          <a:fillRef idx="1">
            <a:schemeClr val="lt1"/>
          </a:fillRef>
          <a:effectRef idx="0">
            <a:schemeClr val="accent3"/>
          </a:effectRef>
          <a:fontRef idx="minor">
            <a:schemeClr val="dk1"/>
          </a:fontRef>
        </p:style>
      </p:cxnSp>
      <p:sp>
        <p:nvSpPr>
          <p:cNvPr id="21" name="Rectangle 20"/>
          <p:cNvSpPr/>
          <p:nvPr/>
        </p:nvSpPr>
        <p:spPr>
          <a:xfrm>
            <a:off x="228600" y="3352800"/>
            <a:ext cx="8641837" cy="457200"/>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22" name="Rectangle 21"/>
          <p:cNvSpPr/>
          <p:nvPr/>
        </p:nvSpPr>
        <p:spPr>
          <a:xfrm>
            <a:off x="2375337" y="4267199"/>
            <a:ext cx="4330263" cy="1815884"/>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cxnSp>
        <p:nvCxnSpPr>
          <p:cNvPr id="24" name="Elbow Connector 23"/>
          <p:cNvCxnSpPr>
            <a:stCxn id="21" idx="2"/>
            <a:endCxn id="22" idx="1"/>
          </p:cNvCxnSpPr>
          <p:nvPr/>
        </p:nvCxnSpPr>
        <p:spPr>
          <a:xfrm rot="5400000">
            <a:off x="2779858" y="3405479"/>
            <a:ext cx="1365141" cy="2174182"/>
          </a:xfrm>
          <a:prstGeom prst="bentConnector4">
            <a:avLst>
              <a:gd name="adj1" fmla="val 16745"/>
              <a:gd name="adj2" fmla="val 110514"/>
            </a:avLst>
          </a:prstGeom>
          <a:ln>
            <a:tailEnd type="arrow"/>
          </a:ln>
        </p:spPr>
        <p:style>
          <a:lnRef idx="2">
            <a:schemeClr val="accent4"/>
          </a:lnRef>
          <a:fillRef idx="1">
            <a:schemeClr val="lt1"/>
          </a:fillRef>
          <a:effectRef idx="0">
            <a:schemeClr val="accent4"/>
          </a:effectRef>
          <a:fontRef idx="minor">
            <a:schemeClr val="dk1"/>
          </a:fontRef>
        </p:style>
      </p:cxnSp>
      <p:sp>
        <p:nvSpPr>
          <p:cNvPr id="32" name="Rectangle 31"/>
          <p:cNvSpPr/>
          <p:nvPr/>
        </p:nvSpPr>
        <p:spPr>
          <a:xfrm>
            <a:off x="2362200" y="4267200"/>
            <a:ext cx="4215056" cy="1815882"/>
          </a:xfrm>
          <a:prstGeom prst="rect">
            <a:avLst/>
          </a:prstGeom>
        </p:spPr>
        <p:txBody>
          <a:bodyPr wrap="square">
            <a:spAutoFit/>
          </a:bodyPr>
          <a:lstStyle/>
          <a:p>
            <a:r>
              <a:rPr lang="en-US" sz="1600" dirty="0"/>
              <a:t>Yellow Circled Days</a:t>
            </a:r>
          </a:p>
          <a:p>
            <a:pPr marL="742950" lvl="1" indent="-285750">
              <a:buFont typeface="Arial" panose="020B0604020202020204" pitchFamily="34" charset="0"/>
              <a:buChar char="•"/>
            </a:pPr>
            <a:r>
              <a:rPr lang="en-US" sz="1600" dirty="0"/>
              <a:t>Previous bid month </a:t>
            </a:r>
            <a:r>
              <a:rPr lang="en-US" sz="1600" b="1" dirty="0"/>
              <a:t>Reserve (RSV) </a:t>
            </a:r>
            <a:r>
              <a:rPr lang="en-US" sz="1600" dirty="0"/>
              <a:t>days  </a:t>
            </a:r>
          </a:p>
          <a:p>
            <a:pPr marL="742950" lvl="1" indent="-285750">
              <a:buFont typeface="Arial" panose="020B0604020202020204" pitchFamily="34" charset="0"/>
              <a:buChar char="•"/>
            </a:pPr>
            <a:r>
              <a:rPr lang="en-US" sz="1600" dirty="0"/>
              <a:t>Absences</a:t>
            </a:r>
          </a:p>
          <a:p>
            <a:pPr marL="742950" lvl="1" indent="-285750">
              <a:buFont typeface="Arial" panose="020B0604020202020204" pitchFamily="34" charset="0"/>
              <a:buChar char="•"/>
            </a:pPr>
            <a:r>
              <a:rPr lang="en-US" sz="1600" dirty="0"/>
              <a:t>Golden Days </a:t>
            </a:r>
            <a:r>
              <a:rPr lang="en-US" sz="1600" b="1" dirty="0"/>
              <a:t>(RGO)</a:t>
            </a:r>
          </a:p>
          <a:p>
            <a:pPr marL="742950" lvl="1" indent="-285750">
              <a:buFont typeface="Arial" panose="020B0604020202020204" pitchFamily="34" charset="0"/>
              <a:buChar char="•"/>
            </a:pPr>
            <a:endParaRPr lang="en-US" sz="1600" b="1" dirty="0"/>
          </a:p>
          <a:p>
            <a:r>
              <a:rPr lang="en-US" sz="1600" dirty="0"/>
              <a:t>White Circled Days</a:t>
            </a:r>
          </a:p>
          <a:p>
            <a:pPr marL="742950" lvl="1" indent="-285750">
              <a:buFont typeface="Arial" panose="020B0604020202020204" pitchFamily="34" charset="0"/>
              <a:buChar char="•"/>
            </a:pPr>
            <a:r>
              <a:rPr lang="en-US" sz="1600" dirty="0"/>
              <a:t>Bid Month </a:t>
            </a:r>
            <a:r>
              <a:rPr lang="en-US" sz="1600" b="1" dirty="0"/>
              <a:t>Reserve</a:t>
            </a:r>
            <a:r>
              <a:rPr lang="en-US" sz="1600" dirty="0"/>
              <a:t> </a:t>
            </a:r>
            <a:r>
              <a:rPr lang="en-US" sz="1600" b="1" dirty="0"/>
              <a:t>(RES)</a:t>
            </a:r>
            <a:r>
              <a:rPr lang="en-US" sz="1600" dirty="0"/>
              <a:t> days</a:t>
            </a:r>
          </a:p>
        </p:txBody>
      </p:sp>
    </p:spTree>
    <p:extLst>
      <p:ext uri="{BB962C8B-B14F-4D97-AF65-F5344CB8AC3E}">
        <p14:creationId xmlns:p14="http://schemas.microsoft.com/office/powerpoint/2010/main" val="30594225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85800" y="4648200"/>
            <a:ext cx="7696200" cy="1447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712381" y="533400"/>
            <a:ext cx="8431619" cy="884238"/>
          </a:xfrm>
        </p:spPr>
        <p:txBody>
          <a:bodyPr>
            <a:normAutofit/>
          </a:bodyPr>
          <a:lstStyle/>
          <a:p>
            <a:pPr algn="l"/>
            <a:r>
              <a:rPr lang="en-US" sz="4400" b="1" dirty="0">
                <a:solidFill>
                  <a:srgbClr val="0070C0"/>
                </a:solidFill>
                <a:latin typeface="+mj-lt"/>
              </a:rPr>
              <a:t>PBS Schedule Calendar Download</a:t>
            </a:r>
          </a:p>
        </p:txBody>
      </p:sp>
      <p:sp>
        <p:nvSpPr>
          <p:cNvPr id="11" name="Rectangle 10"/>
          <p:cNvSpPr/>
          <p:nvPr/>
        </p:nvSpPr>
        <p:spPr>
          <a:xfrm>
            <a:off x="685800" y="2525792"/>
            <a:ext cx="7630297" cy="3816429"/>
          </a:xfrm>
          <a:prstGeom prst="rect">
            <a:avLst/>
          </a:prstGeom>
        </p:spPr>
        <p:txBody>
          <a:bodyPr wrap="square">
            <a:spAutoFit/>
          </a:bodyPr>
          <a:lstStyle/>
          <a:p>
            <a:pPr marL="285750" indent="-285750">
              <a:buFont typeface="Arial" panose="020B0604020202020204" pitchFamily="34" charset="0"/>
              <a:buChar char="•"/>
            </a:pPr>
            <a:r>
              <a:rPr lang="en-US" dirty="0"/>
              <a:t>Download Schedule Button – download your                                                                                                             calendar in .ics file format for use in a                                                                number of calendar programs such as                                                       Outlook, Google Calendar, and Apple iCal.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Downloading the .ics file from the Safari browser is currently not supported.</a:t>
            </a:r>
          </a:p>
          <a:p>
            <a:endParaRPr lang="en-US" dirty="0"/>
          </a:p>
          <a:p>
            <a:endParaRPr lang="en-US" sz="1600" dirty="0"/>
          </a:p>
          <a:p>
            <a:pPr marL="628650" lvl="0" indent="-628650"/>
            <a:r>
              <a:rPr lang="en-US" b="1" dirty="0"/>
              <a:t>Note</a:t>
            </a:r>
            <a:r>
              <a:rPr lang="en-US" sz="1600" dirty="0"/>
              <a:t>:  </a:t>
            </a:r>
            <a:r>
              <a:rPr lang="en-US" sz="1600" dirty="0">
                <a:solidFill>
                  <a:prstClr val="black"/>
                </a:solidFill>
              </a:rPr>
              <a:t>The downloaded PBS Schedule will only display activities and/or absences shown on your PBS-Awarded Schedule.  Any changes (dropped trips, OT, trip trades, flight changes, absences, cancellations, reassignments, etc.) that occur after awards are posted will not be shown. Always refer to DECS, AVRS, or CCI for your most up-to-date schedule.</a:t>
            </a:r>
          </a:p>
          <a:p>
            <a:pPr marL="285750" indent="-285750">
              <a:buFont typeface="Arial" panose="020B0604020202020204" pitchFamily="34" charset="0"/>
              <a:buChar char="•"/>
            </a:pPr>
            <a:endParaRPr lang="en-US" dirty="0"/>
          </a:p>
        </p:txBody>
      </p:sp>
      <p:sp>
        <p:nvSpPr>
          <p:cNvPr id="5" name="TextBox 4"/>
          <p:cNvSpPr txBox="1"/>
          <p:nvPr/>
        </p:nvSpPr>
        <p:spPr>
          <a:xfrm>
            <a:off x="4604951" y="3657600"/>
            <a:ext cx="3853249" cy="1905000"/>
          </a:xfrm>
          <a:prstGeom prst="rect">
            <a:avLst/>
          </a:prstGeom>
        </p:spPr>
        <p:txBody>
          <a:bodyPr wrap="square" rtlCol="0">
            <a:normAutofit/>
          </a:bodyPr>
          <a:lstStyle/>
          <a:p>
            <a:pPr marL="0" indent="0">
              <a:buFont typeface="Arial" panose="020B0604020202020204" pitchFamily="34" charset="0"/>
              <a:buNone/>
            </a:pPr>
            <a:endParaRPr lang="en-US" sz="4800" b="1" dirty="0">
              <a:solidFill>
                <a:srgbClr val="0070C0"/>
              </a:solidFill>
              <a:latin typeface="+mj-lt"/>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100" b="22705"/>
          <a:stretch/>
        </p:blipFill>
        <p:spPr bwMode="auto">
          <a:xfrm>
            <a:off x="5410200" y="2088828"/>
            <a:ext cx="2971800" cy="15687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a:off x="6934200" y="2209800"/>
            <a:ext cx="37490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806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Pairings Tab</a:t>
            </a:r>
          </a:p>
        </p:txBody>
      </p:sp>
      <p:sp>
        <p:nvSpPr>
          <p:cNvPr id="4" name="Rectangle 3"/>
          <p:cNvSpPr/>
          <p:nvPr/>
        </p:nvSpPr>
        <p:spPr>
          <a:xfrm>
            <a:off x="868680" y="2842339"/>
            <a:ext cx="7856668" cy="3785652"/>
          </a:xfrm>
          <a:prstGeom prst="rect">
            <a:avLst/>
          </a:prstGeom>
        </p:spPr>
        <p:txBody>
          <a:bodyPr wrap="square">
            <a:spAutoFit/>
          </a:bodyPr>
          <a:lstStyle/>
          <a:p>
            <a:pPr>
              <a:spcAft>
                <a:spcPts val="800"/>
              </a:spcAft>
            </a:pPr>
            <a:r>
              <a:rPr lang="en-US" dirty="0"/>
              <a:t>Show/Hide: Select which columns to show or hide; check mark indicates selected</a:t>
            </a:r>
          </a:p>
          <a:p>
            <a:pPr>
              <a:spcAft>
                <a:spcPts val="800"/>
              </a:spcAft>
            </a:pPr>
            <a:r>
              <a:rPr lang="en-US" dirty="0"/>
              <a:t> Select/Deselect all pairings</a:t>
            </a:r>
          </a:p>
          <a:p>
            <a:pPr marL="0" lvl="1">
              <a:spcAft>
                <a:spcPts val="800"/>
              </a:spcAft>
            </a:pPr>
            <a:r>
              <a:rPr lang="en-US" dirty="0"/>
              <a:t>                     Sort by: drop down menu to choose how pairings are listed </a:t>
            </a:r>
          </a:p>
          <a:p>
            <a:pPr marL="0" lvl="1">
              <a:spcAft>
                <a:spcPts val="800"/>
              </a:spcAft>
            </a:pPr>
            <a:r>
              <a:rPr lang="en-US" dirty="0"/>
              <a:t>Order by: Sort pairings in ascending order</a:t>
            </a:r>
          </a:p>
          <a:p>
            <a:pPr marL="0" lvl="1">
              <a:spcAft>
                <a:spcPts val="800"/>
              </a:spcAft>
            </a:pPr>
            <a:r>
              <a:rPr lang="en-US" dirty="0"/>
              <a:t>Order by: Sort pairings in descending order</a:t>
            </a:r>
          </a:p>
          <a:p>
            <a:pPr marL="0" lvl="1">
              <a:spcAft>
                <a:spcPts val="800"/>
              </a:spcAft>
            </a:pPr>
            <a:r>
              <a:rPr lang="en-US" dirty="0"/>
              <a:t>/       Enable/Disable bid mode </a:t>
            </a:r>
          </a:p>
          <a:p>
            <a:pPr marL="0" lvl="1">
              <a:spcAft>
                <a:spcPts val="800"/>
              </a:spcAft>
            </a:pPr>
            <a:r>
              <a:rPr lang="en-US" dirty="0"/>
              <a:t>Show Pairings Report: Shows all information on selected pairings</a:t>
            </a:r>
          </a:p>
          <a:p>
            <a:pPr marL="0" lvl="1">
              <a:spcAft>
                <a:spcPts val="800"/>
              </a:spcAft>
            </a:pPr>
            <a:r>
              <a:rPr lang="en-US" dirty="0"/>
              <a:t>Print the list of Pairings</a:t>
            </a:r>
          </a:p>
          <a:p>
            <a:pPr marL="0" lvl="1">
              <a:spcAft>
                <a:spcPts val="800"/>
              </a:spcAft>
            </a:pPr>
            <a:r>
              <a:rPr lang="en-US" dirty="0"/>
              <a:t>Award: Inserts the selected pairings into the bid as an Award preference</a:t>
            </a:r>
          </a:p>
          <a:p>
            <a:pPr marL="0" lvl="1">
              <a:spcAft>
                <a:spcPts val="800"/>
              </a:spcAft>
            </a:pPr>
            <a:r>
              <a:rPr lang="en-US" dirty="0"/>
              <a:t>Avoid: Inserts the selected pairings into the bid as an Avoid preference</a:t>
            </a:r>
          </a:p>
        </p:txBody>
      </p:sp>
      <p:pic>
        <p:nvPicPr>
          <p:cNvPr id="14" name="Picture 13"/>
          <p:cNvPicPr>
            <a:picLocks noChangeAspect="1"/>
          </p:cNvPicPr>
          <p:nvPr/>
        </p:nvPicPr>
        <p:blipFill>
          <a:blip r:embed="rId3"/>
          <a:stretch>
            <a:fillRect/>
          </a:stretch>
        </p:blipFill>
        <p:spPr>
          <a:xfrm>
            <a:off x="685800" y="2877147"/>
            <a:ext cx="228600" cy="249766"/>
          </a:xfrm>
          <a:prstGeom prst="rect">
            <a:avLst/>
          </a:prstGeom>
          <a:ln>
            <a:solidFill>
              <a:srgbClr val="FF0000"/>
            </a:solidFill>
          </a:ln>
        </p:spPr>
      </p:pic>
      <p:pic>
        <p:nvPicPr>
          <p:cNvPr id="15" name="Picture 14"/>
          <p:cNvPicPr>
            <a:picLocks noChangeAspect="1"/>
          </p:cNvPicPr>
          <p:nvPr/>
        </p:nvPicPr>
        <p:blipFill>
          <a:blip r:embed="rId4"/>
          <a:stretch>
            <a:fillRect/>
          </a:stretch>
        </p:blipFill>
        <p:spPr>
          <a:xfrm>
            <a:off x="685800" y="3665496"/>
            <a:ext cx="1280160" cy="238076"/>
          </a:xfrm>
          <a:prstGeom prst="rect">
            <a:avLst/>
          </a:prstGeom>
          <a:ln>
            <a:solidFill>
              <a:srgbClr val="FF0000"/>
            </a:solidFill>
          </a:ln>
        </p:spPr>
      </p:pic>
      <p:pic>
        <p:nvPicPr>
          <p:cNvPr id="16" name="Picture 15"/>
          <p:cNvPicPr>
            <a:picLocks noChangeAspect="1"/>
          </p:cNvPicPr>
          <p:nvPr/>
        </p:nvPicPr>
        <p:blipFill>
          <a:blip r:embed="rId5"/>
          <a:stretch>
            <a:fillRect/>
          </a:stretch>
        </p:blipFill>
        <p:spPr>
          <a:xfrm>
            <a:off x="686585" y="4046496"/>
            <a:ext cx="228600" cy="249768"/>
          </a:xfrm>
          <a:prstGeom prst="rect">
            <a:avLst/>
          </a:prstGeom>
          <a:ln>
            <a:solidFill>
              <a:srgbClr val="FF0000"/>
            </a:solidFill>
          </a:ln>
        </p:spPr>
      </p:pic>
      <p:pic>
        <p:nvPicPr>
          <p:cNvPr id="17" name="Picture 16"/>
          <p:cNvPicPr>
            <a:picLocks noChangeAspect="1"/>
          </p:cNvPicPr>
          <p:nvPr/>
        </p:nvPicPr>
        <p:blipFill>
          <a:blip r:embed="rId6"/>
          <a:stretch>
            <a:fillRect/>
          </a:stretch>
        </p:blipFill>
        <p:spPr>
          <a:xfrm>
            <a:off x="685800" y="4427496"/>
            <a:ext cx="228600" cy="249768"/>
          </a:xfrm>
          <a:prstGeom prst="rect">
            <a:avLst/>
          </a:prstGeom>
          <a:ln>
            <a:solidFill>
              <a:srgbClr val="FF0000"/>
            </a:solidFill>
          </a:ln>
        </p:spPr>
      </p:pic>
      <p:pic>
        <p:nvPicPr>
          <p:cNvPr id="18" name="Picture 17"/>
          <p:cNvPicPr>
            <a:picLocks noChangeAspect="1"/>
          </p:cNvPicPr>
          <p:nvPr/>
        </p:nvPicPr>
        <p:blipFill>
          <a:blip r:embed="rId7"/>
          <a:stretch>
            <a:fillRect/>
          </a:stretch>
        </p:blipFill>
        <p:spPr>
          <a:xfrm>
            <a:off x="689369" y="5902120"/>
            <a:ext cx="228600" cy="249768"/>
          </a:xfrm>
          <a:prstGeom prst="rect">
            <a:avLst/>
          </a:prstGeom>
          <a:ln>
            <a:solidFill>
              <a:srgbClr val="FF0000"/>
            </a:solidFill>
          </a:ln>
        </p:spPr>
      </p:pic>
      <p:pic>
        <p:nvPicPr>
          <p:cNvPr id="19" name="Picture 18"/>
          <p:cNvPicPr>
            <a:picLocks noChangeAspect="1"/>
          </p:cNvPicPr>
          <p:nvPr/>
        </p:nvPicPr>
        <p:blipFill>
          <a:blip r:embed="rId8"/>
          <a:stretch>
            <a:fillRect/>
          </a:stretch>
        </p:blipFill>
        <p:spPr>
          <a:xfrm>
            <a:off x="690154" y="6283120"/>
            <a:ext cx="228600" cy="249768"/>
          </a:xfrm>
          <a:prstGeom prst="rect">
            <a:avLst/>
          </a:prstGeom>
          <a:ln>
            <a:solidFill>
              <a:srgbClr val="FF0000"/>
            </a:solidFill>
          </a:ln>
        </p:spPr>
      </p:pic>
      <p:pic>
        <p:nvPicPr>
          <p:cNvPr id="5" name="Picture 4"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107" y="3279417"/>
            <a:ext cx="255706" cy="246888"/>
          </a:xfrm>
          <a:prstGeom prst="rect">
            <a:avLst/>
          </a:prstGeom>
          <a:ln>
            <a:solidFill>
              <a:srgbClr val="FF0000"/>
            </a:solidFill>
          </a:ln>
        </p:spPr>
      </p:pic>
      <p:pic>
        <p:nvPicPr>
          <p:cNvPr id="7" name="Picture 6"/>
          <p:cNvPicPr>
            <a:picLocks noChangeAspect="1"/>
          </p:cNvPicPr>
          <p:nvPr/>
        </p:nvPicPr>
        <p:blipFill>
          <a:blip r:embed="rId10"/>
          <a:stretch>
            <a:fillRect/>
          </a:stretch>
        </p:blipFill>
        <p:spPr>
          <a:xfrm>
            <a:off x="1078992" y="4793205"/>
            <a:ext cx="246888" cy="246888"/>
          </a:xfrm>
          <a:prstGeom prst="rect">
            <a:avLst/>
          </a:prstGeom>
          <a:ln>
            <a:solidFill>
              <a:srgbClr val="FF0000"/>
            </a:solidFill>
          </a:ln>
        </p:spPr>
      </p:pic>
      <p:pic>
        <p:nvPicPr>
          <p:cNvPr id="9" name="Picture 8"/>
          <p:cNvPicPr>
            <a:picLocks noChangeAspect="1"/>
          </p:cNvPicPr>
          <p:nvPr/>
        </p:nvPicPr>
        <p:blipFill>
          <a:blip r:embed="rId11"/>
          <a:stretch>
            <a:fillRect/>
          </a:stretch>
        </p:blipFill>
        <p:spPr>
          <a:xfrm>
            <a:off x="685800" y="4793205"/>
            <a:ext cx="238375" cy="246888"/>
          </a:xfrm>
          <a:prstGeom prst="rect">
            <a:avLst/>
          </a:prstGeom>
          <a:ln>
            <a:solidFill>
              <a:srgbClr val="FF0000"/>
            </a:solidFill>
          </a:ln>
        </p:spPr>
      </p:pic>
      <p:sp>
        <p:nvSpPr>
          <p:cNvPr id="21" name="TextBox 20"/>
          <p:cNvSpPr txBox="1"/>
          <p:nvPr/>
        </p:nvSpPr>
        <p:spPr>
          <a:xfrm>
            <a:off x="7848600" y="152400"/>
            <a:ext cx="1104900" cy="381000"/>
          </a:xfrm>
          <a:prstGeom prst="rect">
            <a:avLst/>
          </a:prstGeom>
        </p:spPr>
        <p:txBody>
          <a:bodyPr wrap="square" rtlCol="0">
            <a:normAutofit fontScale="32500" lnSpcReduction="20000"/>
          </a:bodyPr>
          <a:lstStyle/>
          <a:p>
            <a:pPr marL="0" indent="0">
              <a:buFont typeface="Arial" panose="020B0604020202020204" pitchFamily="34" charset="0"/>
              <a:buNone/>
            </a:pPr>
            <a:r>
              <a:rPr lang="en-US" sz="4800" b="1" dirty="0">
                <a:solidFill>
                  <a:srgbClr val="FF0000"/>
                </a:solidFill>
                <a:effectLst>
                  <a:outerShdw blurRad="38100" dist="38100" dir="2700000" algn="tl">
                    <a:srgbClr val="000000">
                      <a:alpha val="43137"/>
                    </a:srgbClr>
                  </a:outerShdw>
                </a:effectLst>
                <a:latin typeface="+mj-lt"/>
              </a:rPr>
              <a:t>UPDATED</a:t>
            </a:r>
          </a:p>
        </p:txBody>
      </p:sp>
      <p:pic>
        <p:nvPicPr>
          <p:cNvPr id="6" name="Picture 5"/>
          <p:cNvPicPr>
            <a:picLocks noChangeAspect="1"/>
          </p:cNvPicPr>
          <p:nvPr/>
        </p:nvPicPr>
        <p:blipFill>
          <a:blip r:embed="rId12"/>
          <a:stretch>
            <a:fillRect/>
          </a:stretch>
        </p:blipFill>
        <p:spPr>
          <a:xfrm>
            <a:off x="740827" y="1503266"/>
            <a:ext cx="7183973" cy="1207845"/>
          </a:xfrm>
          <a:prstGeom prst="rect">
            <a:avLst/>
          </a:prstGeom>
        </p:spPr>
      </p:pic>
      <p:pic>
        <p:nvPicPr>
          <p:cNvPr id="22" name="Picture 21"/>
          <p:cNvPicPr>
            <a:picLocks noChangeAspect="1"/>
          </p:cNvPicPr>
          <p:nvPr/>
        </p:nvPicPr>
        <p:blipFill rotWithShape="1">
          <a:blip r:embed="rId13"/>
          <a:srcRect r="341"/>
          <a:stretch/>
        </p:blipFill>
        <p:spPr>
          <a:xfrm>
            <a:off x="685800" y="5178412"/>
            <a:ext cx="228600" cy="299721"/>
          </a:xfrm>
          <a:prstGeom prst="rect">
            <a:avLst/>
          </a:prstGeom>
          <a:ln>
            <a:solidFill>
              <a:srgbClr val="FF0000"/>
            </a:solidFill>
          </a:ln>
        </p:spPr>
      </p:pic>
      <p:pic>
        <p:nvPicPr>
          <p:cNvPr id="23" name="Picture 22"/>
          <p:cNvPicPr>
            <a:picLocks noChangeAspect="1"/>
          </p:cNvPicPr>
          <p:nvPr/>
        </p:nvPicPr>
        <p:blipFill>
          <a:blip r:embed="rId14"/>
          <a:stretch>
            <a:fillRect/>
          </a:stretch>
        </p:blipFill>
        <p:spPr>
          <a:xfrm>
            <a:off x="695575" y="5547918"/>
            <a:ext cx="228600" cy="287866"/>
          </a:xfrm>
          <a:prstGeom prst="rect">
            <a:avLst/>
          </a:prstGeom>
          <a:ln>
            <a:solidFill>
              <a:srgbClr val="FF0000"/>
            </a:solidFill>
          </a:ln>
        </p:spPr>
      </p:pic>
    </p:spTree>
    <p:extLst>
      <p:ext uri="{BB962C8B-B14F-4D97-AF65-F5344CB8AC3E}">
        <p14:creationId xmlns:p14="http://schemas.microsoft.com/office/powerpoint/2010/main" val="1816082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86213" y="2133150"/>
            <a:ext cx="1042987" cy="1063174"/>
          </a:xfrm>
          <a:prstGeom prst="rect">
            <a:avLst/>
          </a:prstGeom>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064" b="21581"/>
          <a:stretch/>
        </p:blipFill>
        <p:spPr bwMode="auto">
          <a:xfrm>
            <a:off x="1076987" y="3607961"/>
            <a:ext cx="7361670" cy="5721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685800" y="609600"/>
            <a:ext cx="8610599" cy="884238"/>
          </a:xfrm>
        </p:spPr>
        <p:txBody>
          <a:bodyPr>
            <a:normAutofit/>
          </a:bodyPr>
          <a:lstStyle/>
          <a:p>
            <a:pPr algn="l"/>
            <a:r>
              <a:rPr lang="en-US" sz="4400" b="1" dirty="0">
                <a:solidFill>
                  <a:srgbClr val="0070C0"/>
                </a:solidFill>
                <a:latin typeface="+mj-lt"/>
              </a:rPr>
              <a:t>Pairings Tab Notes</a:t>
            </a:r>
          </a:p>
        </p:txBody>
      </p:sp>
      <p:sp>
        <p:nvSpPr>
          <p:cNvPr id="5" name="Rectangle 4"/>
          <p:cNvSpPr/>
          <p:nvPr/>
        </p:nvSpPr>
        <p:spPr>
          <a:xfrm>
            <a:off x="609600" y="1748522"/>
            <a:ext cx="7924799" cy="4278094"/>
          </a:xfrm>
          <a:prstGeom prst="rect">
            <a:avLst/>
          </a:prstGeom>
        </p:spPr>
        <p:txBody>
          <a:bodyPr wrap="square">
            <a:spAutoFit/>
          </a:bodyPr>
          <a:lstStyle/>
          <a:p>
            <a:pPr marL="285750" indent="-285750">
              <a:buFont typeface="Arial" panose="020B0604020202020204" pitchFamily="34" charset="0"/>
              <a:buChar char="•"/>
            </a:pPr>
            <a:r>
              <a:rPr lang="en-US" dirty="0"/>
              <a:t>Pairings are listed in numerical order by pairing number, unless a different option is selected.  </a:t>
            </a:r>
          </a:p>
          <a:p>
            <a:pPr marL="2114550" lvl="4"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sz="200" dirty="0"/>
          </a:p>
          <a:p>
            <a:pPr marL="285750" indent="-285750">
              <a:buFont typeface="Arial" panose="020B0604020202020204" pitchFamily="34" charset="0"/>
              <a:buChar char="•"/>
            </a:pPr>
            <a:r>
              <a:rPr lang="en-US" dirty="0"/>
              <a:t>“Days” refers to the length of a sequence, NOT departure date.</a:t>
            </a:r>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r>
              <a:rPr lang="en-US" dirty="0"/>
              <a:t>Pairing start dates are circled green if a search is performed that includes: date range, day of the week or a specific date.</a:t>
            </a:r>
          </a:p>
          <a:p>
            <a:endParaRPr lang="en-US"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dirty="0"/>
          </a:p>
          <a:p>
            <a:endParaRPr lang="en-US" dirty="0"/>
          </a:p>
        </p:txBody>
      </p:sp>
      <p:sp>
        <p:nvSpPr>
          <p:cNvPr id="6" name="Oval 5"/>
          <p:cNvSpPr/>
          <p:nvPr/>
        </p:nvSpPr>
        <p:spPr>
          <a:xfrm>
            <a:off x="7855826" y="3607961"/>
            <a:ext cx="297574" cy="283686"/>
          </a:xfrm>
          <a:prstGeom prst="ellipse">
            <a:avLst/>
          </a:prstGeom>
          <a:noFill/>
          <a:ln>
            <a:solidFill>
              <a:srgbClr val="F20E1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2932" y="3863458"/>
            <a:ext cx="94606" cy="19053"/>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9645" y="2462733"/>
            <a:ext cx="1963329" cy="280937"/>
          </a:xfrm>
          <a:prstGeom prst="rect">
            <a:avLst/>
          </a:prstGeom>
        </p:spPr>
      </p:pic>
      <p:cxnSp>
        <p:nvCxnSpPr>
          <p:cNvPr id="11" name="Straight Arrow Connector 10"/>
          <p:cNvCxnSpPr/>
          <p:nvPr/>
        </p:nvCxnSpPr>
        <p:spPr>
          <a:xfrm>
            <a:off x="3429000" y="2579978"/>
            <a:ext cx="92491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5400000">
            <a:off x="7816056" y="3382253"/>
            <a:ext cx="371861" cy="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38646" y="2739122"/>
            <a:ext cx="1447799" cy="506104"/>
          </a:xfrm>
          <a:prstGeom prst="rect">
            <a:avLst/>
          </a:prstGeom>
        </p:spPr>
        <p:txBody>
          <a:bodyPr wrap="square" rtlCol="0">
            <a:normAutofit fontScale="32500" lnSpcReduction="20000"/>
          </a:bodyPr>
          <a:lstStyle/>
          <a:p>
            <a:pPr marL="0" indent="0">
              <a:buFont typeface="Arial" panose="020B0604020202020204" pitchFamily="34" charset="0"/>
              <a:buNone/>
            </a:pPr>
            <a:r>
              <a:rPr lang="en-US" sz="4800" b="1" dirty="0">
                <a:solidFill>
                  <a:srgbClr val="FF0000"/>
                </a:solidFill>
                <a:latin typeface="+mj-lt"/>
              </a:rPr>
              <a:t>“DAYS” </a:t>
            </a:r>
          </a:p>
          <a:p>
            <a:pPr marL="0" indent="0">
              <a:buFont typeface="Arial" panose="020B0604020202020204" pitchFamily="34" charset="0"/>
              <a:buNone/>
            </a:pPr>
            <a:r>
              <a:rPr lang="en-US" sz="4800" b="1" dirty="0">
                <a:solidFill>
                  <a:srgbClr val="FF0000"/>
                </a:solidFill>
                <a:latin typeface="+mj-lt"/>
              </a:rPr>
              <a:t>Pairing Length</a:t>
            </a:r>
          </a:p>
        </p:txBody>
      </p:sp>
      <p:grpSp>
        <p:nvGrpSpPr>
          <p:cNvPr id="14" name="Group 13"/>
          <p:cNvGrpSpPr/>
          <p:nvPr/>
        </p:nvGrpSpPr>
        <p:grpSpPr>
          <a:xfrm>
            <a:off x="1076987" y="4908456"/>
            <a:ext cx="6017172" cy="1625412"/>
            <a:chOff x="-710091" y="4337239"/>
            <a:chExt cx="9120347" cy="2241174"/>
          </a:xfrm>
        </p:grpSpPr>
        <p:pic>
          <p:nvPicPr>
            <p:cNvPr id="307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33317" b="24225"/>
            <a:stretch/>
          </p:blipFill>
          <p:spPr bwMode="auto">
            <a:xfrm>
              <a:off x="-710091" y="4337239"/>
              <a:ext cx="7748737" cy="22411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5288"/>
            <a:stretch/>
          </p:blipFill>
          <p:spPr bwMode="auto">
            <a:xfrm>
              <a:off x="7114833" y="4337239"/>
              <a:ext cx="1295423" cy="22411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08718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304800" y="2362200"/>
            <a:ext cx="8266098" cy="3048000"/>
            <a:chOff x="108098" y="1905000"/>
            <a:chExt cx="8807302" cy="3276600"/>
          </a:xfrm>
        </p:grpSpPr>
        <p:pic>
          <p:nvPicPr>
            <p:cNvPr id="36" name="Picture 35" descr="Screen Clipping"/>
            <p:cNvPicPr>
              <a:picLocks noChangeAspect="1"/>
            </p:cNvPicPr>
            <p:nvPr/>
          </p:nvPicPr>
          <p:blipFill rotWithShape="1">
            <a:blip r:embed="rId3">
              <a:extLst>
                <a:ext uri="{28A0092B-C50C-407E-A947-70E740481C1C}">
                  <a14:useLocalDpi xmlns:a14="http://schemas.microsoft.com/office/drawing/2010/main" val="0"/>
                </a:ext>
              </a:extLst>
            </a:blip>
            <a:srcRect r="42136"/>
            <a:stretch/>
          </p:blipFill>
          <p:spPr>
            <a:xfrm>
              <a:off x="108098" y="1905000"/>
              <a:ext cx="7436092" cy="3276600"/>
            </a:xfrm>
            <a:prstGeom prst="rect">
              <a:avLst/>
            </a:prstGeom>
          </p:spPr>
        </p:pic>
        <p:pic>
          <p:nvPicPr>
            <p:cNvPr id="37" name="Picture 36" descr="Screen Clipping"/>
            <p:cNvPicPr>
              <a:picLocks noChangeAspect="1"/>
            </p:cNvPicPr>
            <p:nvPr/>
          </p:nvPicPr>
          <p:blipFill rotWithShape="1">
            <a:blip r:embed="rId3">
              <a:extLst>
                <a:ext uri="{28A0092B-C50C-407E-A947-70E740481C1C}">
                  <a14:useLocalDpi xmlns:a14="http://schemas.microsoft.com/office/drawing/2010/main" val="0"/>
                </a:ext>
              </a:extLst>
            </a:blip>
            <a:srcRect l="78827" r="18152"/>
            <a:stretch/>
          </p:blipFill>
          <p:spPr>
            <a:xfrm>
              <a:off x="7939370" y="1905000"/>
              <a:ext cx="388218" cy="3276600"/>
            </a:xfrm>
            <a:prstGeom prst="rect">
              <a:avLst/>
            </a:prstGeom>
          </p:spPr>
        </p:pic>
        <p:pic>
          <p:nvPicPr>
            <p:cNvPr id="38" name="Picture 37" descr="Screen Clipping"/>
            <p:cNvPicPr>
              <a:picLocks noChangeAspect="1"/>
            </p:cNvPicPr>
            <p:nvPr/>
          </p:nvPicPr>
          <p:blipFill rotWithShape="1">
            <a:blip r:embed="rId3">
              <a:extLst>
                <a:ext uri="{28A0092B-C50C-407E-A947-70E740481C1C}">
                  <a14:useLocalDpi xmlns:a14="http://schemas.microsoft.com/office/drawing/2010/main" val="0"/>
                </a:ext>
              </a:extLst>
            </a:blip>
            <a:srcRect l="70485" r="27333"/>
            <a:stretch/>
          </p:blipFill>
          <p:spPr>
            <a:xfrm>
              <a:off x="7612197" y="1905000"/>
              <a:ext cx="280386" cy="3276600"/>
            </a:xfrm>
            <a:prstGeom prst="rect">
              <a:avLst/>
            </a:prstGeom>
          </p:spPr>
        </p:pic>
        <p:pic>
          <p:nvPicPr>
            <p:cNvPr id="42" name="Picture 41" descr="Screen Clipping"/>
            <p:cNvPicPr>
              <a:picLocks noChangeAspect="1"/>
            </p:cNvPicPr>
            <p:nvPr/>
          </p:nvPicPr>
          <p:blipFill rotWithShape="1">
            <a:blip r:embed="rId3">
              <a:extLst>
                <a:ext uri="{28A0092B-C50C-407E-A947-70E740481C1C}">
                  <a14:useLocalDpi xmlns:a14="http://schemas.microsoft.com/office/drawing/2010/main" val="0"/>
                </a:ext>
              </a:extLst>
            </a:blip>
            <a:srcRect l="95789"/>
            <a:stretch/>
          </p:blipFill>
          <p:spPr>
            <a:xfrm>
              <a:off x="8374196" y="1905000"/>
              <a:ext cx="541204" cy="3276600"/>
            </a:xfrm>
            <a:prstGeom prst="rect">
              <a:avLst/>
            </a:prstGeom>
          </p:spPr>
        </p:pic>
      </p:grpSp>
      <p:sp>
        <p:nvSpPr>
          <p:cNvPr id="3" name="Title 1"/>
          <p:cNvSpPr txBox="1">
            <a:spLocks/>
          </p:cNvSpPr>
          <p:nvPr/>
        </p:nvSpPr>
        <p:spPr>
          <a:xfrm>
            <a:off x="685800" y="533400"/>
            <a:ext cx="7543800" cy="8842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800" kern="1200">
                <a:solidFill>
                  <a:schemeClr val="tx1"/>
                </a:solidFill>
                <a:latin typeface="Helvetica" panose="020B0604020202030204" pitchFamily="34" charset="0"/>
                <a:ea typeface="+mj-ea"/>
                <a:cs typeface="+mj-cs"/>
              </a:defRPr>
            </a:lvl1pPr>
          </a:lstStyle>
          <a:p>
            <a:pPr algn="l"/>
            <a:r>
              <a:rPr lang="en-US" sz="4400" b="1" dirty="0">
                <a:solidFill>
                  <a:srgbClr val="0070C0"/>
                </a:solidFill>
                <a:latin typeface="+mj-lt"/>
              </a:rPr>
              <a:t>Pairing Details  </a:t>
            </a:r>
            <a:endParaRPr lang="en-US" sz="4400" b="1" dirty="0">
              <a:solidFill>
                <a:srgbClr val="7030A0"/>
              </a:solidFill>
              <a:latin typeface="+mj-lt"/>
            </a:endParaRPr>
          </a:p>
        </p:txBody>
      </p:sp>
      <p:sp>
        <p:nvSpPr>
          <p:cNvPr id="9" name="Rectangle 8"/>
          <p:cNvSpPr/>
          <p:nvPr/>
        </p:nvSpPr>
        <p:spPr>
          <a:xfrm>
            <a:off x="1600200" y="1682409"/>
            <a:ext cx="3009900" cy="3778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20E1E"/>
                </a:solidFill>
                <a:latin typeface="Calibri" panose="020F0502020204030204" pitchFamily="34" charset="0"/>
              </a:rPr>
              <a:t>Check-In / Check-Out Times</a:t>
            </a:r>
          </a:p>
        </p:txBody>
      </p:sp>
      <p:sp>
        <p:nvSpPr>
          <p:cNvPr id="10" name="Rectangle 9"/>
          <p:cNvSpPr/>
          <p:nvPr/>
        </p:nvSpPr>
        <p:spPr>
          <a:xfrm>
            <a:off x="1638300" y="2324731"/>
            <a:ext cx="2933700" cy="3422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20E1E"/>
              </a:solidFill>
              <a:latin typeface="Calibri" panose="020F0502020204030204" pitchFamily="34" charset="0"/>
            </a:endParaRPr>
          </a:p>
        </p:txBody>
      </p:sp>
      <p:cxnSp>
        <p:nvCxnSpPr>
          <p:cNvPr id="11" name="Straight Arrow Connector 10"/>
          <p:cNvCxnSpPr>
            <a:stCxn id="10" idx="0"/>
            <a:endCxn id="9" idx="2"/>
          </p:cNvCxnSpPr>
          <p:nvPr/>
        </p:nvCxnSpPr>
        <p:spPr>
          <a:xfrm flipV="1">
            <a:off x="3105150" y="2060252"/>
            <a:ext cx="0" cy="264479"/>
          </a:xfrm>
          <a:prstGeom prst="straightConnector1">
            <a:avLst/>
          </a:prstGeom>
          <a:ln w="28575">
            <a:solidFill>
              <a:srgbClr val="F20E1E"/>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403162" y="2287289"/>
            <a:ext cx="990600" cy="41846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00B050"/>
              </a:solidFill>
              <a:latin typeface="Calibri" panose="020F0502020204030204" pitchFamily="34" charset="0"/>
            </a:endParaRPr>
          </a:p>
        </p:txBody>
      </p:sp>
      <p:sp>
        <p:nvSpPr>
          <p:cNvPr id="14" name="Rectangle 13"/>
          <p:cNvSpPr/>
          <p:nvPr/>
        </p:nvSpPr>
        <p:spPr>
          <a:xfrm>
            <a:off x="2438400" y="5467349"/>
            <a:ext cx="1562099" cy="60959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Calibri" panose="020F0502020204030204" pitchFamily="34" charset="0"/>
              </a:rPr>
              <a:t>Values</a:t>
            </a:r>
          </a:p>
          <a:p>
            <a:pPr algn="ctr"/>
            <a:r>
              <a:rPr lang="en-US" sz="1400" b="1" dirty="0">
                <a:solidFill>
                  <a:srgbClr val="00B050"/>
                </a:solidFill>
                <a:latin typeface="Calibri" panose="020F0502020204030204" pitchFamily="34" charset="0"/>
              </a:rPr>
              <a:t>Credit and TAFB</a:t>
            </a:r>
          </a:p>
        </p:txBody>
      </p:sp>
      <p:sp>
        <p:nvSpPr>
          <p:cNvPr id="15" name="Rectangle 14"/>
          <p:cNvSpPr/>
          <p:nvPr/>
        </p:nvSpPr>
        <p:spPr>
          <a:xfrm>
            <a:off x="1143000" y="4826176"/>
            <a:ext cx="990600" cy="58402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00B050"/>
              </a:solidFill>
              <a:latin typeface="Calibri" panose="020F0502020204030204" pitchFamily="34" charset="0"/>
            </a:endParaRPr>
          </a:p>
        </p:txBody>
      </p:sp>
      <p:cxnSp>
        <p:nvCxnSpPr>
          <p:cNvPr id="16" name="Straight Arrow Connector 15"/>
          <p:cNvCxnSpPr>
            <a:stCxn id="13" idx="1"/>
            <a:endCxn id="14" idx="3"/>
          </p:cNvCxnSpPr>
          <p:nvPr/>
        </p:nvCxnSpPr>
        <p:spPr>
          <a:xfrm rot="10800000" flipV="1">
            <a:off x="4000500" y="2496523"/>
            <a:ext cx="1402663" cy="3275626"/>
          </a:xfrm>
          <a:prstGeom prst="bentConnector3">
            <a:avLst>
              <a:gd name="adj1" fmla="val 40493"/>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130197" y="5118187"/>
            <a:ext cx="1085850" cy="349161"/>
          </a:xfrm>
          <a:prstGeom prst="bentConnector3">
            <a:avLst>
              <a:gd name="adj1" fmla="val 10000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953000" y="3048000"/>
            <a:ext cx="1310937" cy="133218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CC00CC"/>
              </a:solidFill>
              <a:latin typeface="Calibri" panose="020F0502020204030204" pitchFamily="34" charset="0"/>
            </a:endParaRPr>
          </a:p>
        </p:txBody>
      </p:sp>
      <p:sp>
        <p:nvSpPr>
          <p:cNvPr id="32" name="Rectangle 31"/>
          <p:cNvSpPr/>
          <p:nvPr/>
        </p:nvSpPr>
        <p:spPr>
          <a:xfrm>
            <a:off x="4953000" y="4769812"/>
            <a:ext cx="1677862" cy="58769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FF"/>
                </a:solidFill>
                <a:latin typeface="Calibri" panose="020F0502020204030204" pitchFamily="34" charset="0"/>
              </a:rPr>
              <a:t>Pairing Operating Date(s)</a:t>
            </a:r>
          </a:p>
        </p:txBody>
      </p:sp>
      <p:cxnSp>
        <p:nvCxnSpPr>
          <p:cNvPr id="33" name="Straight Arrow Connector 32"/>
          <p:cNvCxnSpPr/>
          <p:nvPr/>
        </p:nvCxnSpPr>
        <p:spPr>
          <a:xfrm>
            <a:off x="5495759" y="4380187"/>
            <a:ext cx="0" cy="407625"/>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703101" y="3132751"/>
            <a:ext cx="1295400" cy="373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20E1E"/>
                </a:solidFill>
                <a:latin typeface="Calibri" panose="020F0502020204030204" pitchFamily="34" charset="0"/>
              </a:rPr>
              <a:t>Pairing Length</a:t>
            </a:r>
          </a:p>
        </p:txBody>
      </p:sp>
      <p:sp>
        <p:nvSpPr>
          <p:cNvPr id="40" name="Rectangle 39"/>
          <p:cNvSpPr/>
          <p:nvPr/>
        </p:nvSpPr>
        <p:spPr>
          <a:xfrm>
            <a:off x="8153400" y="2324731"/>
            <a:ext cx="417498" cy="4089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20E1E"/>
              </a:solidFill>
              <a:latin typeface="Calibri" panose="020F0502020204030204" pitchFamily="34" charset="0"/>
            </a:endParaRPr>
          </a:p>
        </p:txBody>
      </p:sp>
      <p:cxnSp>
        <p:nvCxnSpPr>
          <p:cNvPr id="41" name="Straight Arrow Connector 40"/>
          <p:cNvCxnSpPr>
            <a:endCxn id="39" idx="0"/>
          </p:cNvCxnSpPr>
          <p:nvPr/>
        </p:nvCxnSpPr>
        <p:spPr>
          <a:xfrm flipH="1">
            <a:off x="8350801" y="2733674"/>
            <a:ext cx="1104" cy="399077"/>
          </a:xfrm>
          <a:prstGeom prst="straightConnector1">
            <a:avLst/>
          </a:prstGeom>
          <a:ln w="28575">
            <a:solidFill>
              <a:srgbClr val="F20E1E"/>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347776" y="2362201"/>
            <a:ext cx="232382" cy="1717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00B050"/>
              </a:solidFill>
              <a:latin typeface="Calibri" panose="020F0502020204030204" pitchFamily="34" charset="0"/>
            </a:endParaRPr>
          </a:p>
        </p:txBody>
      </p:sp>
      <p:sp>
        <p:nvSpPr>
          <p:cNvPr id="52" name="Rectangle 51"/>
          <p:cNvSpPr/>
          <p:nvPr/>
        </p:nvSpPr>
        <p:spPr>
          <a:xfrm>
            <a:off x="7069416" y="3688412"/>
            <a:ext cx="823469" cy="35018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rgbClr val="00B050"/>
                </a:solidFill>
                <a:latin typeface="Calibri" panose="020F0502020204030204" pitchFamily="34" charset="0"/>
              </a:rPr>
              <a:t>Position              </a:t>
            </a:r>
          </a:p>
        </p:txBody>
      </p:sp>
      <p:cxnSp>
        <p:nvCxnSpPr>
          <p:cNvPr id="53" name="Straight Arrow Connector 52"/>
          <p:cNvCxnSpPr>
            <a:stCxn id="51" idx="2"/>
            <a:endCxn id="52" idx="0"/>
          </p:cNvCxnSpPr>
          <p:nvPr/>
        </p:nvCxnSpPr>
        <p:spPr>
          <a:xfrm>
            <a:off x="7463967" y="2533965"/>
            <a:ext cx="17184" cy="115444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640069" y="1275731"/>
            <a:ext cx="903731" cy="283814"/>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solidFill>
                  <a:srgbClr val="0070C0"/>
                </a:solidFill>
                <a:latin typeface="Calibri" panose="020F0502020204030204" pitchFamily="34" charset="0"/>
              </a:rPr>
              <a:t>Layover</a:t>
            </a:r>
          </a:p>
        </p:txBody>
      </p:sp>
      <p:sp>
        <p:nvSpPr>
          <p:cNvPr id="56" name="Rectangle 55"/>
          <p:cNvSpPr/>
          <p:nvPr/>
        </p:nvSpPr>
        <p:spPr>
          <a:xfrm>
            <a:off x="6895934" y="2343465"/>
            <a:ext cx="388014" cy="190499"/>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b="1" dirty="0">
              <a:solidFill>
                <a:srgbClr val="F20E1E"/>
              </a:solidFill>
              <a:latin typeface="Calibri" panose="020F0502020204030204" pitchFamily="34" charset="0"/>
            </a:endParaRPr>
          </a:p>
        </p:txBody>
      </p:sp>
      <p:cxnSp>
        <p:nvCxnSpPr>
          <p:cNvPr id="57" name="Straight Arrow Connector 56"/>
          <p:cNvCxnSpPr>
            <a:stCxn id="56" idx="0"/>
            <a:endCxn id="55" idx="2"/>
          </p:cNvCxnSpPr>
          <p:nvPr/>
        </p:nvCxnSpPr>
        <p:spPr>
          <a:xfrm flipV="1">
            <a:off x="7089941" y="1559545"/>
            <a:ext cx="1994" cy="78392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sp>
        <p:nvSpPr>
          <p:cNvPr id="59" name="Rectangle 58"/>
          <p:cNvSpPr/>
          <p:nvPr/>
        </p:nvSpPr>
        <p:spPr>
          <a:xfrm rot="16200000">
            <a:off x="-1571" y="3582972"/>
            <a:ext cx="1591277" cy="368933"/>
          </a:xfrm>
          <a:prstGeom prst="rect">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CC00CC"/>
                </a:solidFill>
                <a:latin typeface="Calibri" panose="020F0502020204030204" pitchFamily="34" charset="0"/>
              </a:rPr>
              <a:t>Pairing Number</a:t>
            </a:r>
          </a:p>
        </p:txBody>
      </p:sp>
      <p:sp>
        <p:nvSpPr>
          <p:cNvPr id="60" name="Rectangle 59"/>
          <p:cNvSpPr/>
          <p:nvPr/>
        </p:nvSpPr>
        <p:spPr>
          <a:xfrm>
            <a:off x="504825" y="2362200"/>
            <a:ext cx="549909" cy="268646"/>
          </a:xfrm>
          <a:prstGeom prst="rect">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CC00CC"/>
              </a:solidFill>
              <a:latin typeface="Calibri" panose="020F0502020204030204" pitchFamily="34" charset="0"/>
            </a:endParaRPr>
          </a:p>
        </p:txBody>
      </p:sp>
      <p:cxnSp>
        <p:nvCxnSpPr>
          <p:cNvPr id="61" name="Straight Arrow Connector 60"/>
          <p:cNvCxnSpPr>
            <a:stCxn id="59" idx="3"/>
            <a:endCxn id="60" idx="2"/>
          </p:cNvCxnSpPr>
          <p:nvPr/>
        </p:nvCxnSpPr>
        <p:spPr>
          <a:xfrm flipH="1" flipV="1">
            <a:off x="779780" y="2630846"/>
            <a:ext cx="14288" cy="340954"/>
          </a:xfrm>
          <a:prstGeom prst="straightConnector1">
            <a:avLst/>
          </a:prstGeom>
          <a:ln w="28575">
            <a:solidFill>
              <a:srgbClr val="CC00CC"/>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6414873" y="2667000"/>
            <a:ext cx="290727" cy="29260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F20E1E"/>
              </a:solidFill>
              <a:latin typeface="Calibri" panose="020F0502020204030204" pitchFamily="34" charset="0"/>
            </a:endParaRPr>
          </a:p>
        </p:txBody>
      </p:sp>
      <p:cxnSp>
        <p:nvCxnSpPr>
          <p:cNvPr id="35" name="Straight Arrow Connector 34"/>
          <p:cNvCxnSpPr>
            <a:endCxn id="32" idx="3"/>
          </p:cNvCxnSpPr>
          <p:nvPr/>
        </p:nvCxnSpPr>
        <p:spPr>
          <a:xfrm rot="16200000" flipH="1">
            <a:off x="5545514" y="3978312"/>
            <a:ext cx="2078958" cy="91737"/>
          </a:xfrm>
          <a:prstGeom prst="bentConnector4">
            <a:avLst>
              <a:gd name="adj1" fmla="val 42933"/>
              <a:gd name="adj2" fmla="val 34919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673888" y="2344928"/>
            <a:ext cx="308582" cy="189037"/>
          </a:xfrm>
          <a:prstGeom prst="rect">
            <a:avLst/>
          </a:prstGeom>
          <a:noFill/>
          <a:ln>
            <a:solidFill>
              <a:srgbClr val="A00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00B050"/>
              </a:solidFill>
              <a:latin typeface="Calibri" panose="020F0502020204030204" pitchFamily="34" charset="0"/>
            </a:endParaRPr>
          </a:p>
        </p:txBody>
      </p:sp>
      <p:sp>
        <p:nvSpPr>
          <p:cNvPr id="54" name="Rectangle 53"/>
          <p:cNvSpPr/>
          <p:nvPr/>
        </p:nvSpPr>
        <p:spPr>
          <a:xfrm>
            <a:off x="7423593" y="1682117"/>
            <a:ext cx="789821" cy="378135"/>
          </a:xfrm>
          <a:prstGeom prst="rect">
            <a:avLst/>
          </a:prstGeom>
          <a:noFill/>
          <a:ln>
            <a:solidFill>
              <a:srgbClr val="A00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rgbClr val="A00CA4"/>
                </a:solidFill>
                <a:latin typeface="Calibri" panose="020F0502020204030204" pitchFamily="34" charset="0"/>
              </a:rPr>
              <a:t>Aircraft</a:t>
            </a:r>
          </a:p>
        </p:txBody>
      </p:sp>
      <p:cxnSp>
        <p:nvCxnSpPr>
          <p:cNvPr id="58" name="Straight Arrow Connector 57"/>
          <p:cNvCxnSpPr>
            <a:stCxn id="50" idx="0"/>
            <a:endCxn id="54" idx="2"/>
          </p:cNvCxnSpPr>
          <p:nvPr/>
        </p:nvCxnSpPr>
        <p:spPr>
          <a:xfrm flipH="1" flipV="1">
            <a:off x="7818504" y="2060252"/>
            <a:ext cx="9675" cy="284676"/>
          </a:xfrm>
          <a:prstGeom prst="straightConnector1">
            <a:avLst/>
          </a:prstGeom>
          <a:ln w="28575">
            <a:solidFill>
              <a:srgbClr val="A00CA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4621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Bids Tab</a:t>
            </a:r>
          </a:p>
        </p:txBody>
      </p:sp>
      <p:sp>
        <p:nvSpPr>
          <p:cNvPr id="8" name="TextBox 7"/>
          <p:cNvSpPr txBox="1"/>
          <p:nvPr/>
        </p:nvSpPr>
        <p:spPr>
          <a:xfrm>
            <a:off x="838200" y="1600200"/>
            <a:ext cx="7543800" cy="4478149"/>
          </a:xfrm>
          <a:prstGeom prst="rect">
            <a:avLst/>
          </a:prstGeom>
          <a:noFill/>
        </p:spPr>
        <p:txBody>
          <a:bodyPr wrap="square" rtlCol="0">
            <a:spAutoFit/>
          </a:bodyPr>
          <a:lstStyle/>
          <a:p>
            <a:pPr>
              <a:spcAft>
                <a:spcPts val="600"/>
              </a:spcAft>
            </a:pPr>
            <a:r>
              <a:rPr lang="en-US" dirty="0"/>
              <a:t>Here you will enter, edit, analyze, and submit your Monthly Bid. </a:t>
            </a:r>
          </a:p>
          <a:p>
            <a:pPr>
              <a:spcBef>
                <a:spcPts val="600"/>
              </a:spcBef>
              <a:spcAft>
                <a:spcPts val="1200"/>
              </a:spcAft>
            </a:pPr>
            <a:r>
              <a:rPr lang="en-US" sz="2000" b="1" dirty="0">
                <a:solidFill>
                  <a:srgbClr val="FF0000"/>
                </a:solidFill>
              </a:rPr>
              <a:t>Remember:</a:t>
            </a:r>
          </a:p>
          <a:p>
            <a:pPr marL="731520" lvl="1" indent="-274320">
              <a:spcAft>
                <a:spcPts val="600"/>
              </a:spcAft>
              <a:buFont typeface="Arial" panose="020B0604020202020204" pitchFamily="34" charset="0"/>
              <a:buChar char="•"/>
            </a:pPr>
            <a:r>
              <a:rPr lang="en-US" dirty="0"/>
              <a:t>System must be online to submit a any type of bid.</a:t>
            </a:r>
          </a:p>
          <a:p>
            <a:pPr>
              <a:spcAft>
                <a:spcPts val="600"/>
              </a:spcAft>
            </a:pPr>
            <a:endParaRPr lang="en-US" dirty="0"/>
          </a:p>
          <a:p>
            <a:pPr marL="731520" lvl="1" indent="-274320">
              <a:spcBef>
                <a:spcPts val="600"/>
              </a:spcBef>
              <a:spcAft>
                <a:spcPts val="1200"/>
              </a:spcAft>
              <a:buFont typeface="Arial" panose="020B0604020202020204" pitchFamily="34" charset="0"/>
              <a:buChar char="•"/>
            </a:pPr>
            <a:r>
              <a:rPr lang="en-US" dirty="0"/>
              <a:t>Current bid may only be submitted from the 15</a:t>
            </a:r>
            <a:r>
              <a:rPr lang="en-US" baseline="30000" dirty="0"/>
              <a:t>th</a:t>
            </a:r>
            <a:r>
              <a:rPr lang="en-US" dirty="0"/>
              <a:t> noon CST through the 20</a:t>
            </a:r>
            <a:r>
              <a:rPr lang="en-US" baseline="30000" dirty="0"/>
              <a:t>th</a:t>
            </a:r>
            <a:r>
              <a:rPr lang="en-US" dirty="0"/>
              <a:t> CST, otherwise use Default bid to submit.</a:t>
            </a:r>
          </a:p>
          <a:p>
            <a:pPr marL="731520" lvl="1" indent="-274320">
              <a:spcBef>
                <a:spcPts val="600"/>
              </a:spcBef>
              <a:spcAft>
                <a:spcPts val="600"/>
              </a:spcAft>
              <a:buFont typeface="Arial" panose="020B0604020202020204" pitchFamily="34" charset="0"/>
              <a:buChar char="•"/>
            </a:pPr>
            <a:r>
              <a:rPr lang="en-US" dirty="0"/>
              <a:t>Don’t use the </a:t>
            </a:r>
            <a:r>
              <a:rPr lang="en-US" b="1" dirty="0"/>
              <a:t>“</a:t>
            </a:r>
            <a:r>
              <a:rPr lang="en-US" b="1" dirty="0">
                <a:solidFill>
                  <a:srgbClr val="FF0000"/>
                </a:solidFill>
              </a:rPr>
              <a:t>SAVE</a:t>
            </a:r>
            <a:r>
              <a:rPr lang="en-US" b="1" dirty="0"/>
              <a:t>” </a:t>
            </a:r>
            <a:r>
              <a:rPr lang="en-US" dirty="0"/>
              <a:t>button the bid information will be lost.   </a:t>
            </a:r>
          </a:p>
          <a:p>
            <a:pPr marL="731520" lvl="1" indent="-274320">
              <a:spcBef>
                <a:spcPts val="600"/>
              </a:spcBef>
              <a:spcAft>
                <a:spcPts val="600"/>
              </a:spcAft>
              <a:buFont typeface="Arial" panose="020B0604020202020204" pitchFamily="34" charset="0"/>
              <a:buChar char="•"/>
            </a:pPr>
            <a:r>
              <a:rPr lang="en-US" dirty="0"/>
              <a:t>Always use the </a:t>
            </a:r>
            <a:r>
              <a:rPr lang="en-US" b="1" dirty="0">
                <a:solidFill>
                  <a:srgbClr val="00B050"/>
                </a:solidFill>
              </a:rPr>
              <a:t>“Submit” </a:t>
            </a:r>
            <a:r>
              <a:rPr lang="en-US" dirty="0"/>
              <a:t>button. </a:t>
            </a:r>
          </a:p>
          <a:p>
            <a:pPr lvl="1">
              <a:spcBef>
                <a:spcPts val="600"/>
              </a:spcBef>
              <a:spcAft>
                <a:spcPts val="600"/>
              </a:spcAft>
            </a:pPr>
            <a:endParaRPr lang="en-US" dirty="0"/>
          </a:p>
          <a:p>
            <a:pPr marL="731520" lvl="1" indent="-274320">
              <a:spcBef>
                <a:spcPts val="1200"/>
              </a:spcBef>
              <a:spcAft>
                <a:spcPts val="600"/>
              </a:spcAft>
              <a:buFont typeface="Arial" panose="020B0604020202020204" pitchFamily="34" charset="0"/>
              <a:buChar char="•"/>
            </a:pPr>
            <a:r>
              <a:rPr lang="en-US" dirty="0"/>
              <a:t>The </a:t>
            </a:r>
            <a:r>
              <a:rPr lang="en-US" b="1" dirty="0">
                <a:solidFill>
                  <a:srgbClr val="00B050"/>
                </a:solidFill>
              </a:rPr>
              <a:t>“Submit” </a:t>
            </a:r>
            <a:r>
              <a:rPr lang="en-US" dirty="0"/>
              <a:t>button will show           inactive if you haven't made any changes to your bid or you have submitted it.	</a:t>
            </a: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869309"/>
            <a:ext cx="6074664" cy="199765"/>
          </a:xfrm>
          <a:prstGeom prst="rect">
            <a:avLst/>
          </a:prstGeom>
        </p:spPr>
      </p:pic>
      <p:sp>
        <p:nvSpPr>
          <p:cNvPr id="15" name="Rectangle 14"/>
          <p:cNvSpPr/>
          <p:nvPr/>
        </p:nvSpPr>
        <p:spPr>
          <a:xfrm>
            <a:off x="7467600" y="2764274"/>
            <a:ext cx="283464" cy="381000"/>
          </a:xfrm>
          <a:prstGeom prst="rect">
            <a:avLst/>
          </a:prstGeom>
          <a:noFill/>
          <a:ln w="3492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24" name="Picture 2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6903" y="4745474"/>
            <a:ext cx="6344535" cy="485843"/>
          </a:xfrm>
          <a:prstGeom prst="rect">
            <a:avLst/>
          </a:prstGeom>
        </p:spPr>
      </p:pic>
      <p:sp>
        <p:nvSpPr>
          <p:cNvPr id="30" name="Rectangle 29"/>
          <p:cNvSpPr/>
          <p:nvPr/>
        </p:nvSpPr>
        <p:spPr>
          <a:xfrm>
            <a:off x="5257800" y="4669274"/>
            <a:ext cx="533400" cy="642513"/>
          </a:xfrm>
          <a:prstGeom prst="rect">
            <a:avLst/>
          </a:prstGeom>
          <a:noFill/>
          <a:ln w="34925">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4" name="Connector: Elbow 3">
            <a:extLst>
              <a:ext uri="{FF2B5EF4-FFF2-40B4-BE49-F238E27FC236}">
                <a16:creationId xmlns:a16="http://schemas.microsoft.com/office/drawing/2014/main" id="{C79BA575-3579-4620-AA0A-BC6C4CE8616E}"/>
              </a:ext>
            </a:extLst>
          </p:cNvPr>
          <p:cNvCxnSpPr>
            <a:cxnSpLocks/>
            <a:endCxn id="30" idx="0"/>
          </p:cNvCxnSpPr>
          <p:nvPr/>
        </p:nvCxnSpPr>
        <p:spPr>
          <a:xfrm>
            <a:off x="3124200" y="4516874"/>
            <a:ext cx="2400300" cy="152400"/>
          </a:xfrm>
          <a:prstGeom prst="bentConnector2">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7CC3F94-5FDD-42B0-97A6-B528B07B5FE3}"/>
              </a:ext>
            </a:extLst>
          </p:cNvPr>
          <p:cNvPicPr>
            <a:picLocks noChangeAspect="1"/>
          </p:cNvPicPr>
          <p:nvPr/>
        </p:nvPicPr>
        <p:blipFill>
          <a:blip r:embed="rId5"/>
          <a:stretch>
            <a:fillRect/>
          </a:stretch>
        </p:blipFill>
        <p:spPr>
          <a:xfrm>
            <a:off x="4610100" y="5334000"/>
            <a:ext cx="406736" cy="422085"/>
          </a:xfrm>
          <a:prstGeom prst="rect">
            <a:avLst/>
          </a:prstGeom>
        </p:spPr>
      </p:pic>
    </p:spTree>
    <p:extLst>
      <p:ext uri="{BB962C8B-B14F-4D97-AF65-F5344CB8AC3E}">
        <p14:creationId xmlns:p14="http://schemas.microsoft.com/office/powerpoint/2010/main" val="180871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PBS Timeline</a:t>
            </a:r>
          </a:p>
        </p:txBody>
      </p:sp>
      <p:graphicFrame>
        <p:nvGraphicFramePr>
          <p:cNvPr id="2" name="Table 1"/>
          <p:cNvGraphicFramePr>
            <a:graphicFrameLocks noGrp="1"/>
          </p:cNvGraphicFramePr>
          <p:nvPr>
            <p:extLst>
              <p:ext uri="{D42A27DB-BD31-4B8C-83A1-F6EECF244321}">
                <p14:modId xmlns:p14="http://schemas.microsoft.com/office/powerpoint/2010/main" val="3052604291"/>
              </p:ext>
            </p:extLst>
          </p:nvPr>
        </p:nvGraphicFramePr>
        <p:xfrm>
          <a:off x="342900" y="1600200"/>
          <a:ext cx="8229600" cy="4846320"/>
        </p:xfrm>
        <a:graphic>
          <a:graphicData uri="http://schemas.openxmlformats.org/drawingml/2006/table">
            <a:tbl>
              <a:tblPr/>
              <a:tblGrid>
                <a:gridCol w="909348">
                  <a:extLst>
                    <a:ext uri="{9D8B030D-6E8A-4147-A177-3AD203B41FA5}">
                      <a16:colId xmlns:a16="http://schemas.microsoft.com/office/drawing/2014/main" val="20000"/>
                    </a:ext>
                  </a:extLst>
                </a:gridCol>
                <a:gridCol w="914893">
                  <a:extLst>
                    <a:ext uri="{9D8B030D-6E8A-4147-A177-3AD203B41FA5}">
                      <a16:colId xmlns:a16="http://schemas.microsoft.com/office/drawing/2014/main" val="20001"/>
                    </a:ext>
                  </a:extLst>
                </a:gridCol>
                <a:gridCol w="914893">
                  <a:extLst>
                    <a:ext uri="{9D8B030D-6E8A-4147-A177-3AD203B41FA5}">
                      <a16:colId xmlns:a16="http://schemas.microsoft.com/office/drawing/2014/main" val="20002"/>
                    </a:ext>
                  </a:extLst>
                </a:gridCol>
                <a:gridCol w="914893">
                  <a:extLst>
                    <a:ext uri="{9D8B030D-6E8A-4147-A177-3AD203B41FA5}">
                      <a16:colId xmlns:a16="http://schemas.microsoft.com/office/drawing/2014/main" val="20003"/>
                    </a:ext>
                  </a:extLst>
                </a:gridCol>
                <a:gridCol w="915447">
                  <a:extLst>
                    <a:ext uri="{9D8B030D-6E8A-4147-A177-3AD203B41FA5}">
                      <a16:colId xmlns:a16="http://schemas.microsoft.com/office/drawing/2014/main" val="20004"/>
                    </a:ext>
                  </a:extLst>
                </a:gridCol>
                <a:gridCol w="914893">
                  <a:extLst>
                    <a:ext uri="{9D8B030D-6E8A-4147-A177-3AD203B41FA5}">
                      <a16:colId xmlns:a16="http://schemas.microsoft.com/office/drawing/2014/main" val="20005"/>
                    </a:ext>
                  </a:extLst>
                </a:gridCol>
                <a:gridCol w="914893">
                  <a:extLst>
                    <a:ext uri="{9D8B030D-6E8A-4147-A177-3AD203B41FA5}">
                      <a16:colId xmlns:a16="http://schemas.microsoft.com/office/drawing/2014/main" val="20006"/>
                    </a:ext>
                  </a:extLst>
                </a:gridCol>
                <a:gridCol w="914893">
                  <a:extLst>
                    <a:ext uri="{9D8B030D-6E8A-4147-A177-3AD203B41FA5}">
                      <a16:colId xmlns:a16="http://schemas.microsoft.com/office/drawing/2014/main" val="20007"/>
                    </a:ext>
                  </a:extLst>
                </a:gridCol>
                <a:gridCol w="915447">
                  <a:extLst>
                    <a:ext uri="{9D8B030D-6E8A-4147-A177-3AD203B41FA5}">
                      <a16:colId xmlns:a16="http://schemas.microsoft.com/office/drawing/2014/main" val="20008"/>
                    </a:ext>
                  </a:extLst>
                </a:gridCol>
              </a:tblGrid>
              <a:tr h="280852">
                <a:tc>
                  <a:txBody>
                    <a:bodyPr/>
                    <a:lstStyle/>
                    <a:p>
                      <a:pPr marL="0" marR="0" indent="-57150" algn="ctr">
                        <a:spcBef>
                          <a:spcPts val="600"/>
                        </a:spcBef>
                        <a:spcAft>
                          <a:spcPts val="0"/>
                        </a:spcAft>
                      </a:pPr>
                      <a:r>
                        <a:rPr lang="en-US" sz="1600" b="1" dirty="0">
                          <a:solidFill>
                            <a:srgbClr val="365F91"/>
                          </a:solidFill>
                          <a:effectLst/>
                          <a:latin typeface="Calibri"/>
                          <a:ea typeface="Times New Roman"/>
                          <a:cs typeface="Times New Roman"/>
                        </a:rPr>
                        <a:t> </a:t>
                      </a:r>
                      <a:endParaRPr lang="en-US" sz="800" dirty="0">
                        <a:solidFill>
                          <a:srgbClr val="365F91"/>
                        </a:solidFill>
                        <a:effectLst/>
                        <a:latin typeface="Trebuchet MS"/>
                        <a:ea typeface="Times New Roman"/>
                        <a:cs typeface="Times New Roman"/>
                      </a:endParaRPr>
                    </a:p>
                  </a:txBody>
                  <a:tcPr marL="59884" marR="59884" marT="0" marB="0">
                    <a:lnL>
                      <a:noFill/>
                    </a:lnL>
                    <a:lnR w="12700" cap="flat" cmpd="sng" algn="ctr">
                      <a:solidFill>
                        <a:srgbClr val="365F91"/>
                      </a:solidFill>
                      <a:prstDash val="solid"/>
                      <a:round/>
                      <a:headEnd type="none" w="med" len="med"/>
                      <a:tailEnd type="none" w="med" len="med"/>
                    </a:lnR>
                    <a:lnT>
                      <a:noFill/>
                    </a:lnT>
                    <a:lnB>
                      <a:noFill/>
                    </a:lnB>
                  </a:tcPr>
                </a:tc>
                <a:tc>
                  <a:txBody>
                    <a:bodyPr/>
                    <a:lstStyle/>
                    <a:p>
                      <a:pPr marL="0" marR="0" indent="-57150" algn="ctr">
                        <a:spcBef>
                          <a:spcPts val="600"/>
                        </a:spcBef>
                        <a:spcAft>
                          <a:spcPts val="0"/>
                        </a:spcAft>
                      </a:pPr>
                      <a:r>
                        <a:rPr lang="en-US" sz="1600" b="1" dirty="0">
                          <a:solidFill>
                            <a:srgbClr val="365F91"/>
                          </a:solidFill>
                          <a:effectLst/>
                          <a:latin typeface="Calibri"/>
                          <a:ea typeface="Times New Roman"/>
                          <a:cs typeface="Times New Roman"/>
                        </a:rPr>
                        <a:t>10</a:t>
                      </a:r>
                      <a:r>
                        <a:rPr lang="en-US" sz="1600" b="1" baseline="30000" dirty="0">
                          <a:solidFill>
                            <a:srgbClr val="365F91"/>
                          </a:solidFill>
                          <a:effectLst/>
                          <a:latin typeface="Calibri"/>
                          <a:ea typeface="Times New Roman"/>
                          <a:cs typeface="Times New Roman"/>
                        </a:rPr>
                        <a:t>th</a:t>
                      </a:r>
                      <a:endParaRPr lang="en-US" sz="800" dirty="0">
                        <a:solidFill>
                          <a:srgbClr val="365F91"/>
                        </a:solidFill>
                        <a:effectLst/>
                        <a:latin typeface="Trebuchet MS"/>
                        <a:ea typeface="Times New Roman"/>
                        <a:cs typeface="Times New Roman"/>
                      </a:endParaRPr>
                    </a:p>
                  </a:txBody>
                  <a:tcPr marL="59884" marR="59884"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600"/>
                        </a:spcBef>
                        <a:spcAft>
                          <a:spcPts val="0"/>
                        </a:spcAft>
                      </a:pPr>
                      <a:r>
                        <a:rPr lang="en-US" sz="1600" b="1" dirty="0">
                          <a:solidFill>
                            <a:srgbClr val="365F91"/>
                          </a:solidFill>
                          <a:effectLst/>
                          <a:latin typeface="Calibri"/>
                        </a:rPr>
                        <a:t>13</a:t>
                      </a:r>
                      <a:r>
                        <a:rPr lang="en-US" sz="1600" b="1" baseline="30000" dirty="0">
                          <a:solidFill>
                            <a:srgbClr val="365F91"/>
                          </a:solidFill>
                          <a:effectLst/>
                          <a:latin typeface="Calibri"/>
                        </a:rPr>
                        <a:t>th</a:t>
                      </a:r>
                      <a:endParaRPr lang="en-US" sz="900" b="1" dirty="0">
                        <a:solidFill>
                          <a:srgbClr val="365F91"/>
                        </a:solidFill>
                        <a:effectLst/>
                        <a:latin typeface="Times New Roman"/>
                      </a:endParaRPr>
                    </a:p>
                  </a:txBody>
                  <a:tcPr marL="59884" marR="59884"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600"/>
                        </a:spcBef>
                        <a:spcAft>
                          <a:spcPts val="0"/>
                        </a:spcAft>
                      </a:pPr>
                      <a:r>
                        <a:rPr lang="en-US" sz="1600" b="1" dirty="0">
                          <a:solidFill>
                            <a:srgbClr val="365F91"/>
                          </a:solidFill>
                          <a:effectLst/>
                          <a:latin typeface="Calibri"/>
                        </a:rPr>
                        <a:t>14</a:t>
                      </a:r>
                      <a:r>
                        <a:rPr lang="en-US" sz="1600" b="1" baseline="30000" dirty="0">
                          <a:solidFill>
                            <a:srgbClr val="365F91"/>
                          </a:solidFill>
                          <a:effectLst/>
                          <a:latin typeface="Calibri"/>
                        </a:rPr>
                        <a:t>th</a:t>
                      </a:r>
                      <a:endParaRPr lang="en-US" sz="900" b="1" dirty="0">
                        <a:solidFill>
                          <a:srgbClr val="365F91"/>
                        </a:solidFill>
                        <a:effectLst/>
                        <a:latin typeface="Times New Roman"/>
                      </a:endParaRPr>
                    </a:p>
                  </a:txBody>
                  <a:tcPr marL="59884" marR="59884"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600"/>
                        </a:spcBef>
                        <a:spcAft>
                          <a:spcPts val="0"/>
                        </a:spcAft>
                      </a:pPr>
                      <a:r>
                        <a:rPr lang="en-US" sz="1600" b="1" dirty="0">
                          <a:solidFill>
                            <a:srgbClr val="365F91"/>
                          </a:solidFill>
                          <a:effectLst/>
                          <a:latin typeface="Calibri"/>
                        </a:rPr>
                        <a:t>15</a:t>
                      </a:r>
                      <a:r>
                        <a:rPr lang="en-US" sz="1600" b="1" baseline="30000" dirty="0">
                          <a:solidFill>
                            <a:srgbClr val="365F91"/>
                          </a:solidFill>
                          <a:effectLst/>
                          <a:latin typeface="Calibri"/>
                        </a:rPr>
                        <a:t>th</a:t>
                      </a:r>
                      <a:r>
                        <a:rPr lang="en-US" sz="1600" b="1" dirty="0">
                          <a:solidFill>
                            <a:srgbClr val="365F91"/>
                          </a:solidFill>
                          <a:effectLst/>
                          <a:latin typeface="Calibri"/>
                        </a:rPr>
                        <a:t> </a:t>
                      </a:r>
                      <a:endParaRPr lang="en-US" sz="900" b="1" dirty="0">
                        <a:solidFill>
                          <a:srgbClr val="365F91"/>
                        </a:solidFill>
                        <a:effectLst/>
                        <a:latin typeface="Times New Roman"/>
                      </a:endParaRPr>
                    </a:p>
                  </a:txBody>
                  <a:tcPr marL="59884" marR="59884"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600"/>
                        </a:spcBef>
                        <a:spcAft>
                          <a:spcPts val="0"/>
                        </a:spcAft>
                      </a:pPr>
                      <a:r>
                        <a:rPr lang="en-US" sz="1600" b="1" dirty="0">
                          <a:solidFill>
                            <a:srgbClr val="365F91"/>
                          </a:solidFill>
                          <a:effectLst/>
                          <a:latin typeface="Calibri"/>
                        </a:rPr>
                        <a:t>20</a:t>
                      </a:r>
                      <a:r>
                        <a:rPr lang="en-US" sz="1600" b="1" baseline="30000" dirty="0">
                          <a:solidFill>
                            <a:srgbClr val="365F91"/>
                          </a:solidFill>
                          <a:effectLst/>
                          <a:latin typeface="Calibri"/>
                        </a:rPr>
                        <a:t>th</a:t>
                      </a:r>
                      <a:r>
                        <a:rPr lang="en-US" sz="1600" b="1" dirty="0">
                          <a:solidFill>
                            <a:srgbClr val="365F91"/>
                          </a:solidFill>
                          <a:effectLst/>
                          <a:latin typeface="Calibri"/>
                        </a:rPr>
                        <a:t> </a:t>
                      </a:r>
                      <a:endParaRPr lang="en-US" sz="900" b="1" dirty="0">
                        <a:solidFill>
                          <a:srgbClr val="365F91"/>
                        </a:solidFill>
                        <a:effectLst/>
                        <a:latin typeface="Times New Roman"/>
                      </a:endParaRPr>
                    </a:p>
                  </a:txBody>
                  <a:tcPr marL="59884" marR="59884"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600"/>
                        </a:spcBef>
                        <a:spcAft>
                          <a:spcPts val="0"/>
                        </a:spcAft>
                      </a:pPr>
                      <a:r>
                        <a:rPr lang="en-US" sz="1600" b="1" dirty="0">
                          <a:solidFill>
                            <a:srgbClr val="365F91"/>
                          </a:solidFill>
                          <a:effectLst/>
                          <a:latin typeface="Calibri"/>
                        </a:rPr>
                        <a:t>22</a:t>
                      </a:r>
                      <a:r>
                        <a:rPr lang="en-US" sz="1600" b="1" baseline="30000" dirty="0">
                          <a:solidFill>
                            <a:srgbClr val="365F91"/>
                          </a:solidFill>
                          <a:effectLst/>
                          <a:latin typeface="Calibri"/>
                        </a:rPr>
                        <a:t>nd</a:t>
                      </a:r>
                      <a:r>
                        <a:rPr lang="en-US" sz="1600" b="1" dirty="0">
                          <a:solidFill>
                            <a:srgbClr val="365F91"/>
                          </a:solidFill>
                          <a:effectLst/>
                          <a:latin typeface="Calibri"/>
                        </a:rPr>
                        <a:t> </a:t>
                      </a:r>
                      <a:endParaRPr lang="en-US" sz="900" b="1" dirty="0">
                        <a:solidFill>
                          <a:srgbClr val="365F91"/>
                        </a:solidFill>
                        <a:effectLst/>
                        <a:latin typeface="Times New Roman"/>
                      </a:endParaRPr>
                    </a:p>
                  </a:txBody>
                  <a:tcPr marL="59884" marR="59884"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600"/>
                        </a:spcBef>
                        <a:spcAft>
                          <a:spcPts val="0"/>
                        </a:spcAft>
                      </a:pPr>
                      <a:r>
                        <a:rPr lang="en-US" sz="1600" b="1" dirty="0">
                          <a:solidFill>
                            <a:srgbClr val="365F91"/>
                          </a:solidFill>
                          <a:effectLst/>
                          <a:latin typeface="Calibri"/>
                        </a:rPr>
                        <a:t>23</a:t>
                      </a:r>
                      <a:r>
                        <a:rPr lang="en-US" sz="1600" b="1" baseline="30000" dirty="0">
                          <a:solidFill>
                            <a:srgbClr val="365F91"/>
                          </a:solidFill>
                          <a:effectLst/>
                          <a:latin typeface="Calibri"/>
                        </a:rPr>
                        <a:t>rd</a:t>
                      </a:r>
                      <a:r>
                        <a:rPr lang="en-US" sz="1600" b="1" dirty="0">
                          <a:solidFill>
                            <a:srgbClr val="365F91"/>
                          </a:solidFill>
                          <a:effectLst/>
                          <a:latin typeface="Calibri"/>
                        </a:rPr>
                        <a:t> </a:t>
                      </a:r>
                      <a:endParaRPr lang="en-US" sz="900" b="1" dirty="0">
                        <a:solidFill>
                          <a:srgbClr val="365F91"/>
                        </a:solidFill>
                        <a:effectLst/>
                        <a:latin typeface="Times New Roman"/>
                      </a:endParaRPr>
                    </a:p>
                  </a:txBody>
                  <a:tcPr marL="59884" marR="59884"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600"/>
                        </a:spcBef>
                        <a:spcAft>
                          <a:spcPts val="0"/>
                        </a:spcAft>
                      </a:pPr>
                      <a:r>
                        <a:rPr lang="en-US" sz="1600" b="1" dirty="0">
                          <a:solidFill>
                            <a:srgbClr val="365F91"/>
                          </a:solidFill>
                          <a:effectLst/>
                          <a:latin typeface="Calibri"/>
                        </a:rPr>
                        <a:t>24</a:t>
                      </a:r>
                      <a:r>
                        <a:rPr lang="en-US" sz="1600" b="1" baseline="30000" dirty="0">
                          <a:solidFill>
                            <a:srgbClr val="365F91"/>
                          </a:solidFill>
                          <a:effectLst/>
                          <a:latin typeface="Calibri"/>
                        </a:rPr>
                        <a:t>th</a:t>
                      </a:r>
                      <a:r>
                        <a:rPr lang="en-US" sz="1600" b="1" dirty="0">
                          <a:solidFill>
                            <a:srgbClr val="365F91"/>
                          </a:solidFill>
                          <a:effectLst/>
                          <a:latin typeface="Calibri"/>
                        </a:rPr>
                        <a:t> </a:t>
                      </a:r>
                      <a:endParaRPr lang="en-US" sz="900" b="1" dirty="0">
                        <a:solidFill>
                          <a:srgbClr val="365F91"/>
                        </a:solidFill>
                        <a:effectLst/>
                        <a:latin typeface="Times New Roman"/>
                      </a:endParaRPr>
                    </a:p>
                  </a:txBody>
                  <a:tcPr marL="59884" marR="59884"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912767">
                <a:tc>
                  <a:txBody>
                    <a:bodyPr/>
                    <a:lstStyle/>
                    <a:p>
                      <a:pPr marL="0" marR="0" indent="-57150" algn="ctr">
                        <a:spcBef>
                          <a:spcPts val="0"/>
                        </a:spcBef>
                        <a:spcAft>
                          <a:spcPts val="0"/>
                        </a:spcAft>
                      </a:pPr>
                      <a:r>
                        <a:rPr lang="en-US" sz="1200" b="1" dirty="0">
                          <a:solidFill>
                            <a:srgbClr val="365F91"/>
                          </a:solidFill>
                          <a:effectLst/>
                          <a:latin typeface="Calibri"/>
                          <a:ea typeface="Times New Roman"/>
                          <a:cs typeface="Times New Roman"/>
                        </a:rPr>
                        <a:t>Bidding Availability</a:t>
                      </a:r>
                      <a:endParaRPr lang="en-US" sz="800" dirty="0">
                        <a:solidFill>
                          <a:srgbClr val="365F91"/>
                        </a:solidFill>
                        <a:effectLst/>
                        <a:latin typeface="Trebuchet MS"/>
                        <a:ea typeface="Times New Roman"/>
                        <a:cs typeface="Times New Roman"/>
                      </a:endParaRPr>
                    </a:p>
                  </a:txBody>
                  <a:tcPr marL="59884" marR="59884" marT="0" marB="0" anchor="ctr">
                    <a:lnL>
                      <a:noFill/>
                    </a:lnL>
                    <a:lnR w="12700" cap="flat" cmpd="sng" algn="ctr">
                      <a:solidFill>
                        <a:srgbClr val="365F91"/>
                      </a:solidFill>
                      <a:prstDash val="solid"/>
                      <a:round/>
                      <a:headEnd type="none" w="med" len="med"/>
                      <a:tailEnd type="none" w="med" len="med"/>
                    </a:lnR>
                    <a:lnT>
                      <a:noFill/>
                    </a:lnT>
                    <a:lnB>
                      <a:noFill/>
                    </a:lnB>
                  </a:tcPr>
                </a:tc>
                <a:tc>
                  <a:txBody>
                    <a:bodyPr/>
                    <a:lstStyle/>
                    <a:p>
                      <a:pPr marL="0" marR="0" indent="-57150" algn="ctr">
                        <a:spcBef>
                          <a:spcPts val="0"/>
                        </a:spcBef>
                        <a:spcAft>
                          <a:spcPts val="0"/>
                        </a:spcAft>
                      </a:pPr>
                      <a:r>
                        <a:rPr lang="en-US" sz="1200" b="1" dirty="0">
                          <a:solidFill>
                            <a:srgbClr val="365F91"/>
                          </a:solidFill>
                          <a:effectLst/>
                          <a:latin typeface="Calibri"/>
                          <a:ea typeface="Times New Roman"/>
                          <a:cs typeface="Times New Roman"/>
                        </a:rPr>
                        <a:t>Pre-Bid</a:t>
                      </a:r>
                      <a:endParaRPr lang="en-US" sz="800" dirty="0">
                        <a:solidFill>
                          <a:srgbClr val="365F91"/>
                        </a:solidFill>
                        <a:effectLst/>
                        <a:latin typeface="Trebuchet MS"/>
                        <a:ea typeface="Times New Roman"/>
                        <a:cs typeface="Times New Roman"/>
                      </a:endParaRPr>
                    </a:p>
                    <a:p>
                      <a:pPr marL="0" marR="0" indent="-57150" algn="ctr">
                        <a:spcBef>
                          <a:spcPts val="0"/>
                        </a:spcBef>
                        <a:spcAft>
                          <a:spcPts val="0"/>
                        </a:spcAft>
                      </a:pPr>
                      <a:r>
                        <a:rPr lang="en-US" sz="1200" b="1" dirty="0">
                          <a:solidFill>
                            <a:srgbClr val="365F91"/>
                          </a:solidFill>
                          <a:effectLst/>
                          <a:latin typeface="Calibri"/>
                          <a:ea typeface="Times New Roman"/>
                          <a:cs typeface="Times New Roman"/>
                        </a:rPr>
                        <a:t>Opens</a:t>
                      </a:r>
                      <a:endParaRPr lang="en-US" sz="800" dirty="0">
                        <a:solidFill>
                          <a:srgbClr val="365F91"/>
                        </a:solidFill>
                        <a:effectLst/>
                        <a:latin typeface="Trebuchet MS"/>
                        <a:ea typeface="Times New Roman"/>
                        <a:cs typeface="Times New Roman"/>
                      </a:endParaRPr>
                    </a:p>
                    <a:p>
                      <a:pPr marL="0" marR="0" indent="-57150" algn="ctr">
                        <a:spcBef>
                          <a:spcPts val="0"/>
                        </a:spcBef>
                        <a:spcAft>
                          <a:spcPts val="0"/>
                        </a:spcAft>
                      </a:pPr>
                      <a:r>
                        <a:rPr lang="en-US" sz="1200" dirty="0">
                          <a:solidFill>
                            <a:srgbClr val="365F91"/>
                          </a:solidFill>
                          <a:effectLst/>
                          <a:latin typeface="Calibri"/>
                          <a:ea typeface="Times New Roman"/>
                          <a:cs typeface="Times New Roman"/>
                        </a:rPr>
                        <a:t>at noon CT</a:t>
                      </a:r>
                      <a:endParaRPr lang="en-US" sz="800" dirty="0">
                        <a:solidFill>
                          <a:srgbClr val="365F91"/>
                        </a:solidFill>
                        <a:effectLst/>
                        <a:latin typeface="Trebuchet MS"/>
                        <a:ea typeface="Times New Roman"/>
                        <a:cs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rgbClr val="365F91"/>
                          </a:solidFill>
                          <a:effectLst/>
                          <a:latin typeface="Calibri"/>
                        </a:rPr>
                        <a:t>Pre-Bid</a:t>
                      </a:r>
                      <a:endParaRPr lang="en-US" sz="900" b="1" dirty="0">
                        <a:solidFill>
                          <a:srgbClr val="365F91"/>
                        </a:solidFill>
                        <a:effectLst/>
                        <a:latin typeface="Times New Roman"/>
                      </a:endParaRPr>
                    </a:p>
                    <a:p>
                      <a:pPr marL="0" marR="0" algn="ctr">
                        <a:spcBef>
                          <a:spcPts val="0"/>
                        </a:spcBef>
                        <a:spcAft>
                          <a:spcPts val="0"/>
                        </a:spcAft>
                      </a:pPr>
                      <a:r>
                        <a:rPr lang="en-US" sz="1200" b="1" dirty="0">
                          <a:solidFill>
                            <a:srgbClr val="365F91"/>
                          </a:solidFill>
                          <a:effectLst/>
                          <a:latin typeface="Calibri"/>
                        </a:rPr>
                        <a:t>Closes           </a:t>
                      </a:r>
                      <a:r>
                        <a:rPr lang="en-US" sz="1200" b="0" dirty="0">
                          <a:solidFill>
                            <a:srgbClr val="365F91"/>
                          </a:solidFill>
                          <a:effectLst/>
                          <a:latin typeface="Calibri"/>
                        </a:rPr>
                        <a:t>at noon CT</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rgbClr val="365F91"/>
                          </a:solidFill>
                          <a:effectLst/>
                          <a:latin typeface="Times New Roman"/>
                        </a:rPr>
                        <a:t> </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200" b="1" dirty="0">
                          <a:solidFill>
                            <a:srgbClr val="365F91"/>
                          </a:solidFill>
                          <a:effectLst/>
                          <a:latin typeface="Calibri"/>
                        </a:rPr>
                        <a:t>Bid Opens     </a:t>
                      </a:r>
                      <a:r>
                        <a:rPr lang="en-US" sz="1200" b="0" dirty="0">
                          <a:solidFill>
                            <a:srgbClr val="365F91"/>
                          </a:solidFill>
                          <a:effectLst/>
                          <a:latin typeface="Calibri"/>
                        </a:rPr>
                        <a:t>at noon CT</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rgbClr val="365F91"/>
                          </a:solidFill>
                          <a:effectLst/>
                          <a:latin typeface="Calibri"/>
                        </a:rPr>
                        <a:t>Bid Closes           </a:t>
                      </a:r>
                      <a:r>
                        <a:rPr lang="en-US" sz="1200" b="0" dirty="0">
                          <a:solidFill>
                            <a:srgbClr val="365F91"/>
                          </a:solidFill>
                          <a:effectLst/>
                          <a:latin typeface="Calibri"/>
                        </a:rPr>
                        <a:t>at noon CT</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rgbClr val="365F91"/>
                          </a:solidFill>
                          <a:effectLst/>
                          <a:latin typeface="Calibri"/>
                        </a:rPr>
                        <a:t> </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200" b="1" dirty="0">
                          <a:solidFill>
                            <a:srgbClr val="365F91"/>
                          </a:solidFill>
                          <a:effectLst/>
                          <a:latin typeface="Calibri"/>
                        </a:rPr>
                        <a:t> </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200" b="1" dirty="0">
                          <a:solidFill>
                            <a:srgbClr val="365F91"/>
                          </a:solidFill>
                          <a:effectLst/>
                          <a:latin typeface="Calibri"/>
                        </a:rPr>
                        <a:t> </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912767">
                <a:tc>
                  <a:txBody>
                    <a:bodyPr/>
                    <a:lstStyle/>
                    <a:p>
                      <a:pPr marL="0" marR="0" indent="-57150" algn="ctr">
                        <a:spcBef>
                          <a:spcPts val="0"/>
                        </a:spcBef>
                        <a:spcAft>
                          <a:spcPts val="0"/>
                        </a:spcAft>
                      </a:pPr>
                      <a:r>
                        <a:rPr lang="en-US" sz="1200" b="1" dirty="0">
                          <a:solidFill>
                            <a:srgbClr val="365F91"/>
                          </a:solidFill>
                          <a:effectLst/>
                          <a:latin typeface="Calibri"/>
                          <a:ea typeface="Times New Roman"/>
                          <a:cs typeface="Times New Roman"/>
                        </a:rPr>
                        <a:t>VG and Fly Through </a:t>
                      </a:r>
                      <a:endParaRPr lang="en-US" sz="800" dirty="0">
                        <a:solidFill>
                          <a:srgbClr val="365F91"/>
                        </a:solidFill>
                        <a:effectLst/>
                        <a:latin typeface="Trebuchet MS"/>
                        <a:ea typeface="Times New Roman"/>
                        <a:cs typeface="Times New Roman"/>
                      </a:endParaRPr>
                    </a:p>
                  </a:txBody>
                  <a:tcPr marL="59884" marR="59884" marT="0" marB="0" anchor="ctr">
                    <a:lnL>
                      <a:noFill/>
                    </a:lnL>
                    <a:lnR w="12700" cap="flat" cmpd="sng" algn="ctr">
                      <a:solidFill>
                        <a:srgbClr val="365F91"/>
                      </a:solidFill>
                      <a:prstDash val="solid"/>
                      <a:round/>
                      <a:headEnd type="none" w="med" len="med"/>
                      <a:tailEnd type="none" w="med" len="med"/>
                    </a:lnR>
                    <a:lnT>
                      <a:noFill/>
                    </a:lnT>
                    <a:lnB>
                      <a:noFill/>
                    </a:lnB>
                  </a:tcPr>
                </a:tc>
                <a:tc>
                  <a:txBody>
                    <a:bodyPr/>
                    <a:lstStyle/>
                    <a:p>
                      <a:pPr marL="0" marR="0" indent="-57150" algn="ctr">
                        <a:spcBef>
                          <a:spcPts val="0"/>
                        </a:spcBef>
                        <a:spcAft>
                          <a:spcPts val="0"/>
                        </a:spcAft>
                      </a:pPr>
                      <a:r>
                        <a:rPr lang="en-US" sz="1200" b="1" dirty="0">
                          <a:solidFill>
                            <a:srgbClr val="365F91"/>
                          </a:solidFill>
                          <a:effectLst/>
                          <a:latin typeface="+mn-lt"/>
                          <a:ea typeface="Times New Roman"/>
                          <a:cs typeface="Times New Roman"/>
                        </a:rPr>
                        <a:t>Opens</a:t>
                      </a:r>
                      <a:endParaRPr lang="en-US" sz="800" dirty="0">
                        <a:solidFill>
                          <a:srgbClr val="365F91"/>
                        </a:solidFill>
                        <a:effectLst/>
                        <a:latin typeface="Trebuchet MS"/>
                        <a:ea typeface="Times New Roman"/>
                        <a:cs typeface="Times New Roman"/>
                      </a:endParaRPr>
                    </a:p>
                    <a:p>
                      <a:pPr marL="0" marR="0" indent="-57150" algn="ctr">
                        <a:spcBef>
                          <a:spcPts val="0"/>
                        </a:spcBef>
                        <a:spcAft>
                          <a:spcPts val="0"/>
                        </a:spcAft>
                      </a:pPr>
                      <a:r>
                        <a:rPr lang="en-US" sz="1200" dirty="0">
                          <a:solidFill>
                            <a:srgbClr val="365F91"/>
                          </a:solidFill>
                          <a:effectLst/>
                          <a:latin typeface="+mn-lt"/>
                          <a:ea typeface="Times New Roman"/>
                          <a:cs typeface="Times New Roman"/>
                        </a:rPr>
                        <a:t>at noon CT</a:t>
                      </a:r>
                      <a:r>
                        <a:rPr lang="en-US" sz="1200" b="1" dirty="0">
                          <a:solidFill>
                            <a:srgbClr val="365F91"/>
                          </a:solidFill>
                          <a:effectLst/>
                          <a:latin typeface="Calibri"/>
                          <a:ea typeface="Times New Roman"/>
                          <a:cs typeface="Times New Roman"/>
                        </a:rPr>
                        <a:t> </a:t>
                      </a:r>
                      <a:endParaRPr lang="en-US" sz="800" dirty="0">
                        <a:solidFill>
                          <a:srgbClr val="365F91"/>
                        </a:solidFill>
                        <a:effectLst/>
                        <a:latin typeface="Trebuchet MS"/>
                        <a:ea typeface="Times New Roman"/>
                        <a:cs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noFill/>
                  </a:tcPr>
                </a:tc>
                <a:tc>
                  <a:txBody>
                    <a:bodyPr/>
                    <a:lstStyle/>
                    <a:p>
                      <a:pPr marL="0" marR="0" algn="ctr">
                        <a:spcBef>
                          <a:spcPts val="0"/>
                        </a:spcBef>
                        <a:spcAft>
                          <a:spcPts val="0"/>
                        </a:spcAft>
                      </a:pPr>
                      <a:r>
                        <a:rPr lang="en-US" sz="1200" b="1" dirty="0">
                          <a:solidFill>
                            <a:srgbClr val="365F91"/>
                          </a:solidFill>
                          <a:effectLst/>
                          <a:latin typeface="Calibri"/>
                        </a:rPr>
                        <a:t> </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0"/>
                        </a:spcBef>
                        <a:spcAft>
                          <a:spcPts val="0"/>
                        </a:spcAft>
                      </a:pP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F91"/>
                          </a:solidFill>
                          <a:effectLst/>
                          <a:uLnTx/>
                          <a:uFillTx/>
                          <a:latin typeface="+mn-lt"/>
                          <a:ea typeface="+mn-ea"/>
                          <a:cs typeface="+mn-cs"/>
                        </a:rPr>
                        <a:t>Closes           </a:t>
                      </a:r>
                      <a:r>
                        <a:rPr kumimoji="0" lang="en-US" sz="1200" b="0" i="0" u="none" strike="noStrike" kern="1200" cap="none" spc="0" normalizeH="0" baseline="0" noProof="0" dirty="0">
                          <a:ln>
                            <a:noFill/>
                          </a:ln>
                          <a:solidFill>
                            <a:srgbClr val="365F91"/>
                          </a:solidFill>
                          <a:effectLst/>
                          <a:uLnTx/>
                          <a:uFillTx/>
                          <a:latin typeface="+mn-lt"/>
                          <a:ea typeface="+mn-ea"/>
                          <a:cs typeface="+mn-cs"/>
                        </a:rPr>
                        <a:t>at noon CT</a:t>
                      </a:r>
                      <a:endParaRPr kumimoji="0" lang="en-US" sz="900" b="1" i="0" u="none" strike="noStrike" kern="1200" cap="none" spc="0" normalizeH="0" baseline="0" noProof="0" dirty="0">
                        <a:ln>
                          <a:noFill/>
                        </a:ln>
                        <a:solidFill>
                          <a:srgbClr val="365F91"/>
                        </a:solidFill>
                        <a:effectLst/>
                        <a:uLnTx/>
                        <a:uFillTx/>
                        <a:latin typeface="Times New Roman"/>
                        <a:ea typeface="+mn-ea"/>
                        <a:cs typeface="+mn-cs"/>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noFill/>
                  </a:tcPr>
                </a:tc>
                <a:tc>
                  <a:txBody>
                    <a:bodyPr/>
                    <a:lstStyle/>
                    <a:p>
                      <a:pPr marL="0" marR="0" algn="ctr">
                        <a:spcBef>
                          <a:spcPts val="0"/>
                        </a:spcBef>
                        <a:spcAft>
                          <a:spcPts val="0"/>
                        </a:spcAft>
                      </a:pP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912767">
                <a:tc>
                  <a:txBody>
                    <a:bodyPr/>
                    <a:lstStyle/>
                    <a:p>
                      <a:pPr marL="0" marR="0" lvl="0" indent="-5715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F91"/>
                          </a:solidFill>
                          <a:effectLst/>
                          <a:uLnTx/>
                          <a:uFillTx/>
                          <a:latin typeface="+mn-lt"/>
                          <a:ea typeface="Times New Roman"/>
                          <a:cs typeface="Times New Roman"/>
                        </a:rPr>
                        <a:t>Vacation Slide Request</a:t>
                      </a:r>
                      <a:endParaRPr kumimoji="0" lang="en-US" sz="800" b="0" i="0" u="none" strike="noStrike" kern="1200" cap="none" spc="0" normalizeH="0" baseline="0" noProof="0" dirty="0">
                        <a:ln>
                          <a:noFill/>
                        </a:ln>
                        <a:solidFill>
                          <a:srgbClr val="365F91"/>
                        </a:solidFill>
                        <a:effectLst/>
                        <a:uLnTx/>
                        <a:uFillTx/>
                        <a:latin typeface="Trebuchet MS"/>
                        <a:ea typeface="Times New Roman"/>
                        <a:cs typeface="Times New Roman"/>
                      </a:endParaRPr>
                    </a:p>
                    <a:p>
                      <a:pPr marL="0" marR="0" indent="-57150" algn="ctr">
                        <a:spcBef>
                          <a:spcPts val="0"/>
                        </a:spcBef>
                        <a:spcAft>
                          <a:spcPts val="0"/>
                        </a:spcAft>
                      </a:pPr>
                      <a:endParaRPr lang="en-US" sz="800" dirty="0">
                        <a:solidFill>
                          <a:srgbClr val="365F91"/>
                        </a:solidFill>
                        <a:effectLst/>
                        <a:latin typeface="Trebuchet MS"/>
                        <a:ea typeface="Times New Roman"/>
                        <a:cs typeface="Times New Roman"/>
                      </a:endParaRPr>
                    </a:p>
                  </a:txBody>
                  <a:tcPr marL="59884" marR="59884" marT="0" marB="0" anchor="ctr">
                    <a:lnL>
                      <a:noFill/>
                    </a:lnL>
                    <a:lnR w="12700" cap="flat" cmpd="sng" algn="ctr">
                      <a:solidFill>
                        <a:srgbClr val="365F91"/>
                      </a:solidFill>
                      <a:prstDash val="solid"/>
                      <a:round/>
                      <a:headEnd type="none" w="med" len="med"/>
                      <a:tailEnd type="none" w="med" len="med"/>
                    </a:lnR>
                    <a:lnT>
                      <a:noFill/>
                    </a:lnT>
                    <a:lnB>
                      <a:noFill/>
                    </a:lnB>
                  </a:tcPr>
                </a:tc>
                <a:tc>
                  <a:txBody>
                    <a:bodyPr/>
                    <a:lstStyle/>
                    <a:p>
                      <a:pPr marL="0" marR="0" indent="-57150" algn="ctr">
                        <a:spcBef>
                          <a:spcPts val="0"/>
                        </a:spcBef>
                        <a:spcAft>
                          <a:spcPts val="0"/>
                        </a:spcAft>
                      </a:pPr>
                      <a:endParaRPr lang="en-US" sz="800" dirty="0">
                        <a:solidFill>
                          <a:srgbClr val="365F91"/>
                        </a:solidFill>
                        <a:effectLst/>
                        <a:latin typeface="Trebuchet MS"/>
                        <a:ea typeface="Times New Roman"/>
                        <a:cs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0"/>
                        </a:spcBef>
                        <a:spcAft>
                          <a:spcPts val="0"/>
                        </a:spcAft>
                      </a:pP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0"/>
                        </a:spcBef>
                        <a:spcAft>
                          <a:spcPts val="0"/>
                        </a:spcAft>
                      </a:pP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1">
                        <a:lumMod val="20000"/>
                        <a:lumOff val="80000"/>
                      </a:schemeClr>
                    </a:solidFill>
                  </a:tcPr>
                </a:tc>
                <a:tc>
                  <a:txBody>
                    <a:bodyPr/>
                    <a:lstStyle/>
                    <a:p>
                      <a:pPr marL="0" marR="0" lvl="0" indent="-5715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F91"/>
                          </a:solidFill>
                          <a:effectLst/>
                          <a:uLnTx/>
                          <a:uFillTx/>
                          <a:latin typeface="+mn-lt"/>
                          <a:ea typeface="Times New Roman"/>
                          <a:cs typeface="Times New Roman"/>
                        </a:rPr>
                        <a:t>Opens</a:t>
                      </a:r>
                      <a:endParaRPr kumimoji="0" lang="en-US" sz="800" b="0" i="0" u="none" strike="noStrike" kern="1200" cap="none" spc="0" normalizeH="0" baseline="0" noProof="0" dirty="0">
                        <a:ln>
                          <a:noFill/>
                        </a:ln>
                        <a:solidFill>
                          <a:srgbClr val="365F91"/>
                        </a:solidFill>
                        <a:effectLst/>
                        <a:uLnTx/>
                        <a:uFillTx/>
                        <a:latin typeface="Trebuchet MS"/>
                        <a:ea typeface="Times New Roman"/>
                        <a:cs typeface="Times New Roman"/>
                      </a:endParaRPr>
                    </a:p>
                    <a:p>
                      <a:pPr marL="0" marR="0" lvl="0" indent="-5715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65F91"/>
                          </a:solidFill>
                          <a:effectLst/>
                          <a:uLnTx/>
                          <a:uFillTx/>
                          <a:latin typeface="+mn-lt"/>
                          <a:ea typeface="Times New Roman"/>
                          <a:cs typeface="Times New Roman"/>
                        </a:rPr>
                        <a:t>at noon CT</a:t>
                      </a:r>
                      <a:r>
                        <a:rPr kumimoji="0" lang="en-US" sz="1200" b="1" i="0" u="none" strike="noStrike" kern="1200" cap="none" spc="0" normalizeH="0" baseline="0" noProof="0" dirty="0">
                          <a:ln>
                            <a:noFill/>
                          </a:ln>
                          <a:solidFill>
                            <a:srgbClr val="365F91"/>
                          </a:solidFill>
                          <a:effectLst/>
                          <a:uLnTx/>
                          <a:uFillTx/>
                          <a:latin typeface="+mn-lt"/>
                          <a:ea typeface="Times New Roman"/>
                          <a:cs typeface="Times New Roman"/>
                        </a:rPr>
                        <a:t> </a:t>
                      </a:r>
                      <a:endParaRPr kumimoji="0" lang="en-US" sz="800" b="0" i="0" u="none" strike="noStrike" kern="1200" cap="none" spc="0" normalizeH="0" baseline="0" noProof="0" dirty="0">
                        <a:ln>
                          <a:noFill/>
                        </a:ln>
                        <a:solidFill>
                          <a:srgbClr val="365F91"/>
                        </a:solidFill>
                        <a:effectLst/>
                        <a:uLnTx/>
                        <a:uFillTx/>
                        <a:latin typeface="Trebuchet MS"/>
                        <a:ea typeface="Times New Roman"/>
                        <a:cs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65F91"/>
                          </a:solidFill>
                          <a:effectLst/>
                          <a:uLnTx/>
                          <a:uFillTx/>
                          <a:latin typeface="+mn-lt"/>
                          <a:ea typeface="+mn-ea"/>
                          <a:cs typeface="+mn-cs"/>
                        </a:rPr>
                        <a:t>Closes           </a:t>
                      </a:r>
                      <a:r>
                        <a:rPr kumimoji="0" lang="en-US" sz="1200" b="0" i="0" u="none" strike="noStrike" kern="1200" cap="none" spc="0" normalizeH="0" baseline="0" noProof="0" dirty="0">
                          <a:ln>
                            <a:noFill/>
                          </a:ln>
                          <a:solidFill>
                            <a:srgbClr val="365F91"/>
                          </a:solidFill>
                          <a:effectLst/>
                          <a:uLnTx/>
                          <a:uFillTx/>
                          <a:latin typeface="+mn-lt"/>
                          <a:ea typeface="+mn-ea"/>
                          <a:cs typeface="+mn-cs"/>
                        </a:rPr>
                        <a:t>at noon CT</a:t>
                      </a:r>
                      <a:endParaRPr kumimoji="0" lang="en-US" sz="900" b="1" i="0" u="none" strike="noStrike" kern="1200" cap="none" spc="0" normalizeH="0" baseline="0" noProof="0" dirty="0">
                        <a:ln>
                          <a:noFill/>
                        </a:ln>
                        <a:solidFill>
                          <a:srgbClr val="365F91"/>
                        </a:solidFill>
                        <a:effectLst/>
                        <a:uLnTx/>
                        <a:uFillTx/>
                        <a:latin typeface="Times New Roman"/>
                        <a:ea typeface="+mn-ea"/>
                        <a:cs typeface="+mn-cs"/>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noFill/>
                  </a:tcPr>
                </a:tc>
                <a:tc>
                  <a:txBody>
                    <a:bodyPr/>
                    <a:lstStyle/>
                    <a:p>
                      <a:pPr marL="0" marR="0" algn="ctr">
                        <a:spcBef>
                          <a:spcPts val="0"/>
                        </a:spcBef>
                        <a:spcAft>
                          <a:spcPts val="0"/>
                        </a:spcAft>
                      </a:pP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02644832"/>
                  </a:ext>
                </a:extLst>
              </a:tr>
              <a:tr h="912767">
                <a:tc>
                  <a:txBody>
                    <a:bodyPr/>
                    <a:lstStyle/>
                    <a:p>
                      <a:pPr marL="0" marR="0" indent="-57150" algn="ctr">
                        <a:spcBef>
                          <a:spcPts val="0"/>
                        </a:spcBef>
                        <a:spcAft>
                          <a:spcPts val="0"/>
                        </a:spcAft>
                      </a:pPr>
                      <a:r>
                        <a:rPr lang="en-US" sz="1200" b="1" dirty="0">
                          <a:solidFill>
                            <a:srgbClr val="365F91"/>
                          </a:solidFill>
                          <a:effectLst/>
                          <a:latin typeface="Calibri"/>
                          <a:ea typeface="Times New Roman"/>
                          <a:cs typeface="Times New Roman"/>
                        </a:rPr>
                        <a:t>Results Publishing</a:t>
                      </a:r>
                      <a:endParaRPr lang="en-US" sz="800" dirty="0">
                        <a:solidFill>
                          <a:srgbClr val="365F91"/>
                        </a:solidFill>
                        <a:effectLst/>
                        <a:latin typeface="Trebuchet MS"/>
                        <a:ea typeface="Times New Roman"/>
                        <a:cs typeface="Times New Roman"/>
                      </a:endParaRPr>
                    </a:p>
                  </a:txBody>
                  <a:tcPr marL="59884" marR="59884" marT="0" marB="0" anchor="ctr">
                    <a:lnL>
                      <a:noFill/>
                    </a:lnL>
                    <a:lnR w="12700" cap="flat" cmpd="sng" algn="ctr">
                      <a:solidFill>
                        <a:srgbClr val="365F91"/>
                      </a:solidFill>
                      <a:prstDash val="solid"/>
                      <a:round/>
                      <a:headEnd type="none" w="med" len="med"/>
                      <a:tailEnd type="none" w="med" len="med"/>
                    </a:lnR>
                    <a:lnT>
                      <a:noFill/>
                    </a:lnT>
                    <a:lnB>
                      <a:noFill/>
                    </a:lnB>
                  </a:tcPr>
                </a:tc>
                <a:tc>
                  <a:txBody>
                    <a:bodyPr/>
                    <a:lstStyle/>
                    <a:p>
                      <a:pPr marL="0" marR="0" indent="-57150" algn="ctr">
                        <a:spcBef>
                          <a:spcPts val="0"/>
                        </a:spcBef>
                        <a:spcAft>
                          <a:spcPts val="0"/>
                        </a:spcAft>
                      </a:pPr>
                      <a:r>
                        <a:rPr lang="en-US" sz="1200" b="1" dirty="0">
                          <a:solidFill>
                            <a:srgbClr val="365F91"/>
                          </a:solidFill>
                          <a:effectLst/>
                          <a:latin typeface="Calibri"/>
                          <a:ea typeface="Times New Roman"/>
                          <a:cs typeface="Times New Roman"/>
                        </a:rPr>
                        <a:t> </a:t>
                      </a:r>
                      <a:endParaRPr lang="en-US" sz="800" dirty="0">
                        <a:solidFill>
                          <a:srgbClr val="365F91"/>
                        </a:solidFill>
                        <a:effectLst/>
                        <a:latin typeface="Trebuchet MS"/>
                        <a:ea typeface="Times New Roman"/>
                        <a:cs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200" b="1" dirty="0">
                          <a:solidFill>
                            <a:srgbClr val="365F91"/>
                          </a:solidFill>
                          <a:effectLst/>
                          <a:latin typeface="Calibri"/>
                        </a:rPr>
                        <a:t> </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200" b="1" dirty="0">
                          <a:solidFill>
                            <a:srgbClr val="365F91"/>
                          </a:solidFill>
                          <a:effectLst/>
                          <a:latin typeface="Calibri"/>
                        </a:rPr>
                        <a:t>Preliminary Pre-Bid Awards Posted          </a:t>
                      </a:r>
                      <a:r>
                        <a:rPr lang="en-US" sz="1200" b="0" dirty="0">
                          <a:solidFill>
                            <a:srgbClr val="365F91"/>
                          </a:solidFill>
                          <a:effectLst/>
                          <a:latin typeface="Calibri"/>
                        </a:rPr>
                        <a:t>by noon CT</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rgbClr val="365F91"/>
                          </a:solidFill>
                          <a:effectLst/>
                          <a:latin typeface="Calibri"/>
                        </a:rPr>
                        <a:t>Pre-Bid Awards Finalized       </a:t>
                      </a:r>
                      <a:r>
                        <a:rPr lang="en-US" sz="1200" b="0" dirty="0">
                          <a:solidFill>
                            <a:srgbClr val="365F91"/>
                          </a:solidFill>
                          <a:effectLst/>
                          <a:latin typeface="Calibri"/>
                        </a:rPr>
                        <a:t>at noon CT</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rgbClr val="365F91"/>
                          </a:solidFill>
                          <a:effectLst/>
                          <a:latin typeface="Calibri"/>
                        </a:rPr>
                        <a:t> </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200" b="1" dirty="0">
                          <a:solidFill>
                            <a:srgbClr val="365F91"/>
                          </a:solidFill>
                          <a:effectLst/>
                          <a:latin typeface="Calibri"/>
                        </a:rPr>
                        <a:t>Preliminary Awards Posted                    </a:t>
                      </a:r>
                      <a:r>
                        <a:rPr lang="en-US" sz="1200" b="0" dirty="0">
                          <a:solidFill>
                            <a:srgbClr val="365F91"/>
                          </a:solidFill>
                          <a:effectLst/>
                          <a:latin typeface="Calibri"/>
                        </a:rPr>
                        <a:t>at noon CT</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rgbClr val="365F91"/>
                          </a:solidFill>
                          <a:effectLst/>
                          <a:latin typeface="Calibri"/>
                        </a:rPr>
                        <a:t> </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b="1" dirty="0">
                          <a:solidFill>
                            <a:srgbClr val="365F91"/>
                          </a:solidFill>
                          <a:effectLst/>
                          <a:latin typeface="Calibri"/>
                        </a:rPr>
                        <a:t>Bid Awards Finalized       </a:t>
                      </a:r>
                      <a:r>
                        <a:rPr lang="en-US" sz="1200" b="0" dirty="0">
                          <a:solidFill>
                            <a:srgbClr val="365F91"/>
                          </a:solidFill>
                          <a:effectLst/>
                          <a:latin typeface="Calibri"/>
                        </a:rPr>
                        <a:t>at noon CT</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noFill/>
                  </a:tcPr>
                </a:tc>
                <a:extLst>
                  <a:ext uri="{0D108BD9-81ED-4DB2-BD59-A6C34878D82A}">
                    <a16:rowId xmlns:a16="http://schemas.microsoft.com/office/drawing/2014/main" val="10003"/>
                  </a:ext>
                </a:extLst>
              </a:tr>
              <a:tr h="912767">
                <a:tc>
                  <a:txBody>
                    <a:bodyPr/>
                    <a:lstStyle/>
                    <a:p>
                      <a:pPr marL="0" marR="0" algn="ctr">
                        <a:spcBef>
                          <a:spcPts val="600"/>
                        </a:spcBef>
                        <a:spcAft>
                          <a:spcPts val="0"/>
                        </a:spcAft>
                      </a:pPr>
                      <a:r>
                        <a:rPr lang="en-US" sz="1200" b="1" dirty="0">
                          <a:solidFill>
                            <a:srgbClr val="365F91"/>
                          </a:solidFill>
                          <a:effectLst/>
                          <a:latin typeface="Calibri"/>
                        </a:rPr>
                        <a:t>Protest Period</a:t>
                      </a:r>
                      <a:endParaRPr lang="en-US" sz="900" b="1" dirty="0">
                        <a:solidFill>
                          <a:srgbClr val="365F91"/>
                        </a:solidFill>
                        <a:effectLst/>
                        <a:latin typeface="Times New Roman"/>
                      </a:endParaRPr>
                    </a:p>
                  </a:txBody>
                  <a:tcPr marL="59884" marR="59884" marT="0" marB="0" anchor="ctr">
                    <a:lnL>
                      <a:noFill/>
                    </a:lnL>
                    <a:lnR w="12700" cap="flat" cmpd="sng" algn="ctr">
                      <a:solidFill>
                        <a:srgbClr val="365F91"/>
                      </a:solidFill>
                      <a:prstDash val="solid"/>
                      <a:round/>
                      <a:headEnd type="none" w="med" len="med"/>
                      <a:tailEnd type="none" w="med" len="med"/>
                    </a:lnR>
                    <a:lnT>
                      <a:noFill/>
                    </a:lnT>
                    <a:lnB>
                      <a:noFill/>
                    </a:lnB>
                  </a:tcPr>
                </a:tc>
                <a:tc>
                  <a:txBody>
                    <a:bodyPr/>
                    <a:lstStyle/>
                    <a:p>
                      <a:pPr marL="0" marR="0" algn="ctr">
                        <a:spcBef>
                          <a:spcPts val="600"/>
                        </a:spcBef>
                        <a:spcAft>
                          <a:spcPts val="0"/>
                        </a:spcAft>
                      </a:pPr>
                      <a:r>
                        <a:rPr lang="en-US" sz="1200" b="1" dirty="0">
                          <a:solidFill>
                            <a:srgbClr val="365F91"/>
                          </a:solidFill>
                          <a:effectLst/>
                          <a:latin typeface="Calibri"/>
                        </a:rPr>
                        <a:t> </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600"/>
                        </a:spcBef>
                        <a:spcAft>
                          <a:spcPts val="0"/>
                        </a:spcAft>
                      </a:pPr>
                      <a:r>
                        <a:rPr lang="en-US" sz="1200" b="1" dirty="0">
                          <a:solidFill>
                            <a:srgbClr val="365F91"/>
                          </a:solidFill>
                          <a:effectLst/>
                          <a:latin typeface="Calibri"/>
                        </a:rPr>
                        <a:t> </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600"/>
                        </a:spcBef>
                        <a:spcAft>
                          <a:spcPts val="0"/>
                        </a:spcAft>
                      </a:pPr>
                      <a:r>
                        <a:rPr lang="en-US" sz="1200" b="1" dirty="0">
                          <a:solidFill>
                            <a:srgbClr val="365F91"/>
                          </a:solidFill>
                          <a:effectLst/>
                          <a:latin typeface="Calibri"/>
                        </a:rPr>
                        <a:t>Pre-Bid Protest Opens                </a:t>
                      </a:r>
                      <a:r>
                        <a:rPr lang="en-US" sz="1200" b="0" dirty="0">
                          <a:solidFill>
                            <a:srgbClr val="365F91"/>
                          </a:solidFill>
                          <a:effectLst/>
                          <a:latin typeface="Calibri"/>
                        </a:rPr>
                        <a:t>at noon CT</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algn="ctr">
                        <a:spcBef>
                          <a:spcPts val="600"/>
                        </a:spcBef>
                        <a:spcAft>
                          <a:spcPts val="0"/>
                        </a:spcAft>
                      </a:pPr>
                      <a:r>
                        <a:rPr lang="en-US" sz="1200" b="1" dirty="0">
                          <a:solidFill>
                            <a:srgbClr val="365F91"/>
                          </a:solidFill>
                          <a:effectLst/>
                          <a:latin typeface="Calibri"/>
                        </a:rPr>
                        <a:t>Pre-Bid Protest Closes           </a:t>
                      </a:r>
                      <a:r>
                        <a:rPr lang="en-US" sz="1200" b="0" dirty="0">
                          <a:solidFill>
                            <a:srgbClr val="365F91"/>
                          </a:solidFill>
                          <a:effectLst/>
                          <a:latin typeface="Calibri"/>
                        </a:rPr>
                        <a:t>at noon CT</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algn="ctr">
                        <a:spcBef>
                          <a:spcPts val="600"/>
                        </a:spcBef>
                        <a:spcAft>
                          <a:spcPts val="0"/>
                        </a:spcAft>
                      </a:pPr>
                      <a:r>
                        <a:rPr lang="en-US" sz="1200" b="1" dirty="0">
                          <a:solidFill>
                            <a:srgbClr val="365F91"/>
                          </a:solidFill>
                          <a:effectLst/>
                          <a:latin typeface="Calibri"/>
                        </a:rPr>
                        <a:t> </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marL="0" marR="0" algn="ctr">
                        <a:spcBef>
                          <a:spcPts val="600"/>
                        </a:spcBef>
                        <a:spcAft>
                          <a:spcPts val="0"/>
                        </a:spcAft>
                      </a:pPr>
                      <a:r>
                        <a:rPr lang="en-US" sz="1200" b="1" dirty="0">
                          <a:solidFill>
                            <a:srgbClr val="365F91"/>
                          </a:solidFill>
                          <a:effectLst/>
                          <a:latin typeface="Calibri"/>
                        </a:rPr>
                        <a:t>Bid Protest Opens                    </a:t>
                      </a:r>
                      <a:r>
                        <a:rPr lang="en-US" sz="1200" b="0" dirty="0">
                          <a:solidFill>
                            <a:srgbClr val="365F91"/>
                          </a:solidFill>
                          <a:effectLst/>
                          <a:latin typeface="Calibri"/>
                        </a:rPr>
                        <a:t>at noon CT</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algn="ctr">
                        <a:spcBef>
                          <a:spcPts val="600"/>
                        </a:spcBef>
                        <a:spcAft>
                          <a:spcPts val="0"/>
                        </a:spcAft>
                      </a:pPr>
                      <a:r>
                        <a:rPr lang="en-US" sz="1200" b="1" dirty="0">
                          <a:solidFill>
                            <a:srgbClr val="365F91"/>
                          </a:solidFill>
                          <a:effectLst/>
                          <a:latin typeface="Calibri"/>
                        </a:rPr>
                        <a:t>Bid Protest Closes                                                         </a:t>
                      </a:r>
                      <a:r>
                        <a:rPr lang="en-US" sz="1200" b="0" dirty="0">
                          <a:solidFill>
                            <a:srgbClr val="365F91"/>
                          </a:solidFill>
                          <a:effectLst/>
                          <a:latin typeface="Calibri"/>
                        </a:rPr>
                        <a:t>at noon CT</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algn="ctr">
                        <a:spcBef>
                          <a:spcPts val="600"/>
                        </a:spcBef>
                        <a:spcAft>
                          <a:spcPts val="0"/>
                        </a:spcAft>
                      </a:pPr>
                      <a:r>
                        <a:rPr lang="en-US" sz="1200" b="1" dirty="0">
                          <a:solidFill>
                            <a:srgbClr val="365F91"/>
                          </a:solidFill>
                          <a:effectLst/>
                          <a:latin typeface="Calibri"/>
                        </a:rPr>
                        <a:t> </a:t>
                      </a:r>
                      <a:endParaRPr lang="en-US" sz="900" b="1" dirty="0">
                        <a:solidFill>
                          <a:srgbClr val="365F91"/>
                        </a:solidFill>
                        <a:effectLst/>
                        <a:latin typeface="Times New Roman"/>
                      </a:endParaRPr>
                    </a:p>
                  </a:txBody>
                  <a:tcPr marL="59884" marR="5988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val="33570644"/>
                  </a:ext>
                </a:extLst>
              </a:tr>
            </a:tbl>
          </a:graphicData>
        </a:graphic>
      </p:graphicFrame>
    </p:spTree>
    <p:extLst>
      <p:ext uri="{BB962C8B-B14F-4D97-AF65-F5344CB8AC3E}">
        <p14:creationId xmlns:p14="http://schemas.microsoft.com/office/powerpoint/2010/main" val="815189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Bidding Tools Available</a:t>
            </a:r>
          </a:p>
        </p:txBody>
      </p:sp>
      <p:pic>
        <p:nvPicPr>
          <p:cNvPr id="4" name="Content Placeholder 5" descr="Screen Shot 2017-06-03 at 11.46.40 PM.png"/>
          <p:cNvPicPr>
            <a:picLocks noChangeAspect="1"/>
          </p:cNvPicPr>
          <p:nvPr/>
        </p:nvPicPr>
        <p:blipFill rotWithShape="1">
          <a:blip r:embed="rId3">
            <a:extLst>
              <a:ext uri="{28A0092B-C50C-407E-A947-70E740481C1C}">
                <a14:useLocalDpi xmlns:a14="http://schemas.microsoft.com/office/drawing/2010/main" val="0"/>
              </a:ext>
            </a:extLst>
          </a:blip>
          <a:srcRect t="10425" b="6258"/>
          <a:stretch/>
        </p:blipFill>
        <p:spPr>
          <a:xfrm>
            <a:off x="304800" y="2396212"/>
            <a:ext cx="4495800" cy="3492466"/>
          </a:xfrm>
          <a:prstGeom prst="rect">
            <a:avLst/>
          </a:prstGeom>
          <a:ln w="38100" cmpd="sng">
            <a:solidFill>
              <a:srgbClr val="4F81BD"/>
            </a:solidFill>
          </a:ln>
          <a:scene3d>
            <a:camera prst="perspectiveRight"/>
            <a:lightRig rig="threePt" dir="t"/>
          </a:scene3d>
        </p:spPr>
      </p:pic>
      <p:pic>
        <p:nvPicPr>
          <p:cNvPr id="5" name="Picture 4" descr="Screen Shot 2017-06-03 at 11.56.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409" y="3080353"/>
            <a:ext cx="4408791" cy="3472847"/>
          </a:xfrm>
          <a:prstGeom prst="rect">
            <a:avLst/>
          </a:prstGeom>
          <a:ln w="38100" cmpd="sng">
            <a:solidFill>
              <a:schemeClr val="accent1"/>
            </a:solidFill>
          </a:ln>
          <a:scene3d>
            <a:camera prst="perspectiveLeft"/>
            <a:lightRig rig="threePt" dir="t"/>
          </a:scene3d>
        </p:spPr>
      </p:pic>
      <p:sp>
        <p:nvSpPr>
          <p:cNvPr id="6" name="TextBox 5"/>
          <p:cNvSpPr txBox="1"/>
          <p:nvPr/>
        </p:nvSpPr>
        <p:spPr>
          <a:xfrm>
            <a:off x="703729" y="1752600"/>
            <a:ext cx="7772400" cy="369332"/>
          </a:xfrm>
          <a:prstGeom prst="rect">
            <a:avLst/>
          </a:prstGeom>
          <a:noFill/>
        </p:spPr>
        <p:txBody>
          <a:bodyPr wrap="square" rtlCol="0">
            <a:spAutoFit/>
          </a:bodyPr>
          <a:lstStyle/>
          <a:p>
            <a:r>
              <a:rPr lang="en-US" dirty="0">
                <a:latin typeface="Calibri" panose="020F0502020204030204" pitchFamily="34" charset="0"/>
              </a:rPr>
              <a:t>The following buttons are used to create, edit, and analyze your bid preferences.</a:t>
            </a:r>
          </a:p>
        </p:txBody>
      </p:sp>
    </p:spTree>
    <p:extLst>
      <p:ext uri="{BB962C8B-B14F-4D97-AF65-F5344CB8AC3E}">
        <p14:creationId xmlns:p14="http://schemas.microsoft.com/office/powerpoint/2010/main" val="18087187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Bidding with Vacation</a:t>
            </a:r>
          </a:p>
        </p:txBody>
      </p:sp>
      <p:pic>
        <p:nvPicPr>
          <p:cNvPr id="4" name="table"/>
          <p:cNvPicPr>
            <a:picLocks noChangeAspect="1"/>
          </p:cNvPicPr>
          <p:nvPr/>
        </p:nvPicPr>
        <p:blipFill>
          <a:blip r:embed="rId3"/>
          <a:stretch>
            <a:fillRect/>
          </a:stretch>
        </p:blipFill>
        <p:spPr>
          <a:xfrm>
            <a:off x="762000" y="2093416"/>
            <a:ext cx="2693352" cy="4144791"/>
          </a:xfrm>
          <a:prstGeom prst="rect">
            <a:avLst/>
          </a:prstGeom>
        </p:spPr>
      </p:pic>
      <p:sp>
        <p:nvSpPr>
          <p:cNvPr id="7" name="Rectangle 6"/>
          <p:cNvSpPr/>
          <p:nvPr/>
        </p:nvSpPr>
        <p:spPr>
          <a:xfrm>
            <a:off x="3581400" y="2093416"/>
            <a:ext cx="5058401" cy="4154984"/>
          </a:xfrm>
          <a:prstGeom prst="rect">
            <a:avLst/>
          </a:prstGeom>
        </p:spPr>
        <p:txBody>
          <a:bodyPr wrap="square">
            <a:spAutoFit/>
          </a:bodyPr>
          <a:lstStyle/>
          <a:p>
            <a:pPr marL="0" lvl="1">
              <a:spcBef>
                <a:spcPts val="600"/>
              </a:spcBef>
              <a:spcAft>
                <a:spcPts val="600"/>
              </a:spcAft>
              <a:tabLst>
                <a:tab pos="339725" algn="l"/>
              </a:tabLst>
            </a:pPr>
            <a:r>
              <a:rPr lang="en-US" dirty="0"/>
              <a:t>When you have vacation in the bid month, the minimum number of days off outside of your vacation block will depend on whether you have a pairing line or a reserve line.</a:t>
            </a:r>
          </a:p>
          <a:p>
            <a:pPr marL="285750" lvl="1" indent="-285750">
              <a:spcBef>
                <a:spcPts val="600"/>
              </a:spcBef>
              <a:spcAft>
                <a:spcPts val="600"/>
              </a:spcAft>
              <a:buFont typeface="Arial" panose="020B0604020202020204" pitchFamily="34" charset="0"/>
              <a:buChar char="•"/>
              <a:tabLst>
                <a:tab pos="339725" algn="l"/>
              </a:tabLst>
            </a:pPr>
            <a:r>
              <a:rPr lang="en-US" b="1" dirty="0"/>
              <a:t>Reserve lines </a:t>
            </a:r>
            <a:r>
              <a:rPr lang="en-US" dirty="0"/>
              <a:t>from NAVBLUE will have 11 days off outside of your vacation. Extension (VG) days will count toward the 11 days off.</a:t>
            </a:r>
          </a:p>
          <a:p>
            <a:pPr marL="285750" lvl="1" indent="-285750">
              <a:spcBef>
                <a:spcPts val="600"/>
              </a:spcBef>
              <a:spcAft>
                <a:spcPts val="600"/>
              </a:spcAft>
              <a:buFont typeface="Arial" panose="020B0604020202020204" pitchFamily="34" charset="0"/>
              <a:buChar char="•"/>
              <a:tabLst>
                <a:tab pos="339725" algn="l"/>
              </a:tabLst>
            </a:pPr>
            <a:r>
              <a:rPr lang="en-US" b="1" dirty="0"/>
              <a:t>Pairing lines </a:t>
            </a:r>
            <a:r>
              <a:rPr lang="en-US" dirty="0"/>
              <a:t>from NAVBLUE will allocate days off based on your days of availability as shown in the table. Extension (VG) days will count toward days off.</a:t>
            </a:r>
          </a:p>
          <a:p>
            <a:pPr marL="0" lvl="1">
              <a:spcBef>
                <a:spcPts val="600"/>
              </a:spcBef>
              <a:spcAft>
                <a:spcPts val="600"/>
              </a:spcAft>
              <a:tabLst>
                <a:tab pos="339725" algn="l"/>
              </a:tabLst>
            </a:pPr>
            <a:r>
              <a:rPr lang="en-US" dirty="0"/>
              <a:t>For more information about bidding with vacation, refer to Section 8 of the contract.</a:t>
            </a:r>
          </a:p>
        </p:txBody>
      </p:sp>
    </p:spTree>
    <p:extLst>
      <p:ext uri="{BB962C8B-B14F-4D97-AF65-F5344CB8AC3E}">
        <p14:creationId xmlns:p14="http://schemas.microsoft.com/office/powerpoint/2010/main" val="3639299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14400" y="533400"/>
            <a:ext cx="7772400" cy="884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b="1" dirty="0">
                <a:solidFill>
                  <a:srgbClr val="0070C0"/>
                </a:solidFill>
              </a:rPr>
              <a:t>Section 3 - 3</a:t>
            </a:r>
          </a:p>
        </p:txBody>
      </p:sp>
      <p:pic>
        <p:nvPicPr>
          <p:cNvPr id="8" name="Picture 2" descr="https://my.envoyair.com/wp-content/uploads/2016/01/IMG_Stock_08922289_7-1024x682.jpg"/>
          <p:cNvPicPr>
            <a:picLocks noChangeAspect="1" noChangeArrowheads="1"/>
          </p:cNvPicPr>
          <p:nvPr/>
        </p:nvPicPr>
        <p:blipFill>
          <a:blip r:embed="rId3">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457200" y="15240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9" name="Content Placeholder 1"/>
          <p:cNvSpPr txBox="1">
            <a:spLocks/>
          </p:cNvSpPr>
          <p:nvPr/>
        </p:nvSpPr>
        <p:spPr>
          <a:xfrm>
            <a:off x="4114800" y="1524000"/>
            <a:ext cx="4572000" cy="4876800"/>
          </a:xfrm>
          <a:prstGeom prst="rect">
            <a:avLst/>
          </a:prstGeom>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0512" indent="0">
              <a:lnSpc>
                <a:spcPct val="120000"/>
              </a:lnSpc>
              <a:spcBef>
                <a:spcPts val="0"/>
              </a:spcBef>
              <a:buNone/>
            </a:pPr>
            <a:r>
              <a:rPr lang="en-US" b="1" dirty="0">
                <a:solidFill>
                  <a:schemeClr val="bg1"/>
                </a:solidFill>
                <a:effectLst>
                  <a:outerShdw blurRad="38100" dist="38100" dir="2700000" algn="tl">
                    <a:srgbClr val="000000">
                      <a:alpha val="43137"/>
                    </a:srgbClr>
                  </a:outerShdw>
                </a:effectLst>
                <a:latin typeface="+mj-lt"/>
                <a:cs typeface="Helvetica" panose="020B0604020202020204" pitchFamily="34" charset="0"/>
              </a:rPr>
              <a:t>Bidding Process</a:t>
            </a:r>
          </a:p>
          <a:p>
            <a:pPr marL="969963" lvl="1" indent="-223838">
              <a:lnSpc>
                <a:spcPct val="120000"/>
              </a:lnSpc>
              <a:spcBef>
                <a:spcPts val="1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Bid Types</a:t>
            </a:r>
          </a:p>
          <a:p>
            <a:pPr marL="969963" lvl="1" indent="-223838">
              <a:lnSpc>
                <a:spcPct val="120000"/>
              </a:lnSpc>
              <a:spcBef>
                <a:spcPts val="1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Bid Preference Editor</a:t>
            </a:r>
          </a:p>
          <a:p>
            <a:pPr marL="969963" lvl="1" indent="-223838">
              <a:lnSpc>
                <a:spcPct val="120000"/>
              </a:lnSpc>
              <a:spcBef>
                <a:spcPts val="1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Bid Preferences</a:t>
            </a:r>
          </a:p>
          <a:p>
            <a:pPr marL="969963" lvl="1" indent="-223838">
              <a:lnSpc>
                <a:spcPct val="120000"/>
              </a:lnSpc>
              <a:spcBef>
                <a:spcPts val="1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Prefer Off Bid Preferences</a:t>
            </a:r>
          </a:p>
          <a:p>
            <a:pPr marL="1370013" lvl="2" indent="-223838">
              <a:lnSpc>
                <a:spcPct val="120000"/>
              </a:lnSpc>
              <a:spcBef>
                <a:spcPts val="100"/>
              </a:spcBef>
              <a:buFont typeface="Wingdings" panose="05000000000000000000" pitchFamily="2" charset="2"/>
              <a:buChar char="°"/>
            </a:pPr>
            <a:r>
              <a:rPr lang="en-US" sz="14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Prefer Off Bid Notes</a:t>
            </a:r>
          </a:p>
          <a:p>
            <a:pPr marL="969963" lvl="1" indent="-223838">
              <a:lnSpc>
                <a:spcPct val="120000"/>
              </a:lnSpc>
              <a:spcBef>
                <a:spcPts val="1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Award Pairings Bid Preferences</a:t>
            </a:r>
          </a:p>
          <a:p>
            <a:pPr marL="1427163" lvl="3" indent="-223838">
              <a:lnSpc>
                <a:spcPct val="120000"/>
              </a:lnSpc>
              <a:spcBef>
                <a:spcPts val="100"/>
              </a:spcBef>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Any vs. Every Bid Preferences</a:t>
            </a:r>
          </a:p>
          <a:p>
            <a:pPr marL="1427163" lvl="3" indent="-223838">
              <a:lnSpc>
                <a:spcPct val="120000"/>
              </a:lnSpc>
              <a:spcBef>
                <a:spcPts val="100"/>
              </a:spcBef>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Limit Bid Preferences </a:t>
            </a:r>
          </a:p>
          <a:p>
            <a:pPr marL="969963" lvl="2" indent="-223838">
              <a:lnSpc>
                <a:spcPct val="120000"/>
              </a:lnSpc>
              <a:spcBef>
                <a:spcPts val="1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Avoid Bid Preferences</a:t>
            </a:r>
          </a:p>
          <a:p>
            <a:pPr marL="1427163" lvl="3" indent="-223838">
              <a:lnSpc>
                <a:spcPct val="120000"/>
              </a:lnSpc>
              <a:spcBef>
                <a:spcPts val="100"/>
              </a:spcBef>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Deadheads &amp; Award / Avoid</a:t>
            </a:r>
          </a:p>
          <a:p>
            <a:pPr marL="969963" lvl="1" indent="-223838">
              <a:lnSpc>
                <a:spcPct val="120000"/>
              </a:lnSpc>
              <a:spcBef>
                <a:spcPts val="1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Instructions Bid Preferences</a:t>
            </a:r>
          </a:p>
          <a:p>
            <a:pPr marL="969963" lvl="1" indent="-223838">
              <a:lnSpc>
                <a:spcPct val="120000"/>
              </a:lnSpc>
              <a:spcBef>
                <a:spcPts val="1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Set Condition Bid Preferences</a:t>
            </a:r>
          </a:p>
          <a:p>
            <a:pPr marL="1427163" lvl="3" indent="-223838">
              <a:lnSpc>
                <a:spcPct val="120000"/>
              </a:lnSpc>
              <a:spcBef>
                <a:spcPts val="100"/>
              </a:spcBef>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ESNBG - Else Start Next Bid Group</a:t>
            </a:r>
          </a:p>
          <a:p>
            <a:pPr marL="1427163" lvl="3" indent="-223838">
              <a:lnSpc>
                <a:spcPct val="120000"/>
              </a:lnSpc>
              <a:spcBef>
                <a:spcPts val="100"/>
              </a:spcBef>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Credit Window Notes</a:t>
            </a:r>
          </a:p>
          <a:p>
            <a:pPr marL="969963" lvl="1" indent="-223838">
              <a:lnSpc>
                <a:spcPct val="120000"/>
              </a:lnSpc>
              <a:spcBef>
                <a:spcPts val="100"/>
              </a:spcBef>
              <a:buFont typeface="Wingdings" panose="05000000000000000000" pitchFamily="2" charset="2"/>
              <a:buChar char="°"/>
            </a:pPr>
            <a:r>
              <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Waive Bid Preferences</a:t>
            </a:r>
          </a:p>
        </p:txBody>
      </p:sp>
    </p:spTree>
    <p:extLst>
      <p:ext uri="{BB962C8B-B14F-4D97-AF65-F5344CB8AC3E}">
        <p14:creationId xmlns:p14="http://schemas.microsoft.com/office/powerpoint/2010/main" val="10875761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8200" y="5638800"/>
            <a:ext cx="7391400" cy="685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Bid Types</a:t>
            </a:r>
          </a:p>
        </p:txBody>
      </p:sp>
      <p:graphicFrame>
        <p:nvGraphicFramePr>
          <p:cNvPr id="4" name="Table 3"/>
          <p:cNvGraphicFramePr>
            <a:graphicFrameLocks noGrp="1"/>
          </p:cNvGraphicFramePr>
          <p:nvPr>
            <p:extLst>
              <p:ext uri="{D42A27DB-BD31-4B8C-83A1-F6EECF244321}">
                <p14:modId xmlns:p14="http://schemas.microsoft.com/office/powerpoint/2010/main" val="1779049371"/>
              </p:ext>
            </p:extLst>
          </p:nvPr>
        </p:nvGraphicFramePr>
        <p:xfrm>
          <a:off x="914400" y="1981200"/>
          <a:ext cx="7315200" cy="2169160"/>
        </p:xfrm>
        <a:graphic>
          <a:graphicData uri="http://schemas.openxmlformats.org/drawingml/2006/table">
            <a:tbl>
              <a:tblPr firstRow="1" bandRow="1">
                <a:tableStyleId>{BC89EF96-8CEA-46FF-86C4-4CE0E7609802}</a:tableStyleId>
              </a:tblPr>
              <a:tblGrid>
                <a:gridCol w="33528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r>
                        <a:rPr lang="en-US" sz="1800" u="none" dirty="0">
                          <a:effectLst>
                            <a:outerShdw blurRad="38100" dist="38100" dir="2700000" algn="tl">
                              <a:srgbClr val="000000">
                                <a:alpha val="43137"/>
                              </a:srgbClr>
                            </a:outerShdw>
                          </a:effectLst>
                          <a:latin typeface="+mn-lt"/>
                        </a:rPr>
                        <a:t>DEFAULT</a:t>
                      </a:r>
                      <a:r>
                        <a:rPr lang="en-US" sz="1800" u="none" baseline="0" dirty="0">
                          <a:effectLst>
                            <a:outerShdw blurRad="38100" dist="38100" dir="2700000" algn="tl">
                              <a:srgbClr val="000000">
                                <a:alpha val="43137"/>
                              </a:srgbClr>
                            </a:outerShdw>
                          </a:effectLst>
                          <a:latin typeface="+mn-lt"/>
                        </a:rPr>
                        <a:t> BID</a:t>
                      </a:r>
                      <a:endParaRPr lang="en-US" sz="1800" u="none" dirty="0">
                        <a:effectLst>
                          <a:outerShdw blurRad="38100" dist="38100" dir="2700000" algn="tl">
                            <a:srgbClr val="000000">
                              <a:alpha val="43137"/>
                            </a:srgbClr>
                          </a:outerShdw>
                        </a:effectLst>
                        <a:latin typeface="+mn-lt"/>
                      </a:endParaRPr>
                    </a:p>
                  </a:txBody>
                  <a:tcPr/>
                </a:tc>
                <a:tc>
                  <a:txBody>
                    <a:bodyPr/>
                    <a:lstStyle/>
                    <a:p>
                      <a:pPr algn="l"/>
                      <a:r>
                        <a:rPr lang="en-US" sz="1800" u="none" dirty="0">
                          <a:effectLst>
                            <a:outerShdw blurRad="38100" dist="38100" dir="2700000" algn="tl">
                              <a:srgbClr val="000000">
                                <a:alpha val="43137"/>
                              </a:srgbClr>
                            </a:outerShdw>
                          </a:effectLst>
                          <a:latin typeface="+mn-lt"/>
                        </a:rPr>
                        <a:t>CURRENT BID</a:t>
                      </a:r>
                    </a:p>
                  </a:txBody>
                  <a:tcPr/>
                </a:tc>
                <a:extLst>
                  <a:ext uri="{0D108BD9-81ED-4DB2-BD59-A6C34878D82A}">
                    <a16:rowId xmlns:a16="http://schemas.microsoft.com/office/drawing/2014/main" val="10000"/>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u="none" kern="1200" dirty="0">
                          <a:solidFill>
                            <a:schemeClr val="tx1"/>
                          </a:solidFill>
                          <a:effectLst/>
                          <a:latin typeface="+mn-lt"/>
                          <a:ea typeface="+mn-ea"/>
                          <a:cs typeface="+mn-cs"/>
                        </a:rPr>
                        <a:t>Can be modified at any time</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u="none" kern="1200" dirty="0">
                          <a:solidFill>
                            <a:schemeClr val="tx1"/>
                          </a:solidFill>
                          <a:effectLst/>
                          <a:latin typeface="+mn-lt"/>
                          <a:ea typeface="+mn-ea"/>
                          <a:cs typeface="+mn-cs"/>
                        </a:rPr>
                        <a:t>Carries over from month to month</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u="none" kern="1200" dirty="0">
                          <a:solidFill>
                            <a:schemeClr val="tx1"/>
                          </a:solidFill>
                          <a:effectLst/>
                          <a:latin typeface="+mn-lt"/>
                          <a:ea typeface="+mn-ea"/>
                          <a:cs typeface="+mn-cs"/>
                        </a:rPr>
                        <a:t>Erased</a:t>
                      </a:r>
                      <a:r>
                        <a:rPr lang="en-US" sz="1600" u="none" kern="1200" baseline="0" dirty="0">
                          <a:solidFill>
                            <a:schemeClr val="tx1"/>
                          </a:solidFill>
                          <a:effectLst/>
                          <a:latin typeface="+mn-lt"/>
                          <a:ea typeface="+mn-ea"/>
                          <a:cs typeface="+mn-cs"/>
                        </a:rPr>
                        <a:t> if FA changes bases or has TDY</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u="none" kern="1200" baseline="0" dirty="0">
                          <a:solidFill>
                            <a:schemeClr val="tx1"/>
                          </a:solidFill>
                          <a:effectLst/>
                          <a:latin typeface="+mn-lt"/>
                          <a:ea typeface="+mn-ea"/>
                          <a:cs typeface="+mn-cs"/>
                        </a:rPr>
                        <a:t>Will only be used if no current bid exists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u="none" kern="1200" baseline="0" dirty="0">
                          <a:solidFill>
                            <a:schemeClr val="tx1"/>
                          </a:solidFill>
                          <a:effectLst/>
                          <a:latin typeface="+mn-lt"/>
                          <a:ea typeface="+mn-ea"/>
                          <a:cs typeface="+mn-cs"/>
                        </a:rPr>
                        <a:t>Yellow background </a:t>
                      </a:r>
                      <a:endParaRPr lang="en-US" sz="1600" u="none" dirty="0">
                        <a:latin typeface="+mn-lt"/>
                      </a:endParaRPr>
                    </a:p>
                  </a:txBody>
                  <a:tcPr/>
                </a:tc>
                <a:tc>
                  <a:txBody>
                    <a:bodyPr/>
                    <a:lstStyle/>
                    <a:p>
                      <a:pPr marL="285750" indent="-285750">
                        <a:buFont typeface="Arial"/>
                        <a:buChar char="•"/>
                      </a:pPr>
                      <a:r>
                        <a:rPr lang="en-US" sz="1600" u="none" dirty="0">
                          <a:latin typeface="+mn-lt"/>
                        </a:rPr>
                        <a:t>Can be modified from the 15</a:t>
                      </a:r>
                      <a:r>
                        <a:rPr lang="en-US" sz="1600" u="none" baseline="30000" dirty="0">
                          <a:latin typeface="+mn-lt"/>
                        </a:rPr>
                        <a:t>th</a:t>
                      </a:r>
                      <a:r>
                        <a:rPr lang="en-US" sz="1600" u="none" dirty="0">
                          <a:latin typeface="+mn-lt"/>
                        </a:rPr>
                        <a:t> noon CST through the 20</a:t>
                      </a:r>
                      <a:r>
                        <a:rPr lang="en-US" sz="1600" u="none" baseline="30000" dirty="0">
                          <a:latin typeface="+mn-lt"/>
                        </a:rPr>
                        <a:t>th</a:t>
                      </a:r>
                      <a:r>
                        <a:rPr lang="en-US" sz="1600" u="none" dirty="0">
                          <a:latin typeface="+mn-lt"/>
                        </a:rPr>
                        <a:t> noon CST only </a:t>
                      </a:r>
                    </a:p>
                    <a:p>
                      <a:pPr marL="285750" indent="-285750">
                        <a:buFont typeface="Arial"/>
                        <a:buChar char="•"/>
                      </a:pPr>
                      <a:r>
                        <a:rPr lang="en-US" sz="1600" u="none" dirty="0">
                          <a:latin typeface="+mn-lt"/>
                        </a:rPr>
                        <a:t>Does</a:t>
                      </a:r>
                      <a:r>
                        <a:rPr lang="en-US" sz="1600" u="none" baseline="0" dirty="0">
                          <a:latin typeface="+mn-lt"/>
                        </a:rPr>
                        <a:t> not carry over</a:t>
                      </a:r>
                    </a:p>
                    <a:p>
                      <a:pPr marL="285750" indent="-285750">
                        <a:buFont typeface="Arial"/>
                        <a:buChar char="•"/>
                      </a:pPr>
                      <a:r>
                        <a:rPr lang="en-US" sz="1600" u="none" baseline="0" dirty="0">
                          <a:latin typeface="+mn-lt"/>
                        </a:rPr>
                        <a:t>Erases each bid period</a:t>
                      </a:r>
                    </a:p>
                    <a:p>
                      <a:pPr marL="285750" indent="-285750">
                        <a:buFont typeface="Arial"/>
                        <a:buChar char="•"/>
                      </a:pPr>
                      <a:r>
                        <a:rPr lang="en-US" sz="1600" u="none" baseline="0" dirty="0">
                          <a:latin typeface="+mn-lt"/>
                        </a:rPr>
                        <a:t>If created will always be read, even if a default bid exists</a:t>
                      </a:r>
                    </a:p>
                    <a:p>
                      <a:pPr marL="285750" indent="-285750">
                        <a:buFont typeface="Arial"/>
                        <a:buChar char="•"/>
                      </a:pPr>
                      <a:r>
                        <a:rPr lang="en-US" sz="1600" u="none" dirty="0">
                          <a:latin typeface="+mn-lt"/>
                        </a:rPr>
                        <a:t>White Background</a:t>
                      </a:r>
                    </a:p>
                  </a:txBody>
                  <a:tcPr/>
                </a:tc>
                <a:extLst>
                  <a:ext uri="{0D108BD9-81ED-4DB2-BD59-A6C34878D82A}">
                    <a16:rowId xmlns:a16="http://schemas.microsoft.com/office/drawing/2014/main" val="10001"/>
                  </a:ext>
                </a:extLst>
              </a:tr>
            </a:tbl>
          </a:graphicData>
        </a:graphic>
      </p:graphicFrame>
      <p:graphicFrame>
        <p:nvGraphicFramePr>
          <p:cNvPr id="5" name="Content Placeholder 2"/>
          <p:cNvGraphicFramePr>
            <a:graphicFrameLocks/>
          </p:cNvGraphicFramePr>
          <p:nvPr>
            <p:extLst>
              <p:ext uri="{D42A27DB-BD31-4B8C-83A1-F6EECF244321}">
                <p14:modId xmlns:p14="http://schemas.microsoft.com/office/powerpoint/2010/main" val="3724308747"/>
              </p:ext>
            </p:extLst>
          </p:nvPr>
        </p:nvGraphicFramePr>
        <p:xfrm>
          <a:off x="914400" y="5638800"/>
          <a:ext cx="7315200" cy="609600"/>
        </p:xfrm>
        <a:graphic>
          <a:graphicData uri="http://schemas.openxmlformats.org/drawingml/2006/table">
            <a:tbl>
              <a:tblPr firstRow="1" bandRow="1">
                <a:tableStyleId>{5C22544A-7EE6-4342-B048-85BDC9FD1C3A}</a:tableStyleId>
              </a:tblPr>
              <a:tblGrid>
                <a:gridCol w="7315200">
                  <a:extLst>
                    <a:ext uri="{9D8B030D-6E8A-4147-A177-3AD203B41FA5}">
                      <a16:colId xmlns:a16="http://schemas.microsoft.com/office/drawing/2014/main" val="20000"/>
                    </a:ext>
                  </a:extLst>
                </a:gridCol>
              </a:tblGrid>
              <a:tr h="609600">
                <a:tc>
                  <a:txBody>
                    <a:bodyPr/>
                    <a:lstStyle/>
                    <a:p>
                      <a:pPr marL="631825" marR="0" indent="-631825"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outerShdw blurRad="38100" dist="38100" dir="2700000" algn="tl">
                              <a:srgbClr val="000000">
                                <a:alpha val="43137"/>
                              </a:srgbClr>
                            </a:outerShdw>
                          </a:effectLst>
                          <a:latin typeface="+mn-lt"/>
                        </a:rPr>
                        <a:t>Note:  </a:t>
                      </a:r>
                      <a:r>
                        <a:rPr lang="en-US" sz="1600" b="0" kern="1200" dirty="0">
                          <a:solidFill>
                            <a:schemeClr val="tx1"/>
                          </a:solidFill>
                          <a:effectLst/>
                          <a:latin typeface="+mn-lt"/>
                          <a:ea typeface="+mn-ea"/>
                          <a:cs typeface="+mn-cs"/>
                        </a:rPr>
                        <a:t>The logic does not read both bids</a:t>
                      </a:r>
                      <a:r>
                        <a:rPr lang="en-US" sz="1600" b="0" kern="1200" baseline="0" dirty="0">
                          <a:solidFill>
                            <a:schemeClr val="tx1"/>
                          </a:solidFill>
                          <a:effectLst/>
                          <a:latin typeface="+mn-lt"/>
                          <a:ea typeface="+mn-ea"/>
                          <a:cs typeface="+mn-cs"/>
                        </a:rPr>
                        <a:t> and does not jump from one bid to the other. Default bid will be used only if no Current bid exists.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6" name="Picture 5" descr="Screen Shot 2017-06-07 at 9.59.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346822"/>
            <a:ext cx="7315200" cy="987178"/>
          </a:xfrm>
          <a:prstGeom prst="rect">
            <a:avLst/>
          </a:prstGeom>
          <a:ln w="28575" cmpd="sng">
            <a:solidFill>
              <a:schemeClr val="accent1"/>
            </a:solidFill>
          </a:ln>
        </p:spPr>
      </p:pic>
      <p:sp>
        <p:nvSpPr>
          <p:cNvPr id="7" name="Left Arrow 6"/>
          <p:cNvSpPr/>
          <p:nvPr/>
        </p:nvSpPr>
        <p:spPr>
          <a:xfrm>
            <a:off x="2438400" y="4330475"/>
            <a:ext cx="1143000" cy="2286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8160823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Bid Preference Editor</a:t>
            </a:r>
          </a:p>
        </p:txBody>
      </p:sp>
      <p:sp>
        <p:nvSpPr>
          <p:cNvPr id="5" name="TextBox 4"/>
          <p:cNvSpPr txBox="1"/>
          <p:nvPr/>
        </p:nvSpPr>
        <p:spPr>
          <a:xfrm>
            <a:off x="685800" y="2089232"/>
            <a:ext cx="7429907" cy="4401205"/>
          </a:xfrm>
          <a:prstGeom prst="rect">
            <a:avLst/>
          </a:prstGeom>
          <a:solidFill>
            <a:schemeClr val="bg1"/>
          </a:solidFill>
        </p:spPr>
        <p:txBody>
          <a:bodyPr wrap="square" rtlCol="0">
            <a:spAutoFit/>
          </a:bodyPr>
          <a:lstStyle/>
          <a:p>
            <a:pPr>
              <a:spcBef>
                <a:spcPts val="600"/>
              </a:spcBef>
              <a:spcAft>
                <a:spcPts val="600"/>
              </a:spcAft>
            </a:pPr>
            <a:r>
              <a:rPr lang="en-US" sz="1600" dirty="0"/>
              <a:t>Use the Bid Preference Editor to enter your search criteria and                                                          add options to your bid.</a:t>
            </a:r>
          </a:p>
          <a:p>
            <a:pPr marL="285750" indent="-285750">
              <a:spcBef>
                <a:spcPts val="600"/>
              </a:spcBef>
              <a:spcAft>
                <a:spcPts val="600"/>
              </a:spcAft>
              <a:buFont typeface="Arial" panose="020B0604020202020204" pitchFamily="34" charset="0"/>
              <a:buChar char="•"/>
            </a:pPr>
            <a:r>
              <a:rPr lang="en-US" sz="1600" dirty="0"/>
              <a:t>The </a:t>
            </a:r>
            <a:r>
              <a:rPr lang="en-US" sz="1600" b="1" dirty="0"/>
              <a:t>Home</a:t>
            </a:r>
            <a:r>
              <a:rPr lang="en-US" sz="1600" dirty="0"/>
              <a:t> button returns you back to this list, but it leaves                                                                your last selection checked. If you were adding a Prefer Off                                                         bid, you would come back here with it selected.</a:t>
            </a:r>
          </a:p>
          <a:p>
            <a:pPr marL="285750" indent="-285750">
              <a:spcBef>
                <a:spcPts val="600"/>
              </a:spcBef>
              <a:spcAft>
                <a:spcPts val="600"/>
              </a:spcAft>
              <a:buFont typeface="Arial" panose="020B0604020202020204" pitchFamily="34" charset="0"/>
              <a:buChar char="•"/>
            </a:pPr>
            <a:r>
              <a:rPr lang="en-US" sz="1600" dirty="0"/>
              <a:t>The </a:t>
            </a:r>
            <a:r>
              <a:rPr lang="en-US" sz="1600" b="1" dirty="0"/>
              <a:t>Apply</a:t>
            </a:r>
            <a:r>
              <a:rPr lang="en-US" sz="1600" dirty="0"/>
              <a:t> button adds your bid preference. The </a:t>
            </a:r>
            <a:r>
              <a:rPr lang="en-US" sz="1600" b="1" dirty="0"/>
              <a:t>Apply</a:t>
            </a:r>
            <a:r>
              <a:rPr lang="en-US" sz="1600" dirty="0"/>
              <a:t> button remains gray until you have entered the proper criteria. The red text at the top of the bid explains what criteria you are missing to add a bid. On the pairing screen, the white text above the list of pairings explains what criteria you are missing to perform a search. For example, if you want to add Depart On dates and haven't entered any dates you cannot select the </a:t>
            </a:r>
            <a:r>
              <a:rPr lang="en-US" sz="1600" b="1" dirty="0"/>
              <a:t>Apply</a:t>
            </a:r>
            <a:r>
              <a:rPr lang="en-US" sz="1600" dirty="0"/>
              <a:t> button. When the </a:t>
            </a:r>
            <a:r>
              <a:rPr lang="en-US" sz="1600" b="1" dirty="0"/>
              <a:t>Apply</a:t>
            </a:r>
            <a:r>
              <a:rPr lang="en-US" sz="1600" dirty="0"/>
              <a:t> button is blue, you can click it to add your preferences to your bid.</a:t>
            </a:r>
          </a:p>
          <a:p>
            <a:pPr marL="285750" indent="-285750">
              <a:spcBef>
                <a:spcPts val="600"/>
              </a:spcBef>
              <a:spcAft>
                <a:spcPts val="600"/>
              </a:spcAft>
              <a:buFont typeface="Arial" panose="020B0604020202020204" pitchFamily="34" charset="0"/>
              <a:buChar char="•"/>
            </a:pPr>
            <a:r>
              <a:rPr lang="en-US" sz="1600" dirty="0"/>
              <a:t>The </a:t>
            </a:r>
            <a:r>
              <a:rPr lang="en-US" sz="1600" b="1" dirty="0"/>
              <a:t>Close</a:t>
            </a:r>
            <a:r>
              <a:rPr lang="en-US" sz="1600" dirty="0"/>
              <a:t> button closes the Bid Preference Editor.</a:t>
            </a:r>
          </a:p>
          <a:p>
            <a:pPr marL="285750" indent="-285750">
              <a:spcBef>
                <a:spcPts val="600"/>
              </a:spcBef>
              <a:spcAft>
                <a:spcPts val="600"/>
              </a:spcAft>
              <a:buFont typeface="Arial" panose="020B0604020202020204" pitchFamily="34" charset="0"/>
              <a:buChar char="•"/>
            </a:pPr>
            <a:r>
              <a:rPr lang="en-US" sz="1600" dirty="0"/>
              <a:t>The </a:t>
            </a:r>
            <a:r>
              <a:rPr lang="en-US" sz="1600" b="1" dirty="0"/>
              <a:t>Reset All</a:t>
            </a:r>
            <a:r>
              <a:rPr lang="en-US" sz="1600" dirty="0"/>
              <a:t> button returns you back to this list, but it removes all selections checked.</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0" b="-840"/>
          <a:stretch/>
        </p:blipFill>
        <p:spPr bwMode="auto">
          <a:xfrm>
            <a:off x="6019800" y="1314450"/>
            <a:ext cx="2374900" cy="22669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87187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33400"/>
            <a:ext cx="7543800" cy="8842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800" kern="1200">
                <a:solidFill>
                  <a:schemeClr val="tx1"/>
                </a:solidFill>
                <a:latin typeface="Helvetica" panose="020B0604020202030204" pitchFamily="34" charset="0"/>
                <a:ea typeface="+mj-ea"/>
                <a:cs typeface="+mj-cs"/>
              </a:defRPr>
            </a:lvl1pPr>
          </a:lstStyle>
          <a:p>
            <a:pPr algn="l"/>
            <a:r>
              <a:rPr lang="en-US" sz="4400" b="1" dirty="0">
                <a:solidFill>
                  <a:srgbClr val="0070C0"/>
                </a:solidFill>
                <a:latin typeface="+mj-lt"/>
              </a:rPr>
              <a:t>Bid Preferences</a:t>
            </a:r>
          </a:p>
        </p:txBody>
      </p:sp>
      <p:sp>
        <p:nvSpPr>
          <p:cNvPr id="5" name="Rectangle 4"/>
          <p:cNvSpPr/>
          <p:nvPr/>
        </p:nvSpPr>
        <p:spPr>
          <a:xfrm>
            <a:off x="762000" y="2096869"/>
            <a:ext cx="7620000" cy="369332"/>
          </a:xfrm>
          <a:prstGeom prst="rect">
            <a:avLst/>
          </a:prstGeom>
        </p:spPr>
        <p:txBody>
          <a:bodyPr wrap="square">
            <a:spAutoFit/>
          </a:bodyPr>
          <a:lstStyle/>
          <a:p>
            <a:pPr>
              <a:spcAft>
                <a:spcPts val="600"/>
              </a:spcAft>
            </a:pPr>
            <a:r>
              <a:rPr lang="en-US" dirty="0"/>
              <a:t>A single, numbered line of a bid group representing a Positive or Negative bid.</a:t>
            </a:r>
          </a:p>
        </p:txBody>
      </p:sp>
      <p:grpSp>
        <p:nvGrpSpPr>
          <p:cNvPr id="9" name="Group 8"/>
          <p:cNvGrpSpPr/>
          <p:nvPr/>
        </p:nvGrpSpPr>
        <p:grpSpPr>
          <a:xfrm>
            <a:off x="4724400" y="2743200"/>
            <a:ext cx="3657600" cy="489600"/>
            <a:chOff x="3544950" y="45882"/>
            <a:chExt cx="3109577" cy="489600"/>
          </a:xfrm>
          <a:solidFill>
            <a:schemeClr val="accent1">
              <a:lumMod val="20000"/>
              <a:lumOff val="80000"/>
            </a:schemeClr>
          </a:solidFill>
        </p:grpSpPr>
        <p:sp>
          <p:nvSpPr>
            <p:cNvPr id="13" name="Rectangle 12"/>
            <p:cNvSpPr/>
            <p:nvPr/>
          </p:nvSpPr>
          <p:spPr>
            <a:xfrm>
              <a:off x="3544950" y="45882"/>
              <a:ext cx="3109577" cy="489600"/>
            </a:xfrm>
            <a:prstGeom prst="rect">
              <a:avLst/>
            </a:prstGeom>
            <a:grpFill/>
          </p:spPr>
          <p:style>
            <a:lnRef idx="2">
              <a:schemeClr val="accent1"/>
            </a:lnRef>
            <a:fillRef idx="1">
              <a:schemeClr val="lt1"/>
            </a:fillRef>
            <a:effectRef idx="0">
              <a:schemeClr val="accent1"/>
            </a:effectRef>
            <a:fontRef idx="minor">
              <a:schemeClr val="dk1"/>
            </a:fontRef>
          </p:style>
        </p:sp>
        <p:sp>
          <p:nvSpPr>
            <p:cNvPr id="14" name="Rectangle 13"/>
            <p:cNvSpPr/>
            <p:nvPr/>
          </p:nvSpPr>
          <p:spPr>
            <a:xfrm>
              <a:off x="3544950" y="45882"/>
              <a:ext cx="3109577" cy="489600"/>
            </a:xfrm>
            <a:prstGeom prst="rect">
              <a:avLst/>
            </a:prstGeom>
            <a:grpFill/>
          </p:spPr>
          <p:style>
            <a:lnRef idx="2">
              <a:schemeClr val="accent1"/>
            </a:lnRef>
            <a:fillRef idx="1">
              <a:schemeClr val="lt1"/>
            </a:fillRef>
            <a:effectRef idx="0">
              <a:schemeClr val="accent1"/>
            </a:effectRef>
            <a:fontRef idx="minor">
              <a:schemeClr val="dk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a:t>Positive Bids</a:t>
              </a:r>
            </a:p>
          </p:txBody>
        </p:sp>
      </p:grpSp>
      <p:grpSp>
        <p:nvGrpSpPr>
          <p:cNvPr id="10" name="Group 9"/>
          <p:cNvGrpSpPr/>
          <p:nvPr/>
        </p:nvGrpSpPr>
        <p:grpSpPr>
          <a:xfrm>
            <a:off x="4724400" y="3232800"/>
            <a:ext cx="3657600" cy="2542834"/>
            <a:chOff x="3544950" y="535482"/>
            <a:chExt cx="3109577" cy="3228634"/>
          </a:xfrm>
        </p:grpSpPr>
        <p:sp>
          <p:nvSpPr>
            <p:cNvPr id="11" name="Rectangle 10"/>
            <p:cNvSpPr/>
            <p:nvPr/>
          </p:nvSpPr>
          <p:spPr>
            <a:xfrm>
              <a:off x="3544950" y="535482"/>
              <a:ext cx="3109577" cy="3228634"/>
            </a:xfrm>
            <a:prstGeom prst="rect">
              <a:avLst/>
            </a:prstGeom>
          </p:spPr>
          <p:style>
            <a:lnRef idx="2">
              <a:schemeClr val="accent1"/>
            </a:lnRef>
            <a:fillRef idx="1">
              <a:schemeClr val="lt1"/>
            </a:fillRef>
            <a:effectRef idx="0">
              <a:schemeClr val="accent1"/>
            </a:effectRef>
            <a:fontRef idx="minor">
              <a:schemeClr val="dk1"/>
            </a:fontRef>
          </p:style>
        </p:sp>
        <p:sp>
          <p:nvSpPr>
            <p:cNvPr id="12" name="Rectangle 11"/>
            <p:cNvSpPr/>
            <p:nvPr/>
          </p:nvSpPr>
          <p:spPr>
            <a:xfrm>
              <a:off x="3544950" y="535482"/>
              <a:ext cx="3109577" cy="3228634"/>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Award Pairings</a:t>
              </a:r>
            </a:p>
            <a:p>
              <a:pPr marL="0" lvl="1" algn="l" defTabSz="755650">
                <a:lnSpc>
                  <a:spcPct val="90000"/>
                </a:lnSpc>
                <a:spcBef>
                  <a:spcPct val="0"/>
                </a:spcBef>
                <a:spcAft>
                  <a:spcPct val="15000"/>
                </a:spcAft>
              </a:pPr>
              <a:r>
                <a:rPr lang="en-US" sz="1700" kern="1200" dirty="0"/>
                <a:t>Positive bids take pairings from the available pool and add them to your block. With positive bids, the PBS Scheduler looks for pairing attributes that match the bid preference. This is an all-inclusive preference. Therefore, the pairing must meet all criteria to be awarded from the pool of available pairings.</a:t>
              </a:r>
            </a:p>
          </p:txBody>
        </p:sp>
      </p:grpSp>
      <p:grpSp>
        <p:nvGrpSpPr>
          <p:cNvPr id="22" name="Group 21"/>
          <p:cNvGrpSpPr/>
          <p:nvPr/>
        </p:nvGrpSpPr>
        <p:grpSpPr>
          <a:xfrm>
            <a:off x="838200" y="3251850"/>
            <a:ext cx="3657600" cy="1990384"/>
            <a:chOff x="32" y="535482"/>
            <a:chExt cx="3109577" cy="3228634"/>
          </a:xfrm>
        </p:grpSpPr>
        <p:sp>
          <p:nvSpPr>
            <p:cNvPr id="23" name="Rectangle 22"/>
            <p:cNvSpPr/>
            <p:nvPr/>
          </p:nvSpPr>
          <p:spPr>
            <a:xfrm>
              <a:off x="32" y="535482"/>
              <a:ext cx="3109577" cy="3228634"/>
            </a:xfrm>
            <a:prstGeom prst="rect">
              <a:avLst/>
            </a:prstGeom>
          </p:spPr>
          <p:style>
            <a:lnRef idx="2">
              <a:schemeClr val="accent1"/>
            </a:lnRef>
            <a:fillRef idx="1">
              <a:schemeClr val="lt1"/>
            </a:fillRef>
            <a:effectRef idx="0">
              <a:schemeClr val="accent1"/>
            </a:effectRef>
            <a:fontRef idx="minor">
              <a:schemeClr val="dk1"/>
            </a:fontRef>
          </p:style>
        </p:sp>
        <p:sp>
          <p:nvSpPr>
            <p:cNvPr id="24" name="Rectangle 23"/>
            <p:cNvSpPr/>
            <p:nvPr/>
          </p:nvSpPr>
          <p:spPr>
            <a:xfrm>
              <a:off x="32" y="535482"/>
              <a:ext cx="3109577" cy="3228634"/>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Prefer Off</a:t>
              </a:r>
            </a:p>
            <a:p>
              <a:pPr marL="171450" lvl="1" indent="-171450" algn="l" defTabSz="755650">
                <a:lnSpc>
                  <a:spcPct val="90000"/>
                </a:lnSpc>
                <a:spcBef>
                  <a:spcPct val="0"/>
                </a:spcBef>
                <a:spcAft>
                  <a:spcPct val="15000"/>
                </a:spcAft>
                <a:buChar char="••"/>
              </a:pPr>
              <a:r>
                <a:rPr lang="en-US" sz="1700" kern="1200" dirty="0"/>
                <a:t>Avoid Pairings</a:t>
              </a:r>
            </a:p>
            <a:p>
              <a:pPr marL="0" lvl="1" defTabSz="755650">
                <a:lnSpc>
                  <a:spcPct val="90000"/>
                </a:lnSpc>
                <a:spcBef>
                  <a:spcPct val="0"/>
                </a:spcBef>
                <a:spcAft>
                  <a:spcPct val="15000"/>
                </a:spcAft>
              </a:pPr>
              <a:r>
                <a:rPr lang="en-US" sz="1700" kern="1200" dirty="0"/>
                <a:t>Negative bids remove pairings from the available pairing pool. With negative bids, only one instance of the bid attribute within the pairing must match the bid preference. </a:t>
              </a:r>
            </a:p>
          </p:txBody>
        </p:sp>
      </p:grpSp>
      <p:grpSp>
        <p:nvGrpSpPr>
          <p:cNvPr id="19" name="Group 18"/>
          <p:cNvGrpSpPr/>
          <p:nvPr/>
        </p:nvGrpSpPr>
        <p:grpSpPr>
          <a:xfrm>
            <a:off x="838200" y="2762250"/>
            <a:ext cx="3657600" cy="489600"/>
            <a:chOff x="32" y="45882"/>
            <a:chExt cx="3109577" cy="489600"/>
          </a:xfrm>
          <a:solidFill>
            <a:schemeClr val="accent1">
              <a:lumMod val="20000"/>
              <a:lumOff val="80000"/>
            </a:schemeClr>
          </a:solidFill>
        </p:grpSpPr>
        <p:sp>
          <p:nvSpPr>
            <p:cNvPr id="20" name="Rectangle 19"/>
            <p:cNvSpPr/>
            <p:nvPr/>
          </p:nvSpPr>
          <p:spPr>
            <a:xfrm>
              <a:off x="32" y="45882"/>
              <a:ext cx="3109577" cy="489600"/>
            </a:xfrm>
            <a:prstGeom prst="rect">
              <a:avLst/>
            </a:prstGeom>
            <a:grpFill/>
          </p:spPr>
          <p:style>
            <a:lnRef idx="2">
              <a:schemeClr val="accent1"/>
            </a:lnRef>
            <a:fillRef idx="1">
              <a:schemeClr val="lt1"/>
            </a:fillRef>
            <a:effectRef idx="0">
              <a:schemeClr val="accent1"/>
            </a:effectRef>
            <a:fontRef idx="minor">
              <a:schemeClr val="dk1"/>
            </a:fontRef>
          </p:style>
        </p:sp>
        <p:sp>
          <p:nvSpPr>
            <p:cNvPr id="21" name="Rectangle 20"/>
            <p:cNvSpPr/>
            <p:nvPr/>
          </p:nvSpPr>
          <p:spPr>
            <a:xfrm>
              <a:off x="32" y="45882"/>
              <a:ext cx="3109577" cy="489600"/>
            </a:xfrm>
            <a:prstGeom prst="rect">
              <a:avLst/>
            </a:prstGeom>
            <a:grpFill/>
          </p:spPr>
          <p:style>
            <a:lnRef idx="2">
              <a:schemeClr val="accent1"/>
            </a:lnRef>
            <a:fillRef idx="1">
              <a:schemeClr val="lt1"/>
            </a:fillRef>
            <a:effectRef idx="0">
              <a:schemeClr val="accent1"/>
            </a:effectRef>
            <a:fontRef idx="minor">
              <a:schemeClr val="dk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a:t>Negative Bids</a:t>
              </a:r>
            </a:p>
          </p:txBody>
        </p:sp>
      </p:grpSp>
    </p:spTree>
    <p:extLst>
      <p:ext uri="{BB962C8B-B14F-4D97-AF65-F5344CB8AC3E}">
        <p14:creationId xmlns:p14="http://schemas.microsoft.com/office/powerpoint/2010/main" val="23139869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5800" y="1600200"/>
            <a:ext cx="8001000" cy="4308872"/>
          </a:xfrm>
          <a:prstGeom prst="rect">
            <a:avLst/>
          </a:prstGeom>
        </p:spPr>
        <p:txBody>
          <a:bodyPr wrap="square">
            <a:spAutoFit/>
          </a:bodyPr>
          <a:lstStyle/>
          <a:p>
            <a:pPr marL="2341563" indent="-285750">
              <a:spcBef>
                <a:spcPts val="1200"/>
              </a:spcBef>
              <a:buFont typeface="Arial" panose="020B0604020202020204" pitchFamily="34" charset="0"/>
              <a:buChar char="•"/>
            </a:pPr>
            <a:r>
              <a:rPr lang="en-US" dirty="0"/>
              <a:t>Prefer Off bid preferences request dates or days off during the bid period. You can select days of the week, specific dates or ranges of days/dates, and times of day that you want to be free of duty. </a:t>
            </a:r>
          </a:p>
          <a:p>
            <a:pPr marL="2341563" indent="-285750">
              <a:spcBef>
                <a:spcPts val="1200"/>
              </a:spcBef>
              <a:buFont typeface="Arial" panose="020B0604020202020204" pitchFamily="34" charset="0"/>
              <a:buChar char="•"/>
            </a:pPr>
            <a:r>
              <a:rPr lang="en-US" dirty="0"/>
              <a:t>Prefer Off bid preferences are negative bids that exclude pairings from consideration.</a:t>
            </a:r>
          </a:p>
          <a:p>
            <a:pPr marL="2341562" indent="-285750">
              <a:spcBef>
                <a:spcPts val="1200"/>
              </a:spcBef>
              <a:buFont typeface="Arial" panose="020B0604020202020204" pitchFamily="34" charset="0"/>
              <a:buChar char="•"/>
            </a:pPr>
            <a:r>
              <a:rPr lang="en-US" dirty="0"/>
              <a:t>All Prefer Off bids can be modified with an </a:t>
            </a:r>
            <a:r>
              <a:rPr lang="en-US" b="1" dirty="0"/>
              <a:t>“All or Nothing”</a:t>
            </a:r>
            <a:r>
              <a:rPr lang="en-US" dirty="0"/>
              <a:t> or a </a:t>
            </a:r>
            <a:r>
              <a:rPr lang="en-US" b="1" dirty="0"/>
              <a:t>“Else Start Next Bid Group”</a:t>
            </a:r>
            <a:r>
              <a:rPr lang="en-US" dirty="0"/>
              <a:t> qualifier.</a:t>
            </a:r>
            <a:r>
              <a:rPr lang="en-US" b="1" dirty="0"/>
              <a:t> </a:t>
            </a:r>
          </a:p>
          <a:p>
            <a:pPr marL="2341562" indent="-285750">
              <a:spcBef>
                <a:spcPts val="1200"/>
              </a:spcBef>
              <a:buFont typeface="Arial" panose="020B0604020202020204" pitchFamily="34" charset="0"/>
              <a:buChar char="•"/>
            </a:pPr>
            <a:r>
              <a:rPr lang="en-US" b="1" dirty="0"/>
              <a:t>All or Nothing – </a:t>
            </a:r>
            <a:r>
              <a:rPr lang="en-US" dirty="0"/>
              <a:t>Tells the logic that if all days requested can’t be honored then the prefer off bid should be ignored. The logic will continue to read the bid group. </a:t>
            </a:r>
          </a:p>
          <a:p>
            <a:pPr marL="285750" lvl="1" indent="-285750">
              <a:spcBef>
                <a:spcPts val="1200"/>
              </a:spcBef>
              <a:buFont typeface="Arial"/>
              <a:buChar char="•"/>
              <a:tabLst>
                <a:tab pos="339725" algn="l"/>
              </a:tabLst>
            </a:pPr>
            <a:r>
              <a:rPr lang="en-US" b="1" dirty="0"/>
              <a:t>Else Start Next Bid</a:t>
            </a:r>
            <a:r>
              <a:rPr lang="en-US" dirty="0"/>
              <a:t> </a:t>
            </a:r>
            <a:r>
              <a:rPr lang="en-US" b="1" dirty="0"/>
              <a:t>Group –</a:t>
            </a:r>
            <a:r>
              <a:rPr lang="en-US" dirty="0"/>
              <a:t> Tells the logic that if any of the days requested can’t be honored, to ignore the bid group and move to the next bid group.</a:t>
            </a:r>
          </a:p>
        </p:txBody>
      </p:sp>
      <p:sp>
        <p:nvSpPr>
          <p:cNvPr id="3" name="Title 1"/>
          <p:cNvSpPr txBox="1">
            <a:spLocks/>
          </p:cNvSpPr>
          <p:nvPr/>
        </p:nvSpPr>
        <p:spPr>
          <a:xfrm>
            <a:off x="685800" y="533400"/>
            <a:ext cx="7543800" cy="8842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800" kern="1200">
                <a:solidFill>
                  <a:schemeClr val="tx1"/>
                </a:solidFill>
                <a:latin typeface="Helvetica" panose="020B0604020202030204" pitchFamily="34" charset="0"/>
                <a:ea typeface="+mj-ea"/>
                <a:cs typeface="+mj-cs"/>
              </a:defRPr>
            </a:lvl1pPr>
          </a:lstStyle>
          <a:p>
            <a:pPr algn="l"/>
            <a:r>
              <a:rPr lang="en-US" sz="4400" b="1" dirty="0">
                <a:solidFill>
                  <a:srgbClr val="0070C0"/>
                </a:solidFill>
                <a:latin typeface="+mj-lt"/>
              </a:rPr>
              <a:t>Prefer Off Bid Preferences</a:t>
            </a:r>
          </a:p>
        </p:txBody>
      </p:sp>
      <p:sp>
        <p:nvSpPr>
          <p:cNvPr id="4" name="TextBox 3"/>
          <p:cNvSpPr txBox="1"/>
          <p:nvPr/>
        </p:nvSpPr>
        <p:spPr>
          <a:xfrm>
            <a:off x="851140" y="1808470"/>
            <a:ext cx="7315200" cy="369332"/>
          </a:xfrm>
          <a:prstGeom prst="rect">
            <a:avLst/>
          </a:prstGeom>
          <a:noFill/>
        </p:spPr>
        <p:txBody>
          <a:bodyPr wrap="square" rtlCol="0">
            <a:spAutoFit/>
          </a:bodyPr>
          <a:lstStyle/>
          <a:p>
            <a:pPr>
              <a:spcAft>
                <a:spcPts val="600"/>
              </a:spcAft>
            </a:pPr>
            <a:endParaRPr lang="en-US" dirty="0"/>
          </a:p>
        </p:txBody>
      </p:sp>
      <p:pic>
        <p:nvPicPr>
          <p:cNvPr id="2" name="Picture 1" descr="Screen Shot 2020-04-28 at 9.46.13 AM.png"/>
          <p:cNvPicPr>
            <a:picLocks noChangeAspect="1"/>
          </p:cNvPicPr>
          <p:nvPr/>
        </p:nvPicPr>
        <p:blipFill rotWithShape="1">
          <a:blip r:embed="rId3">
            <a:extLst>
              <a:ext uri="{28A0092B-C50C-407E-A947-70E740481C1C}">
                <a14:useLocalDpi xmlns:a14="http://schemas.microsoft.com/office/drawing/2010/main" val="0"/>
              </a:ext>
            </a:extLst>
          </a:blip>
          <a:srcRect l="-1085" r="3830"/>
          <a:stretch/>
        </p:blipFill>
        <p:spPr>
          <a:xfrm>
            <a:off x="609600" y="1720555"/>
            <a:ext cx="1895564" cy="3308645"/>
          </a:xfrm>
          <a:prstGeom prst="rect">
            <a:avLst/>
          </a:prstGeom>
          <a:ln w="38100">
            <a:solidFill>
              <a:srgbClr val="92D050"/>
            </a:solidFill>
          </a:ln>
        </p:spPr>
      </p:pic>
    </p:spTree>
    <p:extLst>
      <p:ext uri="{BB962C8B-B14F-4D97-AF65-F5344CB8AC3E}">
        <p14:creationId xmlns:p14="http://schemas.microsoft.com/office/powerpoint/2010/main" val="2184143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Up-Down Arrow 15"/>
          <p:cNvSpPr/>
          <p:nvPr/>
        </p:nvSpPr>
        <p:spPr>
          <a:xfrm>
            <a:off x="2407320" y="4086999"/>
            <a:ext cx="1524000" cy="2313801"/>
          </a:xfrm>
          <a:prstGeom prst="upDownArrow">
            <a:avLst>
              <a:gd name="adj1" fmla="val 37479"/>
              <a:gd name="adj2" fmla="val 36957"/>
            </a:avLst>
          </a:prstGeom>
          <a:solidFill>
            <a:srgbClr val="FFFFCC"/>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Left-Right Arrow 14"/>
          <p:cNvSpPr/>
          <p:nvPr/>
        </p:nvSpPr>
        <p:spPr>
          <a:xfrm>
            <a:off x="1253727" y="3114045"/>
            <a:ext cx="6594873" cy="848355"/>
          </a:xfrm>
          <a:prstGeom prst="lef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itle 1"/>
          <p:cNvSpPr>
            <a:spLocks noGrp="1"/>
          </p:cNvSpPr>
          <p:nvPr>
            <p:ph type="title"/>
          </p:nvPr>
        </p:nvSpPr>
        <p:spPr>
          <a:xfrm>
            <a:off x="684139" y="563562"/>
            <a:ext cx="7545462" cy="884238"/>
          </a:xfrm>
        </p:spPr>
        <p:txBody>
          <a:bodyPr>
            <a:normAutofit/>
          </a:bodyPr>
          <a:lstStyle/>
          <a:p>
            <a:pPr algn="l"/>
            <a:r>
              <a:rPr lang="en-US" sz="4400" b="1" dirty="0">
                <a:solidFill>
                  <a:srgbClr val="0070C0"/>
                </a:solidFill>
                <a:latin typeface="+mj-lt"/>
              </a:rPr>
              <a:t>Prefer Off Bid Notes</a:t>
            </a:r>
          </a:p>
        </p:txBody>
      </p:sp>
      <p:sp>
        <p:nvSpPr>
          <p:cNvPr id="8" name="TextBox 7"/>
          <p:cNvSpPr txBox="1"/>
          <p:nvPr/>
        </p:nvSpPr>
        <p:spPr>
          <a:xfrm>
            <a:off x="304800" y="3215056"/>
            <a:ext cx="1163569" cy="646331"/>
          </a:xfrm>
          <a:prstGeom prst="rect">
            <a:avLst/>
          </a:prstGeom>
          <a:noFill/>
        </p:spPr>
        <p:txBody>
          <a:bodyPr wrap="square" rtlCol="0">
            <a:spAutoFit/>
          </a:bodyPr>
          <a:lstStyle/>
          <a:p>
            <a:pPr algn="ctr"/>
            <a:r>
              <a:rPr lang="en-US" b="1" dirty="0"/>
              <a:t>Most Important</a:t>
            </a:r>
          </a:p>
        </p:txBody>
      </p:sp>
      <p:sp>
        <p:nvSpPr>
          <p:cNvPr id="10" name="TextBox 9"/>
          <p:cNvSpPr txBox="1"/>
          <p:nvPr/>
        </p:nvSpPr>
        <p:spPr>
          <a:xfrm>
            <a:off x="2407320" y="4202668"/>
            <a:ext cx="1697388"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Most important</a:t>
            </a:r>
            <a:endParaRPr lang="en-US" dirty="0"/>
          </a:p>
        </p:txBody>
      </p:sp>
      <p:sp>
        <p:nvSpPr>
          <p:cNvPr id="11" name="TextBox 10"/>
          <p:cNvSpPr txBox="1"/>
          <p:nvPr/>
        </p:nvSpPr>
        <p:spPr>
          <a:xfrm>
            <a:off x="2384760" y="5867400"/>
            <a:ext cx="1698991"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Least important</a:t>
            </a:r>
            <a:endParaRPr lang="en-US" dirty="0"/>
          </a:p>
        </p:txBody>
      </p:sp>
      <p:sp>
        <p:nvSpPr>
          <p:cNvPr id="14" name="TextBox 13"/>
          <p:cNvSpPr txBox="1"/>
          <p:nvPr/>
        </p:nvSpPr>
        <p:spPr>
          <a:xfrm>
            <a:off x="685800" y="2133600"/>
            <a:ext cx="7786555" cy="646331"/>
          </a:xfrm>
          <a:prstGeom prst="rect">
            <a:avLst/>
          </a:prstGeom>
          <a:noFill/>
        </p:spPr>
        <p:txBody>
          <a:bodyPr wrap="square" rtlCol="0">
            <a:spAutoFit/>
          </a:bodyPr>
          <a:lstStyle/>
          <a:p>
            <a:pPr>
              <a:spcBef>
                <a:spcPts val="600"/>
              </a:spcBef>
              <a:spcAft>
                <a:spcPts val="600"/>
              </a:spcAft>
            </a:pPr>
            <a:r>
              <a:rPr lang="en-US" dirty="0">
                <a:latin typeface="Calibri" panose="020F0502020204030204" pitchFamily="34" charset="0"/>
              </a:rPr>
              <a:t>The PBS Scheduler takes the listing order into consideration when honoring the Prefer Off Bid Preferences.</a:t>
            </a:r>
          </a:p>
        </p:txBody>
      </p:sp>
      <p:sp>
        <p:nvSpPr>
          <p:cNvPr id="22" name="TextBox 21"/>
          <p:cNvSpPr txBox="1"/>
          <p:nvPr/>
        </p:nvSpPr>
        <p:spPr>
          <a:xfrm>
            <a:off x="7696200" y="3188107"/>
            <a:ext cx="1163569" cy="646331"/>
          </a:xfrm>
          <a:prstGeom prst="rect">
            <a:avLst/>
          </a:prstGeom>
          <a:noFill/>
        </p:spPr>
        <p:txBody>
          <a:bodyPr wrap="square" rtlCol="0">
            <a:spAutoFit/>
          </a:bodyPr>
          <a:lstStyle/>
          <a:p>
            <a:pPr algn="ctr"/>
            <a:r>
              <a:rPr lang="en-US" b="1" dirty="0"/>
              <a:t>Least Important</a:t>
            </a:r>
          </a:p>
        </p:txBody>
      </p:sp>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817" t="38587" r="497" b="30706"/>
          <a:stretch/>
        </p:blipFill>
        <p:spPr bwMode="auto">
          <a:xfrm>
            <a:off x="1445840" y="3418844"/>
            <a:ext cx="6282860" cy="2387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760" y="4724400"/>
            <a:ext cx="3254040" cy="1049428"/>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4984129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8305800" cy="884238"/>
          </a:xfrm>
        </p:spPr>
        <p:txBody>
          <a:bodyPr>
            <a:normAutofit/>
          </a:bodyPr>
          <a:lstStyle/>
          <a:p>
            <a:pPr algn="l"/>
            <a:r>
              <a:rPr lang="en-US" sz="4400" b="1" dirty="0">
                <a:solidFill>
                  <a:srgbClr val="0070C0"/>
                </a:solidFill>
                <a:latin typeface="+mj-lt"/>
              </a:rPr>
              <a:t>Award Pairings Bid Preferences</a:t>
            </a:r>
          </a:p>
        </p:txBody>
      </p:sp>
      <p:sp>
        <p:nvSpPr>
          <p:cNvPr id="5" name="Rectangle 4"/>
          <p:cNvSpPr/>
          <p:nvPr/>
        </p:nvSpPr>
        <p:spPr>
          <a:xfrm>
            <a:off x="3581400" y="2133600"/>
            <a:ext cx="5105400" cy="3046988"/>
          </a:xfrm>
          <a:prstGeom prst="rect">
            <a:avLst/>
          </a:prstGeom>
        </p:spPr>
        <p:txBody>
          <a:bodyPr wrap="square">
            <a:spAutoFit/>
          </a:bodyPr>
          <a:lstStyle/>
          <a:p>
            <a:pPr marL="339725" lvl="1" indent="-339725" algn="just">
              <a:spcBef>
                <a:spcPts val="600"/>
              </a:spcBef>
              <a:spcAft>
                <a:spcPts val="600"/>
              </a:spcAft>
              <a:buFont typeface="Arial" panose="020B0604020202020204" pitchFamily="34" charset="0"/>
              <a:buChar char="•"/>
              <a:tabLst>
                <a:tab pos="339725" algn="l"/>
              </a:tabLst>
            </a:pPr>
            <a:r>
              <a:rPr lang="en-US" dirty="0"/>
              <a:t>Award Pairings bid preferences identify the things that you want to do and your work preferences.</a:t>
            </a:r>
          </a:p>
          <a:p>
            <a:pPr marL="339725" lvl="1" indent="-339725" algn="just">
              <a:spcBef>
                <a:spcPts val="600"/>
              </a:spcBef>
              <a:spcAft>
                <a:spcPts val="600"/>
              </a:spcAft>
              <a:buFont typeface="Arial" panose="020B0604020202020204" pitchFamily="34" charset="0"/>
              <a:buChar char="•"/>
              <a:tabLst>
                <a:tab pos="339725" algn="l"/>
              </a:tabLst>
            </a:pPr>
            <a:r>
              <a:rPr lang="en-US" dirty="0"/>
              <a:t>Award Pairings bid preferences include options that identify particular characteristic of pairings  that you like. </a:t>
            </a:r>
          </a:p>
          <a:p>
            <a:pPr marL="339725" lvl="1" indent="-339725" algn="just">
              <a:spcBef>
                <a:spcPts val="600"/>
              </a:spcBef>
              <a:spcAft>
                <a:spcPts val="600"/>
              </a:spcAft>
              <a:buFont typeface="Arial" panose="020B0604020202020204" pitchFamily="34" charset="0"/>
              <a:buChar char="•"/>
              <a:tabLst>
                <a:tab pos="339725" algn="l"/>
              </a:tabLst>
            </a:pPr>
            <a:r>
              <a:rPr lang="en-US" dirty="0"/>
              <a:t>Award Pairings bid preferences include pairings for consideration and add pairings to your block.</a:t>
            </a:r>
          </a:p>
          <a:p>
            <a:pPr marL="339725" lvl="1" indent="-339725" algn="just">
              <a:spcBef>
                <a:spcPts val="600"/>
              </a:spcBef>
              <a:spcAft>
                <a:spcPts val="600"/>
              </a:spcAft>
              <a:buFont typeface="Arial" panose="020B0604020202020204" pitchFamily="34" charset="0"/>
              <a:buChar char="•"/>
              <a:tabLst>
                <a:tab pos="339725" algn="l"/>
              </a:tabLst>
            </a:pPr>
            <a:endParaRPr lang="en-US" dirty="0"/>
          </a:p>
        </p:txBody>
      </p:sp>
      <p:pic>
        <p:nvPicPr>
          <p:cNvPr id="7" name="Picture 6" descr="Screen Shot 2019-03-10 at 8.22.11 AM.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09600" y="1676400"/>
            <a:ext cx="1469136" cy="3949290"/>
          </a:xfrm>
          <a:prstGeom prst="rect">
            <a:avLst/>
          </a:prstGeom>
          <a:ln w="28575" cmpd="sng">
            <a:solidFill>
              <a:srgbClr val="77933C"/>
            </a:solidFill>
          </a:ln>
        </p:spPr>
      </p:pic>
      <p:pic>
        <p:nvPicPr>
          <p:cNvPr id="10" name="Picture 9" descr="Screen Shot 2019-03-10 at 8.22.3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2571546"/>
            <a:ext cx="1480280" cy="3822700"/>
          </a:xfrm>
          <a:prstGeom prst="rect">
            <a:avLst/>
          </a:prstGeom>
          <a:ln w="28575" cmpd="sng">
            <a:solidFill>
              <a:srgbClr val="77933C"/>
            </a:solidFill>
          </a:ln>
        </p:spPr>
      </p:pic>
    </p:spTree>
    <p:extLst>
      <p:ext uri="{BB962C8B-B14F-4D97-AF65-F5344CB8AC3E}">
        <p14:creationId xmlns:p14="http://schemas.microsoft.com/office/powerpoint/2010/main" val="18087187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5181600"/>
            <a:ext cx="7239000" cy="76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Any vs. Every Bid Preferences</a:t>
            </a:r>
          </a:p>
        </p:txBody>
      </p:sp>
      <p:sp>
        <p:nvSpPr>
          <p:cNvPr id="4" name="Rectangle 3"/>
          <p:cNvSpPr/>
          <p:nvPr/>
        </p:nvSpPr>
        <p:spPr>
          <a:xfrm>
            <a:off x="914400" y="2057400"/>
            <a:ext cx="7315200" cy="3847207"/>
          </a:xfrm>
          <a:prstGeom prst="rect">
            <a:avLst/>
          </a:prstGeom>
        </p:spPr>
        <p:txBody>
          <a:bodyPr wrap="square">
            <a:spAutoFit/>
          </a:bodyPr>
          <a:lstStyle/>
          <a:p>
            <a:r>
              <a:rPr lang="en-US" b="1" dirty="0"/>
              <a:t>Any </a:t>
            </a:r>
            <a:r>
              <a:rPr lang="en-US" dirty="0"/>
              <a:t>or</a:t>
            </a:r>
            <a:r>
              <a:rPr lang="en-US" b="1" dirty="0"/>
              <a:t> Every</a:t>
            </a:r>
            <a:r>
              <a:rPr lang="en-US" dirty="0"/>
              <a:t> options are only available on some of the Award Pairing Bid Preferences.</a:t>
            </a:r>
          </a:p>
          <a:p>
            <a:endParaRPr lang="en-US" dirty="0"/>
          </a:p>
          <a:p>
            <a:pPr>
              <a:spcAft>
                <a:spcPts val="1200"/>
              </a:spcAft>
            </a:pPr>
            <a:endParaRPr lang="en-US" dirty="0"/>
          </a:p>
          <a:p>
            <a:pPr marL="742950" lvl="1" indent="-285750">
              <a:buFont typeface="Arial" panose="020B0604020202020204" pitchFamily="34" charset="0"/>
              <a:buChar char="•"/>
            </a:pPr>
            <a:r>
              <a:rPr lang="en-US" dirty="0"/>
              <a:t>If you use </a:t>
            </a:r>
            <a:r>
              <a:rPr lang="en-US" b="1" dirty="0"/>
              <a:t>Any - </a:t>
            </a:r>
            <a:r>
              <a:rPr lang="en-US" dirty="0"/>
              <a:t>only one leg of the pairing has to contain the property for it to be awarded.</a:t>
            </a:r>
          </a:p>
          <a:p>
            <a:pPr lvl="1"/>
            <a:endParaRPr lang="en-US" dirty="0"/>
          </a:p>
          <a:p>
            <a:pPr marL="742950" lvl="1" indent="-285750">
              <a:buFont typeface="Arial" panose="020B0604020202020204" pitchFamily="34" charset="0"/>
              <a:buChar char="•"/>
            </a:pPr>
            <a:r>
              <a:rPr lang="en-US" dirty="0"/>
              <a:t>If you use </a:t>
            </a:r>
            <a:r>
              <a:rPr lang="en-US" b="1" dirty="0"/>
              <a:t>Every</a:t>
            </a:r>
            <a:r>
              <a:rPr lang="en-US" dirty="0"/>
              <a:t> - every leg of the pairing has to contain the property for it to be awarded.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687388" indent="-687388"/>
            <a:r>
              <a:rPr lang="en-US" sz="2000" b="1" dirty="0"/>
              <a:t>Note:  </a:t>
            </a:r>
            <a:r>
              <a:rPr lang="en-US" sz="1600" dirty="0"/>
              <a:t>Avoid is defaulted to </a:t>
            </a:r>
            <a:r>
              <a:rPr lang="en-US" sz="1600" b="1" dirty="0"/>
              <a:t>Any</a:t>
            </a:r>
            <a:r>
              <a:rPr lang="en-US" sz="1600" dirty="0"/>
              <a:t>. It will remove all pairings where </a:t>
            </a:r>
            <a:r>
              <a:rPr lang="en-US" sz="1600" b="1" dirty="0"/>
              <a:t>any </a:t>
            </a:r>
            <a:r>
              <a:rPr lang="en-US" sz="1600" dirty="0"/>
              <a:t>leg has the property that you want to avoid.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1" t="11537" r="2576"/>
          <a:stretch/>
        </p:blipFill>
        <p:spPr bwMode="auto">
          <a:xfrm>
            <a:off x="1458405" y="2754362"/>
            <a:ext cx="2884995" cy="533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521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PBS Information and Access</a:t>
            </a:r>
          </a:p>
        </p:txBody>
      </p:sp>
      <p:sp>
        <p:nvSpPr>
          <p:cNvPr id="4" name="Text Placeholder 2"/>
          <p:cNvSpPr txBox="1">
            <a:spLocks/>
          </p:cNvSpPr>
          <p:nvPr/>
        </p:nvSpPr>
        <p:spPr>
          <a:xfrm>
            <a:off x="685800" y="2115671"/>
            <a:ext cx="7531523" cy="411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US" sz="1800" dirty="0">
                <a:latin typeface="+mn-lt"/>
                <a:cs typeface="Helvetica" panose="020B0604020202020204" pitchFamily="34" charset="0"/>
              </a:rPr>
              <a:t>Log into </a:t>
            </a:r>
            <a:r>
              <a:rPr lang="en-US" sz="1800" dirty="0">
                <a:latin typeface="+mn-lt"/>
                <a:cs typeface="Helvetica" panose="020B0604020202020204" pitchFamily="34" charset="0"/>
                <a:hlinkClick r:id="rId2"/>
              </a:rPr>
              <a:t>https://www.myenvoyair.com</a:t>
            </a:r>
            <a:endParaRPr lang="en-US" sz="1800" dirty="0">
              <a:latin typeface="+mn-lt"/>
              <a:cs typeface="Helvetica" panose="020B0604020202020204" pitchFamily="34" charset="0"/>
            </a:endParaRPr>
          </a:p>
          <a:p>
            <a:pPr>
              <a:spcAft>
                <a:spcPts val="600"/>
              </a:spcAft>
            </a:pPr>
            <a:r>
              <a:rPr lang="en-US" sz="1800" dirty="0">
                <a:latin typeface="+mn-lt"/>
                <a:cs typeface="Helvetica" panose="020B0604020202020204" pitchFamily="34" charset="0"/>
              </a:rPr>
              <a:t>Go to </a:t>
            </a:r>
            <a:r>
              <a:rPr lang="en-US" sz="1800" b="1" dirty="0">
                <a:latin typeface="+mn-lt"/>
                <a:cs typeface="Helvetica" panose="020B0604020202020204" pitchFamily="34" charset="0"/>
              </a:rPr>
              <a:t>Departments</a:t>
            </a:r>
          </a:p>
          <a:p>
            <a:pPr>
              <a:spcAft>
                <a:spcPts val="600"/>
              </a:spcAft>
            </a:pPr>
            <a:r>
              <a:rPr lang="en-US" sz="1800" dirty="0">
                <a:latin typeface="+mn-lt"/>
                <a:cs typeface="Helvetica" panose="020B0604020202020204" pitchFamily="34" charset="0"/>
              </a:rPr>
              <a:t>Click </a:t>
            </a:r>
            <a:r>
              <a:rPr lang="en-US" sz="1800" b="1" dirty="0">
                <a:latin typeface="+mn-lt"/>
                <a:cs typeface="Helvetica" panose="020B0604020202020204" pitchFamily="34" charset="0"/>
              </a:rPr>
              <a:t>Flight Service</a:t>
            </a:r>
          </a:p>
          <a:p>
            <a:pPr>
              <a:spcAft>
                <a:spcPts val="600"/>
              </a:spcAft>
            </a:pPr>
            <a:r>
              <a:rPr lang="en-US" sz="1800" dirty="0">
                <a:latin typeface="+mn-lt"/>
                <a:cs typeface="Helvetica" panose="020B0604020202020204" pitchFamily="34" charset="0"/>
              </a:rPr>
              <a:t>Click </a:t>
            </a:r>
            <a:r>
              <a:rPr lang="en-US" sz="1800" b="1" dirty="0">
                <a:latin typeface="+mn-lt"/>
                <a:cs typeface="Helvetica" panose="020B0604020202020204" pitchFamily="34" charset="0"/>
              </a:rPr>
              <a:t>PBS, Bidding, &amp; Seniority Lists</a:t>
            </a:r>
          </a:p>
        </p:txBody>
      </p:sp>
      <p:pic>
        <p:nvPicPr>
          <p:cNvPr id="7" name="Picture 6">
            <a:extLst>
              <a:ext uri="{FF2B5EF4-FFF2-40B4-BE49-F238E27FC236}">
                <a16:creationId xmlns:a16="http://schemas.microsoft.com/office/drawing/2014/main" id="{253722A2-C178-7199-BC66-4BB3508A7E3D}"/>
              </a:ext>
            </a:extLst>
          </p:cNvPr>
          <p:cNvPicPr>
            <a:picLocks noChangeAspect="1"/>
          </p:cNvPicPr>
          <p:nvPr/>
        </p:nvPicPr>
        <p:blipFill>
          <a:blip r:embed="rId3"/>
          <a:stretch>
            <a:fillRect/>
          </a:stretch>
        </p:blipFill>
        <p:spPr>
          <a:xfrm>
            <a:off x="1828800" y="3886200"/>
            <a:ext cx="5741730" cy="2133600"/>
          </a:xfrm>
          <a:prstGeom prst="rect">
            <a:avLst/>
          </a:prstGeom>
        </p:spPr>
      </p:pic>
      <p:sp>
        <p:nvSpPr>
          <p:cNvPr id="6" name="Right Arrow 5"/>
          <p:cNvSpPr/>
          <p:nvPr/>
        </p:nvSpPr>
        <p:spPr>
          <a:xfrm rot="10800000">
            <a:off x="7391400" y="4140414"/>
            <a:ext cx="485522" cy="460336"/>
          </a:xfrm>
          <a:prstGeom prst="rightArrow">
            <a:avLst/>
          </a:prstGeom>
          <a:solidFill>
            <a:srgbClr val="92D050"/>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087187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7225" y="381000"/>
            <a:ext cx="8029575" cy="1143000"/>
          </a:xfrm>
        </p:spPr>
        <p:txBody>
          <a:bodyPr/>
          <a:lstStyle/>
          <a:p>
            <a:pPr algn="l"/>
            <a:r>
              <a:rPr lang="en-US" sz="4400" b="1" dirty="0">
                <a:solidFill>
                  <a:srgbClr val="0070C0"/>
                </a:solidFill>
                <a:latin typeface="+mj-lt"/>
              </a:rPr>
              <a:t>Limit Bid Preferences </a:t>
            </a:r>
          </a:p>
        </p:txBody>
      </p:sp>
      <p:sp>
        <p:nvSpPr>
          <p:cNvPr id="7" name="Rectangle 6"/>
          <p:cNvSpPr/>
          <p:nvPr/>
        </p:nvSpPr>
        <p:spPr>
          <a:xfrm>
            <a:off x="657225" y="1828800"/>
            <a:ext cx="8001000" cy="4678204"/>
          </a:xfrm>
          <a:prstGeom prst="rect">
            <a:avLst/>
          </a:prstGeom>
        </p:spPr>
        <p:txBody>
          <a:bodyPr wrap="square">
            <a:spAutoFit/>
          </a:bodyPr>
          <a:lstStyle/>
          <a:p>
            <a:pPr marL="285750" indent="-285750">
              <a:spcBef>
                <a:spcPts val="600"/>
              </a:spcBef>
              <a:buFont typeface="Arial"/>
              <a:buChar char="•"/>
            </a:pPr>
            <a:r>
              <a:rPr lang="en-US" b="1" dirty="0">
                <a:latin typeface="Calibri" panose="020F0502020204030204" pitchFamily="34" charset="0"/>
              </a:rPr>
              <a:t>Limit</a:t>
            </a:r>
            <a:r>
              <a:rPr lang="en-US" dirty="0">
                <a:latin typeface="Calibri" panose="020F0502020204030204" pitchFamily="34" charset="0"/>
              </a:rPr>
              <a:t> is an instruction that may be used on                                                                        Award bid preferences.</a:t>
            </a:r>
          </a:p>
          <a:p>
            <a:pPr marL="285750" indent="-285750">
              <a:spcBef>
                <a:spcPts val="600"/>
              </a:spcBef>
              <a:buFont typeface="Arial"/>
              <a:buChar char="•"/>
            </a:pPr>
            <a:r>
              <a:rPr lang="en-US" b="1" dirty="0">
                <a:latin typeface="Calibri" panose="020F0502020204030204" pitchFamily="34" charset="0"/>
              </a:rPr>
              <a:t>Limit</a:t>
            </a:r>
            <a:r>
              <a:rPr lang="en-US" dirty="0">
                <a:latin typeface="Calibri" panose="020F0502020204030204" pitchFamily="34" charset="0"/>
              </a:rPr>
              <a:t> instructs the PBS Scheduler to award                                                                                                                only a certain number of pairings meeting the                                                                            bid preference criteria.</a:t>
            </a:r>
          </a:p>
          <a:p>
            <a:pPr marL="285750" indent="-285750">
              <a:spcBef>
                <a:spcPts val="600"/>
              </a:spcBef>
              <a:buFont typeface="Arial"/>
              <a:buChar char="•"/>
            </a:pPr>
            <a:r>
              <a:rPr lang="en-US" b="1" dirty="0">
                <a:latin typeface="Calibri" panose="020F0502020204030204" pitchFamily="34" charset="0"/>
              </a:rPr>
              <a:t>Limit</a:t>
            </a:r>
            <a:r>
              <a:rPr lang="en-US" dirty="0">
                <a:latin typeface="Calibri" panose="020F0502020204030204" pitchFamily="34" charset="0"/>
              </a:rPr>
              <a:t> only applies to the bid preference on which it is added and will not influence any other Award or Avoid bid preferences within your bid.</a:t>
            </a:r>
          </a:p>
          <a:p>
            <a:pPr marL="285750" indent="-285750">
              <a:spcBef>
                <a:spcPts val="600"/>
              </a:spcBef>
              <a:buFont typeface="Arial"/>
              <a:buChar char="•"/>
            </a:pPr>
            <a:r>
              <a:rPr lang="en-US" b="1" dirty="0">
                <a:latin typeface="Calibri" panose="020F0502020204030204" pitchFamily="34" charset="0"/>
              </a:rPr>
              <a:t>Limit</a:t>
            </a:r>
            <a:r>
              <a:rPr lang="en-US" dirty="0">
                <a:latin typeface="Calibri" panose="020F0502020204030204" pitchFamily="34" charset="0"/>
              </a:rPr>
              <a:t> is most effective when used in conjunction with a lower priority Avoid bid preference. </a:t>
            </a:r>
            <a:endParaRPr lang="en-US" b="1" dirty="0">
              <a:latin typeface="Calibri" panose="020F0502020204030204" pitchFamily="34" charset="0"/>
            </a:endParaRPr>
          </a:p>
          <a:p>
            <a:pPr lvl="1" indent="-171450">
              <a:spcBef>
                <a:spcPts val="600"/>
              </a:spcBef>
            </a:pPr>
            <a:r>
              <a:rPr lang="en-US" b="1" dirty="0">
                <a:latin typeface="Calibri" panose="020F0502020204030204" pitchFamily="34" charset="0"/>
              </a:rPr>
              <a:t>Limit</a:t>
            </a:r>
            <a:r>
              <a:rPr lang="en-US" dirty="0">
                <a:latin typeface="Calibri" panose="020F0502020204030204" pitchFamily="34" charset="0"/>
              </a:rPr>
              <a:t> example bid:</a:t>
            </a:r>
          </a:p>
          <a:p>
            <a:pPr marL="571500" lvl="1" indent="-285750">
              <a:spcBef>
                <a:spcPts val="600"/>
              </a:spcBef>
              <a:buAutoNum type="arabicPeriod"/>
            </a:pPr>
            <a:r>
              <a:rPr lang="en-US" sz="1400" dirty="0">
                <a:latin typeface="Courier New" panose="02070309020205020404" pitchFamily="49" charset="0"/>
                <a:cs typeface="Courier New" panose="02070309020205020404" pitchFamily="49" charset="0"/>
              </a:rPr>
              <a:t>Award Pairings If Pairing Length = 4 days Limit 2</a:t>
            </a:r>
          </a:p>
          <a:p>
            <a:pPr marL="571500" lvl="1" indent="-285750">
              <a:spcBef>
                <a:spcPts val="600"/>
              </a:spcBef>
              <a:buAutoNum type="arabicPeriod"/>
            </a:pPr>
            <a:r>
              <a:rPr lang="en-US" sz="1400" dirty="0">
                <a:latin typeface="Courier New" panose="02070309020205020404" pitchFamily="49" charset="0"/>
                <a:cs typeface="Courier New" panose="02070309020205020404" pitchFamily="49" charset="0"/>
              </a:rPr>
              <a:t>Avoid Pairings If Pairing Length = 4 days</a:t>
            </a:r>
          </a:p>
          <a:p>
            <a:pPr marL="571500" lvl="1" indent="-285750">
              <a:spcBef>
                <a:spcPts val="600"/>
              </a:spcBef>
              <a:buAutoNum type="arabicPeriod"/>
            </a:pPr>
            <a:r>
              <a:rPr lang="en-US" sz="1400" dirty="0">
                <a:latin typeface="Courier New" panose="02070309020205020404" pitchFamily="49" charset="0"/>
                <a:cs typeface="Courier New" panose="02070309020205020404" pitchFamily="49" charset="0"/>
              </a:rPr>
              <a:t>Award Pairings</a:t>
            </a:r>
          </a:p>
          <a:p>
            <a:pPr marL="285750" lvl="1">
              <a:spcBef>
                <a:spcPts val="600"/>
              </a:spcBef>
            </a:pPr>
            <a:r>
              <a:rPr lang="en-US" dirty="0">
                <a:latin typeface="Calibri" panose="020F0502020204030204" pitchFamily="34" charset="0"/>
                <a:cs typeface="Courier New" panose="02070309020205020404" pitchFamily="49" charset="0"/>
              </a:rPr>
              <a:t>With this bid, the PBS Scheduler will award you no more than two 4-day pairings, then fill the rest of your schedule with one, two, or three-day pairings.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5" y="1447800"/>
            <a:ext cx="2914650" cy="15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ight Arrow 7"/>
          <p:cNvSpPr/>
          <p:nvPr/>
        </p:nvSpPr>
        <p:spPr>
          <a:xfrm>
            <a:off x="5591175" y="2667000"/>
            <a:ext cx="228600" cy="3048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29234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Avoid Bid Preferences </a:t>
            </a:r>
          </a:p>
        </p:txBody>
      </p:sp>
      <p:sp>
        <p:nvSpPr>
          <p:cNvPr id="4" name="Rectangle 3"/>
          <p:cNvSpPr/>
          <p:nvPr/>
        </p:nvSpPr>
        <p:spPr>
          <a:xfrm>
            <a:off x="685800" y="1970306"/>
            <a:ext cx="5334000" cy="4001095"/>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dirty="0"/>
              <a:t>Excludes pairings from consideration on any Award Pairings bid preferences that follow it in your bid. </a:t>
            </a:r>
          </a:p>
          <a:p>
            <a:pPr marL="285750" indent="-285750">
              <a:spcBef>
                <a:spcPts val="600"/>
              </a:spcBef>
              <a:spcAft>
                <a:spcPts val="600"/>
              </a:spcAft>
              <a:buFont typeface="Arial" panose="020B0604020202020204" pitchFamily="34" charset="0"/>
              <a:buChar char="•"/>
            </a:pPr>
            <a:r>
              <a:rPr lang="en-US" dirty="0"/>
              <a:t>Include most of the same options available in Award Pairings bid preferences, so you can identify types of layovers, stations, duty length, etc., that you don’t like. </a:t>
            </a:r>
          </a:p>
          <a:p>
            <a:pPr marL="285750" indent="-285750">
              <a:spcBef>
                <a:spcPts val="600"/>
              </a:spcBef>
              <a:spcAft>
                <a:spcPts val="600"/>
              </a:spcAft>
              <a:buFont typeface="Arial" panose="020B0604020202020204" pitchFamily="34" charset="0"/>
              <a:buChar char="•"/>
            </a:pPr>
            <a:r>
              <a:rPr lang="en-US" dirty="0"/>
              <a:t>It is an All Inclusive option. If you include more than one Preference on the same bid line, it will only avoid pairing(s) that meet all preferences. For example, if you want to avoid all pairings that sign in before 12:00 and you want to avoid all pairings that sign out after 17:00, your bid should include two avoid bid lines (one for each avoid). </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6542597" y="496824"/>
            <a:ext cx="1687003" cy="6126480"/>
          </a:xfrm>
          <a:prstGeom prst="rect">
            <a:avLst/>
          </a:prstGeom>
          <a:ln>
            <a:solidFill>
              <a:schemeClr val="tx2">
                <a:lumMod val="60000"/>
                <a:lumOff val="40000"/>
              </a:schemeClr>
            </a:solidFill>
          </a:ln>
        </p:spPr>
      </p:pic>
    </p:spTree>
    <p:extLst>
      <p:ext uri="{BB962C8B-B14F-4D97-AF65-F5344CB8AC3E}">
        <p14:creationId xmlns:p14="http://schemas.microsoft.com/office/powerpoint/2010/main" val="18087187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2373094"/>
            <a:ext cx="8305800" cy="3939541"/>
          </a:xfrm>
          <a:prstGeom prst="rect">
            <a:avLst/>
          </a:prstGeom>
        </p:spPr>
        <p:txBody>
          <a:bodyPr wrap="square">
            <a:spAutoFit/>
          </a:bodyPr>
          <a:lstStyle/>
          <a:p>
            <a:pPr marL="796925" lvl="2" indent="-339725">
              <a:spcBef>
                <a:spcPts val="600"/>
              </a:spcBef>
              <a:spcAft>
                <a:spcPts val="600"/>
              </a:spcAft>
              <a:buFont typeface="Arial" panose="020B0604020202020204" pitchFamily="34" charset="0"/>
              <a:buChar char="•"/>
              <a:tabLst>
                <a:tab pos="339725" algn="l"/>
              </a:tabLst>
            </a:pPr>
            <a:r>
              <a:rPr lang="en-US" dirty="0"/>
              <a:t>“</a:t>
            </a:r>
            <a:r>
              <a:rPr lang="en-US" b="1" dirty="0"/>
              <a:t>Landings In</a:t>
            </a:r>
            <a:r>
              <a:rPr lang="en-US" dirty="0"/>
              <a:t>” and “</a:t>
            </a:r>
            <a:r>
              <a:rPr lang="en-US" b="1" dirty="0"/>
              <a:t>Duty Legs</a:t>
            </a:r>
            <a:r>
              <a:rPr lang="en-US" dirty="0"/>
              <a:t>” bid preferences will include deadheads only if you select the “Including Deadheads” checkbox. Click on “Counting Deadhead Legs” to activate the option – a green check mark will appear next to it. </a:t>
            </a:r>
          </a:p>
          <a:p>
            <a:pPr marL="914400" lvl="3">
              <a:spcBef>
                <a:spcPts val="600"/>
              </a:spcBef>
              <a:spcAft>
                <a:spcPts val="600"/>
              </a:spcAft>
              <a:tabLst>
                <a:tab pos="339725" algn="l"/>
              </a:tabLst>
            </a:pPr>
            <a:endParaRPr lang="en-US" dirty="0"/>
          </a:p>
          <a:p>
            <a:pPr marL="914400" lvl="3">
              <a:spcBef>
                <a:spcPts val="600"/>
              </a:spcBef>
              <a:spcAft>
                <a:spcPts val="600"/>
              </a:spcAft>
              <a:tabLst>
                <a:tab pos="339725" algn="l"/>
              </a:tabLst>
            </a:pPr>
            <a:endParaRPr lang="en-US" dirty="0"/>
          </a:p>
          <a:p>
            <a:pPr marL="914400" lvl="3">
              <a:spcBef>
                <a:spcPts val="600"/>
              </a:spcBef>
              <a:spcAft>
                <a:spcPts val="600"/>
              </a:spcAft>
              <a:tabLst>
                <a:tab pos="339725" algn="l"/>
              </a:tabLst>
            </a:pPr>
            <a:endParaRPr lang="en-US" dirty="0"/>
          </a:p>
          <a:p>
            <a:pPr marL="914400" lvl="3">
              <a:spcBef>
                <a:spcPts val="600"/>
              </a:spcBef>
              <a:spcAft>
                <a:spcPts val="600"/>
              </a:spcAft>
              <a:tabLst>
                <a:tab pos="339725" algn="l"/>
              </a:tabLst>
            </a:pPr>
            <a:endParaRPr lang="en-US" dirty="0"/>
          </a:p>
          <a:p>
            <a:pPr marL="914400" lvl="3">
              <a:spcBef>
                <a:spcPts val="600"/>
              </a:spcBef>
              <a:spcAft>
                <a:spcPts val="600"/>
              </a:spcAft>
              <a:tabLst>
                <a:tab pos="339725" algn="l"/>
              </a:tabLst>
            </a:pPr>
            <a:endParaRPr lang="en-US" dirty="0"/>
          </a:p>
          <a:p>
            <a:pPr marL="914400" lvl="3">
              <a:spcBef>
                <a:spcPts val="600"/>
              </a:spcBef>
              <a:spcAft>
                <a:spcPts val="600"/>
              </a:spcAft>
              <a:tabLst>
                <a:tab pos="339725" algn="l"/>
              </a:tabLst>
            </a:pPr>
            <a:endParaRPr lang="en-US" dirty="0"/>
          </a:p>
          <a:p>
            <a:pPr marL="796925" lvl="2" indent="-339725">
              <a:spcBef>
                <a:spcPts val="600"/>
              </a:spcBef>
              <a:spcAft>
                <a:spcPts val="600"/>
              </a:spcAft>
              <a:buFont typeface="Arial" panose="020B0604020202020204" pitchFamily="34" charset="0"/>
              <a:buChar char="•"/>
              <a:tabLst>
                <a:tab pos="339725" algn="l"/>
              </a:tabLst>
            </a:pPr>
            <a:r>
              <a:rPr lang="en-US" dirty="0"/>
              <a:t>“</a:t>
            </a:r>
            <a:r>
              <a:rPr lang="en-US" b="1" dirty="0"/>
              <a:t>Flight Number</a:t>
            </a:r>
            <a:r>
              <a:rPr lang="en-US" dirty="0"/>
              <a:t>” bid preferences will always include deadheads. </a:t>
            </a:r>
          </a:p>
        </p:txBody>
      </p:sp>
      <p:pic>
        <p:nvPicPr>
          <p:cNvPr id="3" name="Picture 2" descr="Screen Shot 2020-04-28 at 11.15.4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352800"/>
            <a:ext cx="1284514" cy="2514600"/>
          </a:xfrm>
          <a:prstGeom prst="rect">
            <a:avLst/>
          </a:prstGeom>
        </p:spPr>
      </p:pic>
      <p:sp>
        <p:nvSpPr>
          <p:cNvPr id="2" name="Title 1"/>
          <p:cNvSpPr>
            <a:spLocks noGrp="1"/>
          </p:cNvSpPr>
          <p:nvPr>
            <p:ph type="title"/>
          </p:nvPr>
        </p:nvSpPr>
        <p:spPr>
          <a:xfrm>
            <a:off x="609600" y="457200"/>
            <a:ext cx="8229600" cy="1143000"/>
          </a:xfrm>
        </p:spPr>
        <p:txBody>
          <a:bodyPr/>
          <a:lstStyle/>
          <a:p>
            <a:pPr algn="l"/>
            <a:r>
              <a:rPr lang="en-US" sz="4400" b="1" dirty="0">
                <a:solidFill>
                  <a:srgbClr val="0070C0"/>
                </a:solidFill>
                <a:latin typeface="+mj-lt"/>
              </a:rPr>
              <a:t>Deadheads &amp; Award/Avoid  </a:t>
            </a:r>
            <a:endParaRPr lang="en-US" sz="4400" dirty="0">
              <a:solidFill>
                <a:srgbClr val="0070C0"/>
              </a:solidFill>
              <a:latin typeface="+mj-lt"/>
            </a:endParaRPr>
          </a:p>
        </p:txBody>
      </p:sp>
      <p:sp>
        <p:nvSpPr>
          <p:cNvPr id="4" name="Rectangle 3"/>
          <p:cNvSpPr/>
          <p:nvPr/>
        </p:nvSpPr>
        <p:spPr>
          <a:xfrm>
            <a:off x="457200" y="1600200"/>
            <a:ext cx="8534400" cy="646331"/>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dirty="0"/>
              <a:t>Deadhead legs, for Award and Avoid Bid Preferences, are ignored when determining whether a pairing meets the criteria, with a few </a:t>
            </a:r>
            <a:r>
              <a:rPr lang="en-US" b="1" dirty="0"/>
              <a:t>exceptions</a:t>
            </a:r>
            <a:r>
              <a:rPr lang="en-US" dirty="0"/>
              <a:t>:</a:t>
            </a:r>
          </a:p>
        </p:txBody>
      </p:sp>
      <p:pic>
        <p:nvPicPr>
          <p:cNvPr id="8" name="Picture 7" descr="Screen Shot 2020-04-28 at 11.21.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352800"/>
            <a:ext cx="1552967" cy="1826618"/>
          </a:xfrm>
          <a:prstGeom prst="rect">
            <a:avLst/>
          </a:prstGeom>
        </p:spPr>
      </p:pic>
      <p:pic>
        <p:nvPicPr>
          <p:cNvPr id="9" name="Picture 8" descr="Screen Shot 2020-04-28 at 11.21.2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3352800"/>
            <a:ext cx="1575582" cy="1828800"/>
          </a:xfrm>
          <a:prstGeom prst="rect">
            <a:avLst/>
          </a:prstGeom>
        </p:spPr>
      </p:pic>
      <p:sp>
        <p:nvSpPr>
          <p:cNvPr id="14" name="Oval 13"/>
          <p:cNvSpPr/>
          <p:nvPr/>
        </p:nvSpPr>
        <p:spPr>
          <a:xfrm>
            <a:off x="762000" y="4724400"/>
            <a:ext cx="1371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2667000" y="4724400"/>
            <a:ext cx="1371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creen Shot 2020-04-28 at 11.25.5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400" y="3429000"/>
            <a:ext cx="1219200" cy="2438400"/>
          </a:xfrm>
          <a:prstGeom prst="rect">
            <a:avLst/>
          </a:prstGeom>
        </p:spPr>
      </p:pic>
      <p:sp>
        <p:nvSpPr>
          <p:cNvPr id="18" name="Oval 17"/>
          <p:cNvSpPr/>
          <p:nvPr/>
        </p:nvSpPr>
        <p:spPr>
          <a:xfrm>
            <a:off x="7010400" y="5486400"/>
            <a:ext cx="1371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5410200" y="5486400"/>
            <a:ext cx="1371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8460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81066448"/>
              </p:ext>
            </p:extLst>
          </p:nvPr>
        </p:nvGraphicFramePr>
        <p:xfrm>
          <a:off x="762000" y="2000838"/>
          <a:ext cx="7848600" cy="4323762"/>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409833">
                <a:tc>
                  <a:txBody>
                    <a:bodyPr/>
                    <a:lstStyle/>
                    <a:p>
                      <a:pPr algn="l"/>
                      <a:r>
                        <a:rPr lang="en-US" sz="1800" dirty="0">
                          <a:latin typeface="+mn-lt"/>
                        </a:rPr>
                        <a:t>Bid Preference</a:t>
                      </a:r>
                    </a:p>
                  </a:txBody>
                  <a:tcPr/>
                </a:tc>
                <a:tc>
                  <a:txBody>
                    <a:bodyPr/>
                    <a:lstStyle/>
                    <a:p>
                      <a:pPr algn="l"/>
                      <a:r>
                        <a:rPr lang="en-US" sz="1800" dirty="0">
                          <a:latin typeface="+mn-lt"/>
                        </a:rPr>
                        <a:t>Meaning</a:t>
                      </a:r>
                    </a:p>
                  </a:txBody>
                  <a:tcPr/>
                </a:tc>
                <a:extLst>
                  <a:ext uri="{0D108BD9-81ED-4DB2-BD59-A6C34878D82A}">
                    <a16:rowId xmlns:a16="http://schemas.microsoft.com/office/drawing/2014/main" val="10000"/>
                  </a:ext>
                </a:extLst>
              </a:tr>
              <a:tr h="64266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Courier New" panose="02070309020205020404" pitchFamily="49" charset="0"/>
                        </a:rPr>
                        <a:t>Avoid Pairings If Any Landings In YYZ</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I don’t want any pairings that have working legs into YYZ, but I don’t mind deadheading there.</a:t>
                      </a:r>
                    </a:p>
                  </a:txBody>
                  <a:tcPr anchor="ctr"/>
                </a:tc>
                <a:extLst>
                  <a:ext uri="{0D108BD9-81ED-4DB2-BD59-A6C34878D82A}">
                    <a16:rowId xmlns:a16="http://schemas.microsoft.com/office/drawing/2014/main" val="10001"/>
                  </a:ext>
                </a:extLst>
              </a:tr>
              <a:tr h="5477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Courier New" panose="02070309020205020404" pitchFamily="49" charset="0"/>
                        </a:rPr>
                        <a:t>Avoid Pairings If Any Landings In </a:t>
                      </a:r>
                      <a:r>
                        <a:rPr lang="en-US" sz="1400" b="1" dirty="0">
                          <a:latin typeface="+mn-lt"/>
                          <a:cs typeface="Courier New" panose="02070309020205020404" pitchFamily="49" charset="0"/>
                        </a:rPr>
                        <a:t>(Counting Deadhead Legs) </a:t>
                      </a:r>
                      <a:r>
                        <a:rPr lang="en-US" sz="1400" dirty="0">
                          <a:latin typeface="+mn-lt"/>
                          <a:cs typeface="Courier New" panose="02070309020205020404" pitchFamily="49" charset="0"/>
                        </a:rPr>
                        <a:t>YYZ</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I don’t want to go to YYZ,</a:t>
                      </a:r>
                      <a:r>
                        <a:rPr lang="en-US" sz="1400" baseline="0" dirty="0">
                          <a:latin typeface="+mn-lt"/>
                        </a:rPr>
                        <a:t> even if it’s just a deadhead.</a:t>
                      </a:r>
                      <a:endParaRPr lang="en-US" sz="1400" dirty="0">
                        <a:latin typeface="+mn-lt"/>
                      </a:endParaRPr>
                    </a:p>
                  </a:txBody>
                  <a:tcPr anchor="ctr"/>
                </a:tc>
                <a:extLst>
                  <a:ext uri="{0D108BD9-81ED-4DB2-BD59-A6C34878D82A}">
                    <a16:rowId xmlns:a16="http://schemas.microsoft.com/office/drawing/2014/main" val="10002"/>
                  </a:ext>
                </a:extLst>
              </a:tr>
              <a:tr h="65573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Courier New" panose="02070309020205020404" pitchFamily="49" charset="0"/>
                        </a:rPr>
                        <a:t>Award Pairings If Every Duty Legs &lt; 4 legs</a:t>
                      </a:r>
                      <a:endParaRPr lang="en-US" sz="140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I want to be awarded pairings that work no more than 3 legs per duty.</a:t>
                      </a:r>
                    </a:p>
                  </a:txBody>
                  <a:tcPr anchor="ctr"/>
                </a:tc>
                <a:extLst>
                  <a:ext uri="{0D108BD9-81ED-4DB2-BD59-A6C34878D82A}">
                    <a16:rowId xmlns:a16="http://schemas.microsoft.com/office/drawing/2014/main" val="10003"/>
                  </a:ext>
                </a:extLst>
              </a:tr>
              <a:tr h="81814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Courier New" panose="02070309020205020404" pitchFamily="49" charset="0"/>
                        </a:rPr>
                        <a:t>Award Pairings If Every Duty Legs </a:t>
                      </a:r>
                      <a:r>
                        <a:rPr lang="en-US" sz="1400" b="1" dirty="0">
                          <a:latin typeface="+mn-lt"/>
                          <a:cs typeface="Courier New" panose="02070309020205020404" pitchFamily="49" charset="0"/>
                        </a:rPr>
                        <a:t>(Counting Deadhead Legs) </a:t>
                      </a:r>
                      <a:r>
                        <a:rPr lang="en-US" sz="1400" dirty="0">
                          <a:latin typeface="+mn-lt"/>
                          <a:cs typeface="Courier New" panose="02070309020205020404" pitchFamily="49" charset="0"/>
                        </a:rPr>
                        <a:t>&lt; 4 legs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I want to be</a:t>
                      </a:r>
                      <a:r>
                        <a:rPr lang="en-US" sz="1400" baseline="0" dirty="0">
                          <a:latin typeface="+mn-lt"/>
                        </a:rPr>
                        <a:t> awarded pairings that have no more than 3 legs per day, even if some of them are deadheads.</a:t>
                      </a:r>
                      <a:endParaRPr lang="en-US" sz="1400" dirty="0">
                        <a:latin typeface="+mn-lt"/>
                      </a:endParaRPr>
                    </a:p>
                    <a:p>
                      <a:pPr algn="l"/>
                      <a:endParaRPr lang="en-US" sz="1400" dirty="0">
                        <a:latin typeface="+mn-lt"/>
                      </a:endParaRPr>
                    </a:p>
                  </a:txBody>
                  <a:tcPr anchor="ctr"/>
                </a:tc>
                <a:extLst>
                  <a:ext uri="{0D108BD9-81ED-4DB2-BD59-A6C34878D82A}">
                    <a16:rowId xmlns:a16="http://schemas.microsoft.com/office/drawing/2014/main" val="10004"/>
                  </a:ext>
                </a:extLst>
              </a:tr>
              <a:tr h="5073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Courier New" panose="02070309020205020404" pitchFamily="49" charset="0"/>
                        </a:rPr>
                        <a:t>Award Pairings If Any Flight Number 3300</a:t>
                      </a:r>
                    </a:p>
                  </a:txBody>
                  <a:tcPr anchor="ctr"/>
                </a:tc>
                <a:tc>
                  <a:txBody>
                    <a:bodyPr/>
                    <a:lstStyle/>
                    <a:p>
                      <a:pPr algn="l"/>
                      <a:r>
                        <a:rPr lang="en-US" sz="1400" dirty="0">
                          <a:latin typeface="+mn-lt"/>
                        </a:rPr>
                        <a:t>I want to be awarded pairings</a:t>
                      </a:r>
                      <a:r>
                        <a:rPr lang="en-US" sz="1400" baseline="0" dirty="0">
                          <a:latin typeface="+mn-lt"/>
                        </a:rPr>
                        <a:t> with flight number 3300. I understand this could be a working leg or a deadhead leg.</a:t>
                      </a:r>
                      <a:endParaRPr lang="en-US" sz="1400" dirty="0">
                        <a:latin typeface="+mn-lt"/>
                      </a:endParaRPr>
                    </a:p>
                  </a:txBody>
                  <a:tcPr anchor="ctr"/>
                </a:tc>
                <a:extLst>
                  <a:ext uri="{0D108BD9-81ED-4DB2-BD59-A6C34878D82A}">
                    <a16:rowId xmlns:a16="http://schemas.microsoft.com/office/drawing/2014/main" val="10005"/>
                  </a:ext>
                </a:extLst>
              </a:tr>
              <a:tr h="65573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Courier New" panose="02070309020205020404" pitchFamily="49" charset="0"/>
                        </a:rPr>
                        <a:t>Award Pairings If Every Aircraft Type E7M</a:t>
                      </a:r>
                    </a:p>
                  </a:txBody>
                  <a:tcPr anchor="ctr"/>
                </a:tc>
                <a:tc>
                  <a:txBody>
                    <a:bodyPr/>
                    <a:lstStyle/>
                    <a:p>
                      <a:pPr algn="l"/>
                      <a:r>
                        <a:rPr lang="en-US" sz="1400" dirty="0">
                          <a:latin typeface="+mn-lt"/>
                        </a:rPr>
                        <a:t>I want pairings where</a:t>
                      </a:r>
                      <a:r>
                        <a:rPr lang="en-US" sz="1400" baseline="0" dirty="0">
                          <a:latin typeface="+mn-lt"/>
                        </a:rPr>
                        <a:t> all the working legs are on the E7M. I understand I might get an E7M pairing that has deadheads on an EMJ or CRJ.</a:t>
                      </a:r>
                      <a:endParaRPr lang="en-US" sz="1400" dirty="0">
                        <a:latin typeface="+mn-lt"/>
                      </a:endParaRPr>
                    </a:p>
                  </a:txBody>
                  <a:tcPr anchor="ctr"/>
                </a:tc>
                <a:extLst>
                  <a:ext uri="{0D108BD9-81ED-4DB2-BD59-A6C34878D82A}">
                    <a16:rowId xmlns:a16="http://schemas.microsoft.com/office/drawing/2014/main" val="10006"/>
                  </a:ext>
                </a:extLst>
              </a:tr>
            </a:tbl>
          </a:graphicData>
        </a:graphic>
      </p:graphicFrame>
      <p:sp>
        <p:nvSpPr>
          <p:cNvPr id="11" name="Title 1"/>
          <p:cNvSpPr txBox="1">
            <a:spLocks/>
          </p:cNvSpPr>
          <p:nvPr/>
        </p:nvSpPr>
        <p:spPr>
          <a:xfrm>
            <a:off x="685800" y="379413"/>
            <a:ext cx="8001000" cy="1677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800" kern="1200">
                <a:solidFill>
                  <a:schemeClr val="tx1"/>
                </a:solidFill>
                <a:latin typeface="Helvetica" panose="020B0604020202030204" pitchFamily="34" charset="0"/>
                <a:ea typeface="+mj-ea"/>
                <a:cs typeface="+mj-cs"/>
              </a:defRPr>
            </a:lvl1pPr>
          </a:lstStyle>
          <a:p>
            <a:pPr algn="l"/>
            <a:r>
              <a:rPr lang="en-US" sz="4400" b="1" dirty="0">
                <a:solidFill>
                  <a:srgbClr val="0070C0"/>
                </a:solidFill>
                <a:latin typeface="+mj-lt"/>
              </a:rPr>
              <a:t>Deadheads &amp; Award/Avoid</a:t>
            </a:r>
          </a:p>
          <a:p>
            <a:pPr algn="l"/>
            <a:r>
              <a:rPr lang="en-US" sz="3000" b="1" dirty="0">
                <a:solidFill>
                  <a:srgbClr val="0070C0"/>
                </a:solidFill>
                <a:latin typeface="+mj-lt"/>
              </a:rPr>
              <a:t>Examples</a:t>
            </a:r>
          </a:p>
        </p:txBody>
      </p:sp>
    </p:spTree>
    <p:extLst>
      <p:ext uri="{BB962C8B-B14F-4D97-AF65-F5344CB8AC3E}">
        <p14:creationId xmlns:p14="http://schemas.microsoft.com/office/powerpoint/2010/main" val="7970043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379413"/>
            <a:ext cx="8458200" cy="1677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800" kern="1200">
                <a:solidFill>
                  <a:schemeClr val="tx1"/>
                </a:solidFill>
                <a:latin typeface="Helvetica" panose="020B0604020202030204" pitchFamily="34" charset="0"/>
                <a:ea typeface="+mj-ea"/>
                <a:cs typeface="+mj-cs"/>
              </a:defRPr>
            </a:lvl1pPr>
          </a:lstStyle>
          <a:p>
            <a:pPr algn="l"/>
            <a:r>
              <a:rPr lang="en-US" sz="4400" b="1" dirty="0">
                <a:solidFill>
                  <a:srgbClr val="0070C0"/>
                </a:solidFill>
                <a:latin typeface="+mj-lt"/>
              </a:rPr>
              <a:t>Instructions Bid Preferences</a:t>
            </a:r>
          </a:p>
          <a:p>
            <a:pPr algn="l"/>
            <a:r>
              <a:rPr lang="en-US" sz="3000" b="1" dirty="0">
                <a:solidFill>
                  <a:srgbClr val="0070C0"/>
                </a:solidFill>
                <a:latin typeface="+mj-lt"/>
              </a:rPr>
              <a:t>Clear Schedule and Start Next Bid Group  </a:t>
            </a:r>
          </a:p>
        </p:txBody>
      </p:sp>
      <p:sp>
        <p:nvSpPr>
          <p:cNvPr id="4" name="Rectangle 3"/>
          <p:cNvSpPr/>
          <p:nvPr/>
        </p:nvSpPr>
        <p:spPr>
          <a:xfrm>
            <a:off x="685800" y="2580183"/>
            <a:ext cx="7620000" cy="3821559"/>
          </a:xfrm>
          <a:prstGeom prst="rect">
            <a:avLst/>
          </a:prstGeom>
        </p:spPr>
        <p:txBody>
          <a:bodyPr wrap="square">
            <a:spAutoFit/>
          </a:bodyPr>
          <a:lstStyle/>
          <a:p>
            <a:pPr marL="285750" indent="-285750">
              <a:lnSpc>
                <a:spcPts val="2200"/>
              </a:lnSpc>
              <a:spcBef>
                <a:spcPts val="600"/>
              </a:spcBef>
              <a:spcAft>
                <a:spcPts val="600"/>
              </a:spcAft>
              <a:buFont typeface="Arial" panose="020B0604020202020204" pitchFamily="34" charset="0"/>
              <a:buChar char="•"/>
            </a:pPr>
            <a:r>
              <a:rPr lang="en-US" dirty="0"/>
              <a:t>This bid preference will instruct the PBS Scheduler to move to your next bid group if it has not reached line completion. This bid option is only available for use in “Pairing Bid Group”.</a:t>
            </a:r>
          </a:p>
          <a:p>
            <a:pPr marL="285750" indent="-285750">
              <a:spcBef>
                <a:spcPts val="600"/>
              </a:spcBef>
              <a:spcAft>
                <a:spcPts val="600"/>
              </a:spcAft>
              <a:buFont typeface="Arial" panose="020B0604020202020204" pitchFamily="34" charset="0"/>
              <a:buChar char="•"/>
            </a:pPr>
            <a:r>
              <a:rPr lang="en-US" b="1" dirty="0"/>
              <a:t>Any bid group with this instruction must honor all your Avoid, Prefer Off, and Set Condition preferences within that bid group 100%. </a:t>
            </a:r>
            <a:r>
              <a:rPr lang="en-US" dirty="0"/>
              <a:t>The bid group will not reach the generic “Award Pairings” or enter denial mode; instead, the PBS Scheduler will continue to the next bid group. </a:t>
            </a:r>
          </a:p>
          <a:p>
            <a:pPr marL="285750" indent="-285750">
              <a:spcBef>
                <a:spcPts val="600"/>
              </a:spcBef>
              <a:buFont typeface="Arial" panose="020B0604020202020204" pitchFamily="34" charset="0"/>
              <a:buChar char="•"/>
            </a:pPr>
            <a:r>
              <a:rPr lang="en-US" dirty="0"/>
              <a:t>A Clear Schedule and Start Next bid is forced to the bottom of your bid group. Any bid preferences added to that bid group are forced above the Clear Schedule and Start Next bid preference.</a:t>
            </a:r>
          </a:p>
          <a:p>
            <a:pPr marL="285750" indent="-285750">
              <a:buFont typeface="Arial" panose="020B0604020202020204" pitchFamily="34" charset="0"/>
              <a:buChar char="•"/>
            </a:pPr>
            <a:endParaRPr lang="en-US" b="1" dirty="0"/>
          </a:p>
          <a:p>
            <a:pPr>
              <a:lnSpc>
                <a:spcPts val="2200"/>
              </a:lnSpc>
              <a:spcBef>
                <a:spcPts val="600"/>
              </a:spcBef>
            </a:pPr>
            <a:endParaRPr lang="en-US" dirty="0"/>
          </a:p>
        </p:txBody>
      </p:sp>
    </p:spTree>
    <p:extLst>
      <p:ext uri="{BB962C8B-B14F-4D97-AF65-F5344CB8AC3E}">
        <p14:creationId xmlns:p14="http://schemas.microsoft.com/office/powerpoint/2010/main" val="1950355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379413"/>
            <a:ext cx="8458200" cy="1677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800" kern="1200">
                <a:solidFill>
                  <a:schemeClr val="tx1"/>
                </a:solidFill>
                <a:latin typeface="Helvetica" panose="020B0604020202030204" pitchFamily="34" charset="0"/>
                <a:ea typeface="+mj-ea"/>
                <a:cs typeface="+mj-cs"/>
              </a:defRPr>
            </a:lvl1pPr>
          </a:lstStyle>
          <a:p>
            <a:pPr algn="l"/>
            <a:r>
              <a:rPr lang="en-US" sz="4400" b="1" dirty="0">
                <a:solidFill>
                  <a:srgbClr val="0070C0"/>
                </a:solidFill>
                <a:latin typeface="+mj-lt"/>
              </a:rPr>
              <a:t>Instructions Bid Preferences</a:t>
            </a:r>
          </a:p>
          <a:p>
            <a:pPr algn="l"/>
            <a:r>
              <a:rPr lang="en-US" sz="3000" b="1" dirty="0">
                <a:solidFill>
                  <a:srgbClr val="0070C0"/>
                </a:solidFill>
                <a:latin typeface="+mj-lt"/>
              </a:rPr>
              <a:t>Clear Schedule and Start Next Bid Group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1" t="5109" r="1"/>
          <a:stretch/>
        </p:blipFill>
        <p:spPr bwMode="auto">
          <a:xfrm>
            <a:off x="4800600" y="4468066"/>
            <a:ext cx="3272290" cy="1399334"/>
          </a:xfrm>
          <a:prstGeom prst="rect">
            <a:avLst/>
          </a:prstGeom>
          <a:noFill/>
          <a:ln w="28575">
            <a:solidFill>
              <a:srgbClr val="92D050"/>
            </a:solidFill>
            <a:miter lim="800000"/>
            <a:headEnd/>
            <a:tailEnd/>
          </a:ln>
          <a:extLst>
            <a:ext uri="{909E8E84-426E-40dd-AFC4-6F175D3DCCD1}">
              <a14:hiddenFill xmlns="" xmlns:a14="http://schemas.microsoft.com/office/drawing/2010/main">
                <a:solidFill>
                  <a:schemeClr val="accent1"/>
                </a:solidFill>
              </a14:hiddenFill>
            </a:ext>
          </a:extLst>
        </p:spPr>
      </p:pic>
      <p:sp>
        <p:nvSpPr>
          <p:cNvPr id="5" name="Rectangle 4"/>
          <p:cNvSpPr/>
          <p:nvPr/>
        </p:nvSpPr>
        <p:spPr>
          <a:xfrm>
            <a:off x="714375" y="2389933"/>
            <a:ext cx="7696200" cy="2078133"/>
          </a:xfrm>
          <a:prstGeom prst="rect">
            <a:avLst/>
          </a:prstGeom>
        </p:spPr>
        <p:txBody>
          <a:bodyPr wrap="square">
            <a:spAutoFit/>
          </a:bodyPr>
          <a:lstStyle/>
          <a:p>
            <a:pPr>
              <a:spcBef>
                <a:spcPts val="600"/>
              </a:spcBef>
            </a:pPr>
            <a:r>
              <a:rPr lang="en-US" b="1" dirty="0"/>
              <a:t>Remember:</a:t>
            </a:r>
          </a:p>
          <a:p>
            <a:pPr marL="571500" lvl="1" indent="-285750">
              <a:lnSpc>
                <a:spcPts val="2200"/>
              </a:lnSpc>
              <a:spcBef>
                <a:spcPts val="600"/>
              </a:spcBef>
              <a:buFont typeface="Arial" panose="020B0604020202020204" pitchFamily="34" charset="0"/>
              <a:buChar char="•"/>
            </a:pPr>
            <a:r>
              <a:rPr lang="en-US" dirty="0"/>
              <a:t>Bid Groups are independent of each other. </a:t>
            </a:r>
          </a:p>
          <a:p>
            <a:pPr marL="571500" lvl="1" indent="-285750">
              <a:lnSpc>
                <a:spcPts val="2200"/>
              </a:lnSpc>
              <a:spcBef>
                <a:spcPts val="600"/>
              </a:spcBef>
              <a:buFont typeface="Arial" panose="020B0604020202020204" pitchFamily="34" charset="0"/>
              <a:buChar char="•"/>
            </a:pPr>
            <a:r>
              <a:rPr lang="en-US" dirty="0"/>
              <a:t>Bid Preferences are only relevant for the bid group they are contained in.</a:t>
            </a:r>
          </a:p>
          <a:p>
            <a:pPr marL="571500" lvl="1" indent="-285750">
              <a:lnSpc>
                <a:spcPts val="2200"/>
              </a:lnSpc>
              <a:spcBef>
                <a:spcPts val="600"/>
              </a:spcBef>
              <a:buFont typeface="Arial" panose="020B0604020202020204" pitchFamily="34" charset="0"/>
              <a:buChar char="•"/>
            </a:pPr>
            <a:r>
              <a:rPr lang="en-US" dirty="0"/>
              <a:t>Any Pairings awarded from previous bids are removed if a </a:t>
            </a:r>
            <a:r>
              <a:rPr lang="en-US" b="1" dirty="0"/>
              <a:t>Clear Schedule and Start Next Bid Group </a:t>
            </a:r>
            <a:r>
              <a:rPr lang="en-US" dirty="0"/>
              <a:t>is triggered.</a:t>
            </a:r>
          </a:p>
          <a:p>
            <a:pPr>
              <a:lnSpc>
                <a:spcPts val="2200"/>
              </a:lnSpc>
              <a:spcBef>
                <a:spcPts val="600"/>
              </a:spcBef>
            </a:pPr>
            <a:endParaRPr lang="en-US" dirty="0"/>
          </a:p>
        </p:txBody>
      </p:sp>
    </p:spTree>
    <p:extLst>
      <p:ext uri="{BB962C8B-B14F-4D97-AF65-F5344CB8AC3E}">
        <p14:creationId xmlns:p14="http://schemas.microsoft.com/office/powerpoint/2010/main" val="15012431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2525206"/>
            <a:ext cx="7543800" cy="2580194"/>
          </a:xfrm>
          <a:prstGeom prst="rect">
            <a:avLst/>
          </a:prstGeom>
        </p:spPr>
        <p:txBody>
          <a:bodyPr wrap="square">
            <a:spAutoFit/>
          </a:bodyPr>
          <a:lstStyle/>
          <a:p>
            <a:pPr>
              <a:lnSpc>
                <a:spcPts val="2200"/>
              </a:lnSpc>
              <a:spcBef>
                <a:spcPts val="600"/>
              </a:spcBef>
            </a:pPr>
            <a:r>
              <a:rPr lang="en-US" b="1" dirty="0"/>
              <a:t>Guidelines</a:t>
            </a:r>
          </a:p>
          <a:p>
            <a:pPr>
              <a:lnSpc>
                <a:spcPts val="2200"/>
              </a:lnSpc>
              <a:spcBef>
                <a:spcPts val="600"/>
              </a:spcBef>
            </a:pPr>
            <a:r>
              <a:rPr lang="en-US" dirty="0"/>
              <a:t>If you use </a:t>
            </a:r>
            <a:r>
              <a:rPr lang="en-US" b="1" dirty="0"/>
              <a:t>Clear Schedule and Start Next Bid Group</a:t>
            </a:r>
            <a:r>
              <a:rPr lang="en-US" dirty="0"/>
              <a:t>, keep the following points in mind:</a:t>
            </a:r>
          </a:p>
          <a:p>
            <a:pPr>
              <a:lnSpc>
                <a:spcPts val="2200"/>
              </a:lnSpc>
              <a:spcBef>
                <a:spcPts val="600"/>
              </a:spcBef>
            </a:pPr>
            <a:endParaRPr lang="en-US" dirty="0"/>
          </a:p>
          <a:p>
            <a:pPr marL="800100" lvl="1" indent="-342900">
              <a:lnSpc>
                <a:spcPts val="2200"/>
              </a:lnSpc>
              <a:spcBef>
                <a:spcPts val="600"/>
              </a:spcBef>
              <a:buFont typeface="+mj-lt"/>
              <a:buAutoNum type="arabicPeriod"/>
            </a:pPr>
            <a:r>
              <a:rPr lang="en-US" dirty="0"/>
              <a:t>The PBS Scheduler only uses the specific bid preferences you provide in the bid group; optimization such as substitution and shuffling is performed to try to complete your schedule prior to executing the Clear Schedule and Start Next Bid Group command.</a:t>
            </a:r>
          </a:p>
        </p:txBody>
      </p:sp>
      <p:sp>
        <p:nvSpPr>
          <p:cNvPr id="5" name="Title 1"/>
          <p:cNvSpPr txBox="1">
            <a:spLocks/>
          </p:cNvSpPr>
          <p:nvPr/>
        </p:nvSpPr>
        <p:spPr>
          <a:xfrm>
            <a:off x="685800" y="379413"/>
            <a:ext cx="8458200" cy="1677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800" kern="1200">
                <a:solidFill>
                  <a:schemeClr val="tx1"/>
                </a:solidFill>
                <a:latin typeface="Helvetica" panose="020B0604020202030204" pitchFamily="34" charset="0"/>
                <a:ea typeface="+mj-ea"/>
                <a:cs typeface="+mj-cs"/>
              </a:defRPr>
            </a:lvl1pPr>
          </a:lstStyle>
          <a:p>
            <a:pPr algn="l"/>
            <a:r>
              <a:rPr lang="en-US" sz="4400" b="1" dirty="0">
                <a:solidFill>
                  <a:srgbClr val="0070C0"/>
                </a:solidFill>
                <a:latin typeface="+mj-lt"/>
              </a:rPr>
              <a:t>Instructions Bid Preferences</a:t>
            </a:r>
          </a:p>
          <a:p>
            <a:pPr algn="l"/>
            <a:r>
              <a:rPr lang="en-US" sz="3000" b="1" dirty="0">
                <a:solidFill>
                  <a:srgbClr val="0070C0"/>
                </a:solidFill>
                <a:latin typeface="+mj-lt"/>
              </a:rPr>
              <a:t>Clear Schedule and Start Next Bid Group  </a:t>
            </a:r>
          </a:p>
        </p:txBody>
      </p:sp>
      <p:sp>
        <p:nvSpPr>
          <p:cNvPr id="4" name="TextBox 3"/>
          <p:cNvSpPr txBox="1"/>
          <p:nvPr/>
        </p:nvSpPr>
        <p:spPr>
          <a:xfrm>
            <a:off x="7848600" y="152400"/>
            <a:ext cx="1104900" cy="381000"/>
          </a:xfrm>
          <a:prstGeom prst="rect">
            <a:avLst/>
          </a:prstGeom>
        </p:spPr>
        <p:txBody>
          <a:bodyPr wrap="square" rtlCol="0">
            <a:normAutofit fontScale="40000" lnSpcReduction="20000"/>
          </a:bodyPr>
          <a:lstStyle/>
          <a:p>
            <a:pPr marL="0" indent="0">
              <a:buFont typeface="Arial" panose="020B0604020202020204" pitchFamily="34" charset="0"/>
              <a:buNone/>
            </a:pPr>
            <a:r>
              <a:rPr lang="en-US" sz="4800" b="1" dirty="0">
                <a:solidFill>
                  <a:srgbClr val="FF0000"/>
                </a:solidFill>
                <a:effectLst>
                  <a:outerShdw blurRad="38100" dist="38100" dir="2700000" algn="tl">
                    <a:srgbClr val="000000">
                      <a:alpha val="43137"/>
                    </a:srgbClr>
                  </a:outerShdw>
                </a:effectLst>
                <a:latin typeface="+mj-lt"/>
              </a:rPr>
              <a:t>updated</a:t>
            </a:r>
          </a:p>
        </p:txBody>
      </p:sp>
    </p:spTree>
    <p:extLst>
      <p:ext uri="{BB962C8B-B14F-4D97-AF65-F5344CB8AC3E}">
        <p14:creationId xmlns:p14="http://schemas.microsoft.com/office/powerpoint/2010/main" val="42319642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038600"/>
            <a:ext cx="4495800" cy="2980944"/>
          </a:xfrm>
          <a:prstGeom prst="rect">
            <a:avLst/>
          </a:prstGeom>
        </p:spPr>
        <p:txBody>
          <a:bodyPr wrap="square">
            <a:spAutoFit/>
          </a:bodyPr>
          <a:lstStyle/>
          <a:p>
            <a:pPr marL="800100" lvl="1" indent="-342900">
              <a:lnSpc>
                <a:spcPts val="2200"/>
              </a:lnSpc>
              <a:spcBef>
                <a:spcPts val="600"/>
              </a:spcBef>
              <a:buFont typeface="+mj-lt"/>
              <a:buAutoNum type="arabicPeriod" startAt="3"/>
            </a:pPr>
            <a:r>
              <a:rPr lang="en-US" dirty="0"/>
              <a:t>A warning message will be displayed when a bidder submits a bid with a </a:t>
            </a:r>
            <a:r>
              <a:rPr lang="en-US" b="1" dirty="0"/>
              <a:t>Clear Schedule and Start Next (CSSN) </a:t>
            </a:r>
            <a:r>
              <a:rPr lang="en-US" dirty="0"/>
              <a:t>bid preference in a bid group without adding a bid group below it. The number in the square bracket indicates the bid group that has the CS or ESNBG, but no additional bid is below it.</a:t>
            </a:r>
          </a:p>
          <a:p>
            <a:pPr marL="800100" lvl="1" indent="-342900">
              <a:lnSpc>
                <a:spcPts val="2200"/>
              </a:lnSpc>
              <a:spcBef>
                <a:spcPts val="600"/>
              </a:spcBef>
              <a:buFont typeface="+mj-lt"/>
              <a:buAutoNum type="arabicPeriod" startAt="3"/>
            </a:pPr>
            <a:endParaRPr lang="en-US" dirty="0"/>
          </a:p>
        </p:txBody>
      </p:sp>
      <p:sp>
        <p:nvSpPr>
          <p:cNvPr id="5" name="Title 1"/>
          <p:cNvSpPr txBox="1">
            <a:spLocks/>
          </p:cNvSpPr>
          <p:nvPr/>
        </p:nvSpPr>
        <p:spPr>
          <a:xfrm>
            <a:off x="685800" y="379413"/>
            <a:ext cx="8458200" cy="1677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800" kern="1200">
                <a:solidFill>
                  <a:schemeClr val="tx1"/>
                </a:solidFill>
                <a:latin typeface="Helvetica" panose="020B0604020202030204" pitchFamily="34" charset="0"/>
                <a:ea typeface="+mj-ea"/>
                <a:cs typeface="+mj-cs"/>
              </a:defRPr>
            </a:lvl1pPr>
          </a:lstStyle>
          <a:p>
            <a:pPr algn="l"/>
            <a:r>
              <a:rPr lang="en-US" sz="4400" b="1" dirty="0">
                <a:solidFill>
                  <a:srgbClr val="0070C0"/>
                </a:solidFill>
                <a:latin typeface="+mj-lt"/>
              </a:rPr>
              <a:t>Instructions Bid Preferences</a:t>
            </a:r>
          </a:p>
          <a:p>
            <a:pPr algn="l"/>
            <a:r>
              <a:rPr lang="en-US" sz="3000" b="1" dirty="0">
                <a:solidFill>
                  <a:srgbClr val="0070C0"/>
                </a:solidFill>
                <a:latin typeface="+mj-lt"/>
              </a:rPr>
              <a:t>Clear Schedule and Start Next Bid Group  </a:t>
            </a:r>
          </a:p>
        </p:txBody>
      </p:sp>
      <p:pic>
        <p:nvPicPr>
          <p:cNvPr id="2" name="Picture 1"/>
          <p:cNvPicPr>
            <a:picLocks noChangeAspect="1"/>
          </p:cNvPicPr>
          <p:nvPr/>
        </p:nvPicPr>
        <p:blipFill>
          <a:blip r:embed="rId3"/>
          <a:stretch>
            <a:fillRect/>
          </a:stretch>
        </p:blipFill>
        <p:spPr>
          <a:xfrm>
            <a:off x="4728754" y="4419600"/>
            <a:ext cx="4116860" cy="1683412"/>
          </a:xfrm>
          <a:prstGeom prst="rect">
            <a:avLst/>
          </a:prstGeom>
        </p:spPr>
      </p:pic>
      <p:sp>
        <p:nvSpPr>
          <p:cNvPr id="7" name="Rectangle 6"/>
          <p:cNvSpPr/>
          <p:nvPr/>
        </p:nvSpPr>
        <p:spPr>
          <a:xfrm>
            <a:off x="228600" y="2209800"/>
            <a:ext cx="8401899" cy="2134559"/>
          </a:xfrm>
          <a:prstGeom prst="rect">
            <a:avLst/>
          </a:prstGeom>
        </p:spPr>
        <p:txBody>
          <a:bodyPr wrap="square">
            <a:spAutoFit/>
          </a:bodyPr>
          <a:lstStyle/>
          <a:p>
            <a:pPr marL="800100" lvl="1" indent="-342900">
              <a:lnSpc>
                <a:spcPts val="2200"/>
              </a:lnSpc>
              <a:spcBef>
                <a:spcPts val="600"/>
              </a:spcBef>
              <a:buFont typeface="+mj-lt"/>
              <a:buAutoNum type="arabicPeriod" startAt="2"/>
            </a:pPr>
            <a:r>
              <a:rPr lang="en-US" dirty="0"/>
              <a:t>This means that if the bid has this option on the last Pairings Bid Group and the Clear Schedule must be used. PBS will award a Reserve block. If there is no bid group entered, the PBS Scheduler will attempt to build you a pairings block using the Award Pairings system-generated bid groups. If a complete block still cannot be built the PBS Scheduler attempts to build you a Reserve block using the system-generated reserve bid group. </a:t>
            </a:r>
          </a:p>
          <a:p>
            <a:pPr lvl="1">
              <a:lnSpc>
                <a:spcPts val="2200"/>
              </a:lnSpc>
              <a:spcBef>
                <a:spcPts val="600"/>
              </a:spcBef>
            </a:pPr>
            <a:endParaRPr lang="en-US" dirty="0"/>
          </a:p>
        </p:txBody>
      </p:sp>
    </p:spTree>
    <p:extLst>
      <p:ext uri="{BB962C8B-B14F-4D97-AF65-F5344CB8AC3E}">
        <p14:creationId xmlns:p14="http://schemas.microsoft.com/office/powerpoint/2010/main" val="13728392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8458200" cy="884238"/>
          </a:xfrm>
        </p:spPr>
        <p:txBody>
          <a:bodyPr>
            <a:normAutofit/>
          </a:bodyPr>
          <a:lstStyle/>
          <a:p>
            <a:pPr algn="l"/>
            <a:r>
              <a:rPr lang="en-US" sz="4400" b="1" dirty="0">
                <a:solidFill>
                  <a:srgbClr val="0070C0"/>
                </a:solidFill>
                <a:latin typeface="+mj-lt"/>
              </a:rPr>
              <a:t>Set Condition Bid Preferences</a:t>
            </a:r>
          </a:p>
        </p:txBody>
      </p:sp>
      <p:sp>
        <p:nvSpPr>
          <p:cNvPr id="4" name="Rectangle 3"/>
          <p:cNvSpPr/>
          <p:nvPr/>
        </p:nvSpPr>
        <p:spPr>
          <a:xfrm>
            <a:off x="685800" y="4970383"/>
            <a:ext cx="7543800" cy="1354217"/>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dirty="0"/>
              <a:t>Make sure you consider the order in which bid preferences are denied, particularly if some of your Avoid Pairings and Prefer Off bid preferences are more important to you than the Set Condition bid preferences.</a:t>
            </a:r>
          </a:p>
          <a:p>
            <a:pPr>
              <a:spcBef>
                <a:spcPts val="600"/>
              </a:spcBef>
              <a:spcAft>
                <a:spcPts val="600"/>
              </a:spcAft>
            </a:pPr>
            <a:endParaRPr lang="en-US" b="1" dirty="0"/>
          </a:p>
        </p:txBody>
      </p:sp>
      <p:sp>
        <p:nvSpPr>
          <p:cNvPr id="6" name="Rectangle 5"/>
          <p:cNvSpPr/>
          <p:nvPr/>
        </p:nvSpPr>
        <p:spPr>
          <a:xfrm>
            <a:off x="752475" y="2153206"/>
            <a:ext cx="5343525" cy="2492990"/>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dirty="0"/>
              <a:t>There are two ways that Set Condition bids are placed in the bid group:</a:t>
            </a:r>
          </a:p>
          <a:p>
            <a:pPr marL="627063" lvl="1" indent="-342900">
              <a:spcBef>
                <a:spcPts val="600"/>
              </a:spcBef>
              <a:spcAft>
                <a:spcPts val="600"/>
              </a:spcAft>
              <a:buFont typeface="+mj-lt"/>
              <a:buAutoNum type="arabicPeriod"/>
            </a:pPr>
            <a:r>
              <a:rPr lang="en-US" dirty="0"/>
              <a:t>They are placed automatically at the top of the bid group, or </a:t>
            </a:r>
          </a:p>
          <a:p>
            <a:pPr marL="627063" lvl="1" indent="-342900">
              <a:spcBef>
                <a:spcPts val="600"/>
              </a:spcBef>
              <a:spcAft>
                <a:spcPts val="600"/>
              </a:spcAft>
              <a:buFont typeface="+mj-lt"/>
              <a:buAutoNum type="arabicPeriod"/>
            </a:pPr>
            <a:r>
              <a:rPr lang="en-US" dirty="0"/>
              <a:t>They may be moved above or below Avoid and Prefer Off bid preferences. </a:t>
            </a:r>
          </a:p>
          <a:p>
            <a:pPr marL="284163" lvl="1">
              <a:spcBef>
                <a:spcPts val="600"/>
              </a:spcBef>
              <a:spcAft>
                <a:spcPts val="600"/>
              </a:spcAft>
            </a:pPr>
            <a:r>
              <a:rPr lang="en-US" dirty="0"/>
              <a:t>They are forced above Award bid preferences.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950" y="2141121"/>
            <a:ext cx="2529960" cy="2505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0823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8458200" cy="884238"/>
          </a:xfrm>
        </p:spPr>
        <p:txBody>
          <a:bodyPr>
            <a:normAutofit/>
          </a:bodyPr>
          <a:lstStyle/>
          <a:p>
            <a:pPr algn="l"/>
            <a:r>
              <a:rPr lang="en-US" sz="4400" b="1" dirty="0">
                <a:solidFill>
                  <a:srgbClr val="0070C0"/>
                </a:solidFill>
                <a:latin typeface="+mj-lt"/>
              </a:rPr>
              <a:t>Set Condition Bid Preferences</a:t>
            </a:r>
          </a:p>
        </p:txBody>
      </p:sp>
      <p:sp>
        <p:nvSpPr>
          <p:cNvPr id="4" name="Rectangle 3"/>
          <p:cNvSpPr/>
          <p:nvPr/>
        </p:nvSpPr>
        <p:spPr>
          <a:xfrm>
            <a:off x="685800" y="1868269"/>
            <a:ext cx="7772400" cy="646331"/>
          </a:xfrm>
          <a:prstGeom prst="rect">
            <a:avLst/>
          </a:prstGeom>
        </p:spPr>
        <p:txBody>
          <a:bodyPr wrap="square">
            <a:spAutoFit/>
          </a:bodyPr>
          <a:lstStyle/>
          <a:p>
            <a:pPr>
              <a:spcAft>
                <a:spcPts val="600"/>
              </a:spcAft>
            </a:pPr>
            <a:r>
              <a:rPr lang="en-US" b="1" dirty="0"/>
              <a:t>Set Condition </a:t>
            </a:r>
            <a:r>
              <a:rPr lang="en-US" dirty="0"/>
              <a:t>bid preferences tell the PBS Scheduler something about your Line by setting a global condition of some type, such as:</a:t>
            </a:r>
          </a:p>
        </p:txBody>
      </p:sp>
      <p:graphicFrame>
        <p:nvGraphicFramePr>
          <p:cNvPr id="10" name="Table 9"/>
          <p:cNvGraphicFramePr>
            <a:graphicFrameLocks noGrp="1"/>
          </p:cNvGraphicFramePr>
          <p:nvPr>
            <p:extLst>
              <p:ext uri="{D42A27DB-BD31-4B8C-83A1-F6EECF244321}">
                <p14:modId xmlns:p14="http://schemas.microsoft.com/office/powerpoint/2010/main" val="4220249870"/>
              </p:ext>
            </p:extLst>
          </p:nvPr>
        </p:nvGraphicFramePr>
        <p:xfrm>
          <a:off x="456303" y="2955776"/>
          <a:ext cx="8231393" cy="1728302"/>
        </p:xfrm>
        <a:graphic>
          <a:graphicData uri="http://schemas.openxmlformats.org/drawingml/2006/table">
            <a:tbl>
              <a:tblPr firstRow="1" firstCol="1" bandRow="1"/>
              <a:tblGrid>
                <a:gridCol w="2638647">
                  <a:extLst>
                    <a:ext uri="{9D8B030D-6E8A-4147-A177-3AD203B41FA5}">
                      <a16:colId xmlns:a16="http://schemas.microsoft.com/office/drawing/2014/main" val="20000"/>
                    </a:ext>
                  </a:extLst>
                </a:gridCol>
                <a:gridCol w="157726">
                  <a:extLst>
                    <a:ext uri="{9D8B030D-6E8A-4147-A177-3AD203B41FA5}">
                      <a16:colId xmlns:a16="http://schemas.microsoft.com/office/drawing/2014/main" val="20001"/>
                    </a:ext>
                  </a:extLst>
                </a:gridCol>
                <a:gridCol w="2638647">
                  <a:extLst>
                    <a:ext uri="{9D8B030D-6E8A-4147-A177-3AD203B41FA5}">
                      <a16:colId xmlns:a16="http://schemas.microsoft.com/office/drawing/2014/main" val="20002"/>
                    </a:ext>
                  </a:extLst>
                </a:gridCol>
                <a:gridCol w="157726">
                  <a:extLst>
                    <a:ext uri="{9D8B030D-6E8A-4147-A177-3AD203B41FA5}">
                      <a16:colId xmlns:a16="http://schemas.microsoft.com/office/drawing/2014/main" val="20003"/>
                    </a:ext>
                  </a:extLst>
                </a:gridCol>
                <a:gridCol w="2638647">
                  <a:extLst>
                    <a:ext uri="{9D8B030D-6E8A-4147-A177-3AD203B41FA5}">
                      <a16:colId xmlns:a16="http://schemas.microsoft.com/office/drawing/2014/main" val="20004"/>
                    </a:ext>
                  </a:extLst>
                </a:gridCol>
              </a:tblGrid>
              <a:tr h="270532">
                <a:tc>
                  <a:txBody>
                    <a:bodyPr/>
                    <a:lstStyle/>
                    <a:p>
                      <a:pPr marL="0" marR="0" algn="ctr">
                        <a:lnSpc>
                          <a:spcPct val="115000"/>
                        </a:lnSpc>
                        <a:spcBef>
                          <a:spcPts val="0"/>
                        </a:spcBef>
                        <a:spcAft>
                          <a:spcPts val="0"/>
                        </a:spcAft>
                      </a:pPr>
                      <a:r>
                        <a:rPr lang="en-US" sz="1500" b="1" dirty="0">
                          <a:solidFill>
                            <a:srgbClr val="FFFFFF"/>
                          </a:solidFill>
                          <a:effectLst/>
                          <a:latin typeface="Calibri"/>
                          <a:ea typeface="Calibri"/>
                          <a:cs typeface="Times New Roman"/>
                        </a:rPr>
                        <a:t>Pattern</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500" b="1" dirty="0">
                          <a:solidFill>
                            <a:srgbClr val="FFFFFF"/>
                          </a:solidFill>
                          <a:effectLst/>
                          <a:latin typeface="Calibri"/>
                          <a:ea typeface="Calibri"/>
                          <a:cs typeface="Times New Roman"/>
                        </a:rPr>
                        <a:t> </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500" b="1" dirty="0">
                          <a:solidFill>
                            <a:srgbClr val="FFFFFF"/>
                          </a:solidFill>
                          <a:effectLst/>
                          <a:latin typeface="Calibri"/>
                          <a:ea typeface="Calibri"/>
                          <a:cs typeface="Times New Roman"/>
                        </a:rPr>
                        <a:t>Maximum Days On In a Row</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500" b="1" dirty="0">
                          <a:solidFill>
                            <a:srgbClr val="FFFFFF"/>
                          </a:solidFill>
                          <a:effectLst/>
                          <a:latin typeface="Calibri"/>
                          <a:ea typeface="Calibri"/>
                          <a:cs typeface="Times New Roman"/>
                        </a:rPr>
                        <a:t> </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500" b="1" dirty="0">
                          <a:solidFill>
                            <a:srgbClr val="FFFFFF"/>
                          </a:solidFill>
                          <a:effectLst/>
                          <a:latin typeface="Calibri"/>
                          <a:ea typeface="Calibri"/>
                          <a:cs typeface="Times New Roman"/>
                        </a:rPr>
                        <a:t>Minimum Days Off In a Row</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1183576">
                <a:tc>
                  <a:txBody>
                    <a:bodyPr/>
                    <a:lstStyle/>
                    <a:p>
                      <a:pPr marL="0" marR="0">
                        <a:lnSpc>
                          <a:spcPct val="115000"/>
                        </a:lnSpc>
                        <a:spcBef>
                          <a:spcPts val="600"/>
                        </a:spcBef>
                        <a:spcAft>
                          <a:spcPts val="600"/>
                        </a:spcAft>
                      </a:pPr>
                      <a:r>
                        <a:rPr lang="en-US" sz="1400" dirty="0">
                          <a:solidFill>
                            <a:srgbClr val="002060"/>
                          </a:solidFill>
                          <a:effectLst/>
                          <a:latin typeface="Calibri"/>
                          <a:ea typeface="Calibri"/>
                          <a:cs typeface="Times New Roman"/>
                        </a:rPr>
                        <a:t>Tells the system to create a line that follows a pattern of days on and days off. You can specify a range of days on, and a minimum number of days off between duty periods.</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a:lnSpc>
                          <a:spcPct val="115000"/>
                        </a:lnSpc>
                        <a:spcBef>
                          <a:spcPts val="600"/>
                        </a:spcBef>
                        <a:spcAft>
                          <a:spcPts val="600"/>
                        </a:spcAft>
                      </a:pPr>
                      <a:r>
                        <a:rPr lang="en-US" sz="1400" dirty="0">
                          <a:solidFill>
                            <a:srgbClr val="002060"/>
                          </a:solidFill>
                          <a:effectLst/>
                          <a:latin typeface="Calibri"/>
                          <a:ea typeface="Calibri"/>
                          <a:cs typeface="Times New Roman"/>
                        </a:rPr>
                        <a:t> </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a:noFill/>
                    </a:lnT>
                    <a:lnB>
                      <a:noFill/>
                    </a:lnB>
                  </a:tcPr>
                </a:tc>
                <a:tc>
                  <a:txBody>
                    <a:bodyPr/>
                    <a:lstStyle/>
                    <a:p>
                      <a:pPr marL="0" marR="0">
                        <a:lnSpc>
                          <a:spcPct val="115000"/>
                        </a:lnSpc>
                        <a:spcBef>
                          <a:spcPts val="600"/>
                        </a:spcBef>
                        <a:spcAft>
                          <a:spcPts val="600"/>
                        </a:spcAft>
                      </a:pPr>
                      <a:r>
                        <a:rPr lang="en-US" sz="1400" dirty="0">
                          <a:solidFill>
                            <a:srgbClr val="002060"/>
                          </a:solidFill>
                          <a:effectLst/>
                          <a:latin typeface="Calibri"/>
                          <a:ea typeface="Calibri"/>
                          <a:cs typeface="Times New Roman"/>
                        </a:rPr>
                        <a:t>Tells the system to build a block with a set number of days on in a row.</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a:lnSpc>
                          <a:spcPct val="115000"/>
                        </a:lnSpc>
                        <a:spcBef>
                          <a:spcPts val="600"/>
                        </a:spcBef>
                        <a:spcAft>
                          <a:spcPts val="600"/>
                        </a:spcAft>
                      </a:pPr>
                      <a:r>
                        <a:rPr lang="en-US" sz="1400" dirty="0">
                          <a:solidFill>
                            <a:srgbClr val="002060"/>
                          </a:solidFill>
                          <a:effectLst/>
                          <a:latin typeface="Calibri"/>
                          <a:ea typeface="Calibri"/>
                          <a:cs typeface="Times New Roman"/>
                        </a:rPr>
                        <a:t> </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a:noFill/>
                    </a:lnT>
                    <a:lnB>
                      <a:noFill/>
                    </a:lnB>
                  </a:tcPr>
                </a:tc>
                <a:tc>
                  <a:txBody>
                    <a:bodyPr/>
                    <a:lstStyle/>
                    <a:p>
                      <a:pPr marL="0" marR="0">
                        <a:lnSpc>
                          <a:spcPct val="115000"/>
                        </a:lnSpc>
                        <a:spcBef>
                          <a:spcPts val="600"/>
                        </a:spcBef>
                        <a:spcAft>
                          <a:spcPts val="600"/>
                        </a:spcAft>
                      </a:pPr>
                      <a:r>
                        <a:rPr lang="en-US" sz="1400" dirty="0">
                          <a:solidFill>
                            <a:srgbClr val="002060"/>
                          </a:solidFill>
                          <a:effectLst/>
                          <a:latin typeface="Calibri"/>
                          <a:ea typeface="Calibri"/>
                          <a:cs typeface="Times New Roman"/>
                        </a:rPr>
                        <a:t>Tells the system to build a block with a set number of days off in a row.</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73140158"/>
              </p:ext>
            </p:extLst>
          </p:nvPr>
        </p:nvGraphicFramePr>
        <p:xfrm>
          <a:off x="456304" y="4860776"/>
          <a:ext cx="8231393" cy="992210"/>
        </p:xfrm>
        <a:graphic>
          <a:graphicData uri="http://schemas.openxmlformats.org/drawingml/2006/table">
            <a:tbl>
              <a:tblPr firstRow="1" firstCol="1" bandRow="1"/>
              <a:tblGrid>
                <a:gridCol w="2638647">
                  <a:extLst>
                    <a:ext uri="{9D8B030D-6E8A-4147-A177-3AD203B41FA5}">
                      <a16:colId xmlns:a16="http://schemas.microsoft.com/office/drawing/2014/main" val="20000"/>
                    </a:ext>
                  </a:extLst>
                </a:gridCol>
                <a:gridCol w="157726">
                  <a:extLst>
                    <a:ext uri="{9D8B030D-6E8A-4147-A177-3AD203B41FA5}">
                      <a16:colId xmlns:a16="http://schemas.microsoft.com/office/drawing/2014/main" val="20001"/>
                    </a:ext>
                  </a:extLst>
                </a:gridCol>
                <a:gridCol w="2638647">
                  <a:extLst>
                    <a:ext uri="{9D8B030D-6E8A-4147-A177-3AD203B41FA5}">
                      <a16:colId xmlns:a16="http://schemas.microsoft.com/office/drawing/2014/main" val="20002"/>
                    </a:ext>
                  </a:extLst>
                </a:gridCol>
                <a:gridCol w="157726">
                  <a:extLst>
                    <a:ext uri="{9D8B030D-6E8A-4147-A177-3AD203B41FA5}">
                      <a16:colId xmlns:a16="http://schemas.microsoft.com/office/drawing/2014/main" val="20003"/>
                    </a:ext>
                  </a:extLst>
                </a:gridCol>
                <a:gridCol w="2638647">
                  <a:extLst>
                    <a:ext uri="{9D8B030D-6E8A-4147-A177-3AD203B41FA5}">
                      <a16:colId xmlns:a16="http://schemas.microsoft.com/office/drawing/2014/main" val="20004"/>
                    </a:ext>
                  </a:extLst>
                </a:gridCol>
              </a:tblGrid>
              <a:tr h="270532">
                <a:tc>
                  <a:txBody>
                    <a:bodyPr/>
                    <a:lstStyle/>
                    <a:p>
                      <a:pPr marL="0" marR="0" algn="ctr">
                        <a:lnSpc>
                          <a:spcPct val="115000"/>
                        </a:lnSpc>
                        <a:spcBef>
                          <a:spcPts val="0"/>
                        </a:spcBef>
                        <a:spcAft>
                          <a:spcPts val="0"/>
                        </a:spcAft>
                      </a:pPr>
                      <a:r>
                        <a:rPr lang="en-US" sz="1500" b="1" dirty="0">
                          <a:solidFill>
                            <a:srgbClr val="FFFFFF"/>
                          </a:solidFill>
                          <a:effectLst/>
                          <a:latin typeface="Calibri"/>
                          <a:ea typeface="Calibri"/>
                          <a:cs typeface="Times New Roman"/>
                        </a:rPr>
                        <a:t>Maximum Credit Window</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500" b="1" dirty="0">
                          <a:solidFill>
                            <a:srgbClr val="FFFFFF"/>
                          </a:solidFill>
                          <a:effectLst/>
                          <a:latin typeface="Calibri"/>
                          <a:ea typeface="Calibri"/>
                          <a:cs typeface="Times New Roman"/>
                        </a:rPr>
                        <a:t> </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500" b="1" dirty="0">
                          <a:solidFill>
                            <a:srgbClr val="FFFFFF"/>
                          </a:solidFill>
                          <a:effectLst/>
                          <a:latin typeface="Calibri"/>
                          <a:ea typeface="Calibri"/>
                          <a:cs typeface="Times New Roman"/>
                        </a:rPr>
                        <a:t>Minimum Credit Window</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500" b="1" dirty="0">
                          <a:solidFill>
                            <a:srgbClr val="FFFFFF"/>
                          </a:solidFill>
                          <a:effectLst/>
                          <a:latin typeface="Calibri"/>
                          <a:ea typeface="Calibri"/>
                          <a:cs typeface="Times New Roman"/>
                        </a:rPr>
                        <a:t> </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500" b="1" dirty="0">
                          <a:solidFill>
                            <a:srgbClr val="FFFFFF"/>
                          </a:solidFill>
                          <a:effectLst/>
                          <a:latin typeface="Calibri"/>
                          <a:ea typeface="Calibri"/>
                          <a:cs typeface="Times New Roman"/>
                        </a:rPr>
                        <a:t>Minimum Base Layover</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710145">
                <a:tc>
                  <a:txBody>
                    <a:bodyPr/>
                    <a:lstStyle/>
                    <a:p>
                      <a:pPr marL="0" marR="0">
                        <a:lnSpc>
                          <a:spcPct val="115000"/>
                        </a:lnSpc>
                        <a:spcBef>
                          <a:spcPts val="600"/>
                        </a:spcBef>
                        <a:spcAft>
                          <a:spcPts val="600"/>
                        </a:spcAft>
                      </a:pPr>
                      <a:r>
                        <a:rPr lang="en-US" sz="1400" dirty="0">
                          <a:solidFill>
                            <a:srgbClr val="002060"/>
                          </a:solidFill>
                          <a:effectLst/>
                          <a:latin typeface="Calibri"/>
                          <a:ea typeface="Calibri"/>
                          <a:cs typeface="Times New Roman"/>
                        </a:rPr>
                        <a:t>Tells the system to award you a line as close as possible to the maximum allowed credit window.  </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a:lnSpc>
                          <a:spcPct val="115000"/>
                        </a:lnSpc>
                        <a:spcBef>
                          <a:spcPts val="600"/>
                        </a:spcBef>
                        <a:spcAft>
                          <a:spcPts val="600"/>
                        </a:spcAft>
                      </a:pPr>
                      <a:r>
                        <a:rPr lang="en-US" sz="1400" dirty="0">
                          <a:solidFill>
                            <a:srgbClr val="002060"/>
                          </a:solidFill>
                          <a:effectLst/>
                          <a:latin typeface="Calibri"/>
                          <a:ea typeface="Calibri"/>
                          <a:cs typeface="Times New Roman"/>
                        </a:rPr>
                        <a:t> </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a:noFill/>
                    </a:lnT>
                    <a:lnB>
                      <a:noFill/>
                    </a:lnB>
                  </a:tcPr>
                </a:tc>
                <a:tc>
                  <a:txBody>
                    <a:bodyPr/>
                    <a:lstStyle/>
                    <a:p>
                      <a:pPr marL="0" marR="0">
                        <a:lnSpc>
                          <a:spcPct val="115000"/>
                        </a:lnSpc>
                        <a:spcBef>
                          <a:spcPts val="600"/>
                        </a:spcBef>
                        <a:spcAft>
                          <a:spcPts val="600"/>
                        </a:spcAft>
                      </a:pPr>
                      <a:r>
                        <a:rPr lang="en-US" sz="1400" dirty="0">
                          <a:solidFill>
                            <a:srgbClr val="002060"/>
                          </a:solidFill>
                          <a:effectLst/>
                          <a:latin typeface="Calibri"/>
                          <a:ea typeface="Calibri"/>
                          <a:cs typeface="Times New Roman"/>
                        </a:rPr>
                        <a:t>Tells the system to award you a line within the minimum credit window.</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a:lnSpc>
                          <a:spcPct val="115000"/>
                        </a:lnSpc>
                        <a:spcBef>
                          <a:spcPts val="600"/>
                        </a:spcBef>
                        <a:spcAft>
                          <a:spcPts val="600"/>
                        </a:spcAft>
                      </a:pPr>
                      <a:r>
                        <a:rPr lang="en-US" sz="1400" dirty="0">
                          <a:solidFill>
                            <a:srgbClr val="002060"/>
                          </a:solidFill>
                          <a:effectLst/>
                          <a:latin typeface="Calibri"/>
                          <a:ea typeface="Calibri"/>
                          <a:cs typeface="Times New Roman"/>
                        </a:rPr>
                        <a:t> </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a:noFill/>
                    </a:lnT>
                    <a:lnB>
                      <a:noFill/>
                    </a:lnB>
                  </a:tcPr>
                </a:tc>
                <a:tc>
                  <a:txBody>
                    <a:bodyPr/>
                    <a:lstStyle/>
                    <a:p>
                      <a:pPr marL="0" marR="0">
                        <a:lnSpc>
                          <a:spcPct val="115000"/>
                        </a:lnSpc>
                        <a:spcBef>
                          <a:spcPts val="600"/>
                        </a:spcBef>
                        <a:spcAft>
                          <a:spcPts val="600"/>
                        </a:spcAft>
                      </a:pPr>
                      <a:r>
                        <a:rPr lang="en-US" sz="1400" dirty="0">
                          <a:solidFill>
                            <a:srgbClr val="002060"/>
                          </a:solidFill>
                          <a:effectLst/>
                          <a:latin typeface="Calibri"/>
                          <a:ea typeface="Calibri"/>
                          <a:cs typeface="Times New Roman"/>
                        </a:rPr>
                        <a:t>Tells the system to create a line that provides a minimum amount of layover time at your base.</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04962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E52FAE-FD5F-D90A-4A3F-33F799C95E5C}"/>
              </a:ext>
            </a:extLst>
          </p:cNvPr>
          <p:cNvPicPr>
            <a:picLocks noChangeAspect="1"/>
          </p:cNvPicPr>
          <p:nvPr/>
        </p:nvPicPr>
        <p:blipFill>
          <a:blip r:embed="rId2"/>
          <a:stretch>
            <a:fillRect/>
          </a:stretch>
        </p:blipFill>
        <p:spPr>
          <a:xfrm>
            <a:off x="1447800" y="2997418"/>
            <a:ext cx="4511456" cy="3331537"/>
          </a:xfrm>
          <a:prstGeom prst="rect">
            <a:avLst/>
          </a:prstGeom>
        </p:spPr>
      </p:pic>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PBS, Bids &amp; Seniority Lists </a:t>
            </a:r>
          </a:p>
        </p:txBody>
      </p:sp>
      <p:sp>
        <p:nvSpPr>
          <p:cNvPr id="2" name="Rectangle 1"/>
          <p:cNvSpPr/>
          <p:nvPr/>
        </p:nvSpPr>
        <p:spPr>
          <a:xfrm>
            <a:off x="1447801" y="4650636"/>
            <a:ext cx="990600" cy="287124"/>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9" name="Rectangle 8"/>
          <p:cNvSpPr/>
          <p:nvPr/>
        </p:nvSpPr>
        <p:spPr>
          <a:xfrm>
            <a:off x="1568823" y="1602701"/>
            <a:ext cx="4146177" cy="1066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 name="TextBox 10"/>
          <p:cNvSpPr txBox="1"/>
          <p:nvPr/>
        </p:nvSpPr>
        <p:spPr>
          <a:xfrm>
            <a:off x="1524000" y="1602701"/>
            <a:ext cx="4224461" cy="1323439"/>
          </a:xfrm>
          <a:prstGeom prst="rect">
            <a:avLst/>
          </a:prstGeom>
          <a:noFill/>
        </p:spPr>
        <p:txBody>
          <a:bodyPr wrap="square" rtlCol="0">
            <a:spAutoFit/>
          </a:bodyPr>
          <a:lstStyle/>
          <a:p>
            <a:r>
              <a:rPr lang="en-US" sz="1600" b="1" dirty="0">
                <a:latin typeface="Calibri Light" panose="020F0302020204030204" pitchFamily="34" charset="0"/>
              </a:rPr>
              <a:t>Bid Packets</a:t>
            </a:r>
            <a:r>
              <a:rPr lang="en-US" sz="1600" dirty="0">
                <a:latin typeface="Calibri Light" panose="020F0302020204030204" pitchFamily="34" charset="0"/>
              </a:rPr>
              <a:t> </a:t>
            </a:r>
          </a:p>
          <a:p>
            <a:r>
              <a:rPr lang="en-US" sz="1600" dirty="0">
                <a:latin typeface="Calibri Light" panose="020F0302020204030204" pitchFamily="34" charset="0"/>
              </a:rPr>
              <a:t>Each bid packet contains: Bid Timeline, RBLs, RWOs, CDOs, Standby shifts, RAPs, transition trips, and all bid month pairings.</a:t>
            </a:r>
          </a:p>
          <a:p>
            <a:endParaRPr lang="en-US" sz="1600" dirty="0">
              <a:latin typeface="Calibri Light" panose="020F0302020204030204" pitchFamily="34" charset="0"/>
            </a:endParaRPr>
          </a:p>
        </p:txBody>
      </p:sp>
      <p:cxnSp>
        <p:nvCxnSpPr>
          <p:cNvPr id="13" name="Elbow Connector 12"/>
          <p:cNvCxnSpPr>
            <a:cxnSpLocks/>
            <a:stCxn id="2" idx="1"/>
            <a:endCxn id="9" idx="1"/>
          </p:cNvCxnSpPr>
          <p:nvPr/>
        </p:nvCxnSpPr>
        <p:spPr>
          <a:xfrm rot="10800000" flipH="1">
            <a:off x="1447801" y="2136102"/>
            <a:ext cx="121022" cy="2658097"/>
          </a:xfrm>
          <a:prstGeom prst="bentConnector3">
            <a:avLst>
              <a:gd name="adj1" fmla="val -18889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6400800" y="3182693"/>
            <a:ext cx="2024176" cy="2800767"/>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a:latin typeface="Calibri Light" panose="020F0302020204030204" pitchFamily="34" charset="0"/>
              </a:rPr>
              <a:t>Seniority Lists</a:t>
            </a:r>
            <a:r>
              <a:rPr lang="en-US" sz="1600" dirty="0">
                <a:latin typeface="Calibri Light" panose="020F0302020204030204" pitchFamily="34" charset="0"/>
              </a:rPr>
              <a:t> </a:t>
            </a:r>
          </a:p>
          <a:p>
            <a:r>
              <a:rPr lang="en-US" sz="1600" dirty="0">
                <a:latin typeface="Calibri Light" panose="020F0302020204030204" pitchFamily="34" charset="0"/>
              </a:rPr>
              <a:t>Base seniority lists; this information is updated every month on the </a:t>
            </a:r>
            <a:r>
              <a:rPr lang="en-US" sz="1600" b="1" dirty="0">
                <a:latin typeface="Calibri Light" panose="020F0302020204030204" pitchFamily="34" charset="0"/>
              </a:rPr>
              <a:t>15</a:t>
            </a:r>
            <a:r>
              <a:rPr lang="en-US" sz="1600" b="1" baseline="30000" dirty="0">
                <a:latin typeface="Calibri Light" panose="020F0302020204030204" pitchFamily="34" charset="0"/>
              </a:rPr>
              <a:t>th</a:t>
            </a:r>
            <a:r>
              <a:rPr lang="en-US" sz="1600" b="1" dirty="0">
                <a:latin typeface="Calibri Light" panose="020F0302020204030204" pitchFamily="34" charset="0"/>
              </a:rPr>
              <a:t>.</a:t>
            </a:r>
          </a:p>
          <a:p>
            <a:r>
              <a:rPr lang="en-US" sz="1600" b="1" dirty="0">
                <a:latin typeface="Calibri Light" panose="020F0302020204030204" pitchFamily="34" charset="0"/>
              </a:rPr>
              <a:t>Company Seniority List </a:t>
            </a:r>
          </a:p>
          <a:p>
            <a:r>
              <a:rPr lang="en-US" sz="1600" dirty="0">
                <a:latin typeface="Calibri Light" panose="020F0302020204030204" pitchFamily="34" charset="0"/>
              </a:rPr>
              <a:t>This seniority list includes all FAs and is updated twice a year (January and July).</a:t>
            </a:r>
          </a:p>
          <a:p>
            <a:endParaRPr lang="en-US" sz="1600" b="1" dirty="0">
              <a:latin typeface="Calibri Light" panose="020F0302020204030204" pitchFamily="34" charset="0"/>
            </a:endParaRPr>
          </a:p>
        </p:txBody>
      </p:sp>
      <p:sp>
        <p:nvSpPr>
          <p:cNvPr id="18" name="Rectangle 17"/>
          <p:cNvSpPr/>
          <p:nvPr/>
        </p:nvSpPr>
        <p:spPr>
          <a:xfrm>
            <a:off x="1470244" y="5794721"/>
            <a:ext cx="1044354" cy="377479"/>
          </a:xfrm>
          <a:prstGeom prst="rect">
            <a:avLst/>
          </a:prstGeom>
          <a:noFill/>
          <a:ln w="3810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23" name="Elbow Connector 22"/>
          <p:cNvCxnSpPr>
            <a:cxnSpLocks/>
          </p:cNvCxnSpPr>
          <p:nvPr/>
        </p:nvCxnSpPr>
        <p:spPr>
          <a:xfrm flipV="1">
            <a:off x="2514598" y="4619351"/>
            <a:ext cx="3894915" cy="1324249"/>
          </a:xfrm>
          <a:prstGeom prst="bent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430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69920" y="2054632"/>
            <a:ext cx="5669280" cy="3660368"/>
          </a:xfrm>
          <a:prstGeom prst="roundRect">
            <a:avLst>
              <a:gd name="adj" fmla="val 6563"/>
            </a:avLst>
          </a:prstGeom>
          <a:solidFill>
            <a:srgbClr val="CEEAB0"/>
          </a:solidFill>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solidFill>
                <a:prstClr val="black"/>
              </a:solidFill>
            </a:endParaRPr>
          </a:p>
          <a:p>
            <a:endParaRPr lang="en-US" dirty="0">
              <a:solidFill>
                <a:prstClr val="black"/>
              </a:solidFill>
            </a:endParaRPr>
          </a:p>
          <a:p>
            <a:endParaRPr lang="en-US" b="1" dirty="0">
              <a:solidFill>
                <a:prstClr val="black"/>
              </a:solidFill>
            </a:endParaRPr>
          </a:p>
          <a:p>
            <a:pPr>
              <a:spcBef>
                <a:spcPts val="600"/>
              </a:spcBef>
            </a:pPr>
            <a:endParaRPr lang="en-US" sz="1400" b="1" dirty="0">
              <a:solidFill>
                <a:prstClr val="black"/>
              </a:solidFill>
            </a:endParaRPr>
          </a:p>
          <a:p>
            <a:pPr>
              <a:spcBef>
                <a:spcPts val="600"/>
              </a:spcBef>
            </a:pPr>
            <a:endParaRPr lang="en-US" sz="100" b="1" dirty="0">
              <a:solidFill>
                <a:prstClr val="black"/>
              </a:solidFill>
            </a:endParaRPr>
          </a:p>
          <a:p>
            <a:pPr>
              <a:spcBef>
                <a:spcPts val="600"/>
              </a:spcBef>
            </a:pPr>
            <a:r>
              <a:rPr lang="en-US" sz="1400" b="1" dirty="0">
                <a:solidFill>
                  <a:prstClr val="black"/>
                </a:solidFill>
              </a:rPr>
              <a:t>Note:  </a:t>
            </a:r>
            <a:r>
              <a:rPr lang="en-US" sz="1400" dirty="0">
                <a:solidFill>
                  <a:prstClr val="black"/>
                </a:solidFill>
              </a:rPr>
              <a:t>These two set condition bids may be partially honored in Denial Mode, unless conditioned with ESNBG.</a:t>
            </a:r>
          </a:p>
        </p:txBody>
      </p:sp>
      <p:sp>
        <p:nvSpPr>
          <p:cNvPr id="3" name="Title 1"/>
          <p:cNvSpPr>
            <a:spLocks noGrp="1"/>
          </p:cNvSpPr>
          <p:nvPr>
            <p:ph type="title"/>
          </p:nvPr>
        </p:nvSpPr>
        <p:spPr>
          <a:xfrm>
            <a:off x="685800" y="533400"/>
            <a:ext cx="8458200" cy="884238"/>
          </a:xfrm>
        </p:spPr>
        <p:txBody>
          <a:bodyPr>
            <a:normAutofit/>
          </a:bodyPr>
          <a:lstStyle/>
          <a:p>
            <a:pPr algn="l"/>
            <a:r>
              <a:rPr lang="en-US" sz="4400" b="1" dirty="0">
                <a:solidFill>
                  <a:srgbClr val="0070C0"/>
                </a:solidFill>
                <a:latin typeface="+mj-lt"/>
              </a:rPr>
              <a:t>Set Condition Bid Preferences</a:t>
            </a:r>
          </a:p>
        </p:txBody>
      </p:sp>
      <p:graphicFrame>
        <p:nvGraphicFramePr>
          <p:cNvPr id="2" name="Table 1"/>
          <p:cNvGraphicFramePr>
            <a:graphicFrameLocks noGrp="1"/>
          </p:cNvGraphicFramePr>
          <p:nvPr>
            <p:extLst>
              <p:ext uri="{D42A27DB-BD31-4B8C-83A1-F6EECF244321}">
                <p14:modId xmlns:p14="http://schemas.microsoft.com/office/powerpoint/2010/main" val="3679928639"/>
              </p:ext>
            </p:extLst>
          </p:nvPr>
        </p:nvGraphicFramePr>
        <p:xfrm>
          <a:off x="456304" y="2319655"/>
          <a:ext cx="8231393" cy="2616794"/>
        </p:xfrm>
        <a:graphic>
          <a:graphicData uri="http://schemas.openxmlformats.org/drawingml/2006/table">
            <a:tbl>
              <a:tblPr firstRow="1" firstCol="1" bandRow="1"/>
              <a:tblGrid>
                <a:gridCol w="2638647">
                  <a:extLst>
                    <a:ext uri="{9D8B030D-6E8A-4147-A177-3AD203B41FA5}">
                      <a16:colId xmlns:a16="http://schemas.microsoft.com/office/drawing/2014/main" val="20000"/>
                    </a:ext>
                  </a:extLst>
                </a:gridCol>
                <a:gridCol w="181649">
                  <a:extLst>
                    <a:ext uri="{9D8B030D-6E8A-4147-A177-3AD203B41FA5}">
                      <a16:colId xmlns:a16="http://schemas.microsoft.com/office/drawing/2014/main" val="20001"/>
                    </a:ext>
                  </a:extLst>
                </a:gridCol>
                <a:gridCol w="2614724">
                  <a:extLst>
                    <a:ext uri="{9D8B030D-6E8A-4147-A177-3AD203B41FA5}">
                      <a16:colId xmlns:a16="http://schemas.microsoft.com/office/drawing/2014/main" val="20002"/>
                    </a:ext>
                  </a:extLst>
                </a:gridCol>
                <a:gridCol w="157726">
                  <a:extLst>
                    <a:ext uri="{9D8B030D-6E8A-4147-A177-3AD203B41FA5}">
                      <a16:colId xmlns:a16="http://schemas.microsoft.com/office/drawing/2014/main" val="20003"/>
                    </a:ext>
                  </a:extLst>
                </a:gridCol>
                <a:gridCol w="2638647">
                  <a:extLst>
                    <a:ext uri="{9D8B030D-6E8A-4147-A177-3AD203B41FA5}">
                      <a16:colId xmlns:a16="http://schemas.microsoft.com/office/drawing/2014/main" val="20004"/>
                    </a:ext>
                  </a:extLst>
                </a:gridCol>
              </a:tblGrid>
              <a:tr h="270532">
                <a:tc>
                  <a:txBody>
                    <a:bodyPr/>
                    <a:lstStyle/>
                    <a:p>
                      <a:pPr marL="0" marR="0" algn="ctr">
                        <a:lnSpc>
                          <a:spcPct val="115000"/>
                        </a:lnSpc>
                        <a:spcBef>
                          <a:spcPts val="0"/>
                        </a:spcBef>
                        <a:spcAft>
                          <a:spcPts val="0"/>
                        </a:spcAft>
                      </a:pPr>
                      <a:r>
                        <a:rPr lang="en-US" sz="1500" b="1" dirty="0">
                          <a:solidFill>
                            <a:srgbClr val="FFFFFF"/>
                          </a:solidFill>
                          <a:effectLst/>
                          <a:latin typeface="Calibri"/>
                          <a:ea typeface="Calibri"/>
                          <a:cs typeface="Times New Roman"/>
                        </a:rPr>
                        <a:t>Consecutive Days Off in A Row</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500" b="1" dirty="0">
                          <a:solidFill>
                            <a:srgbClr val="FFFFFF"/>
                          </a:solidFill>
                          <a:effectLst/>
                          <a:latin typeface="Calibri"/>
                          <a:ea typeface="Calibri"/>
                          <a:cs typeface="Times New Roman"/>
                        </a:rPr>
                        <a:t> </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500" b="1" dirty="0">
                          <a:solidFill>
                            <a:srgbClr val="FFFFFF"/>
                          </a:solidFill>
                          <a:effectLst/>
                          <a:latin typeface="Calibri"/>
                          <a:ea typeface="Calibri"/>
                          <a:cs typeface="Times New Roman"/>
                        </a:rPr>
                        <a:t>Days Off With Employee</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500" b="1" dirty="0">
                          <a:solidFill>
                            <a:srgbClr val="FFFFFF"/>
                          </a:solidFill>
                          <a:effectLst/>
                          <a:latin typeface="Calibri"/>
                          <a:ea typeface="Calibri"/>
                          <a:cs typeface="Times New Roman"/>
                        </a:rPr>
                        <a:t> </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500" b="1" dirty="0">
                          <a:solidFill>
                            <a:srgbClr val="FFFFFF"/>
                          </a:solidFill>
                          <a:effectLst/>
                          <a:latin typeface="Calibri"/>
                          <a:ea typeface="Calibri"/>
                          <a:cs typeface="Times New Roman"/>
                        </a:rPr>
                        <a:t>Days Off Opposite Employee</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1893721">
                <a:tc>
                  <a:txBody>
                    <a:bodyPr/>
                    <a:lstStyle/>
                    <a:p>
                      <a:pPr marL="0" marR="0">
                        <a:lnSpc>
                          <a:spcPct val="115000"/>
                        </a:lnSpc>
                        <a:spcBef>
                          <a:spcPts val="600"/>
                        </a:spcBef>
                        <a:spcAft>
                          <a:spcPts val="600"/>
                        </a:spcAft>
                      </a:pPr>
                      <a:r>
                        <a:rPr lang="en-US" sz="1400" dirty="0">
                          <a:solidFill>
                            <a:srgbClr val="002060"/>
                          </a:solidFill>
                          <a:effectLst/>
                          <a:latin typeface="Calibri"/>
                          <a:ea typeface="Calibri"/>
                          <a:cs typeface="Times New Roman"/>
                        </a:rPr>
                        <a:t>Tells the system to award a block with a number of consecutive days off in a row.  You</a:t>
                      </a:r>
                      <a:r>
                        <a:rPr lang="en-US" sz="1400" baseline="0" dirty="0">
                          <a:solidFill>
                            <a:srgbClr val="002060"/>
                          </a:solidFill>
                          <a:effectLst/>
                          <a:latin typeface="Calibri"/>
                          <a:ea typeface="Calibri"/>
                          <a:cs typeface="Times New Roman"/>
                        </a:rPr>
                        <a:t> may assign a Date Range to this set condition.  </a:t>
                      </a:r>
                    </a:p>
                    <a:p>
                      <a:pPr marL="0" marR="0">
                        <a:lnSpc>
                          <a:spcPct val="115000"/>
                        </a:lnSpc>
                        <a:spcBef>
                          <a:spcPts val="600"/>
                        </a:spcBef>
                        <a:spcAft>
                          <a:spcPts val="600"/>
                        </a:spcAft>
                      </a:pPr>
                      <a:r>
                        <a:rPr lang="en-US" sz="1400" b="1" baseline="0" dirty="0">
                          <a:solidFill>
                            <a:srgbClr val="002060"/>
                          </a:solidFill>
                          <a:effectLst/>
                          <a:latin typeface="Calibri"/>
                          <a:ea typeface="Calibri"/>
                          <a:cs typeface="Times New Roman"/>
                        </a:rPr>
                        <a:t>Remember</a:t>
                      </a:r>
                      <a:r>
                        <a:rPr lang="en-US" sz="1400" baseline="0" dirty="0">
                          <a:solidFill>
                            <a:srgbClr val="002060"/>
                          </a:solidFill>
                          <a:effectLst/>
                          <a:latin typeface="Calibri"/>
                          <a:ea typeface="Calibri"/>
                          <a:cs typeface="Times New Roman"/>
                        </a:rPr>
                        <a:t>: if you request two or more blocks of the same range in the same bid group you will be required to specify a date range on each block. </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0" marR="0">
                        <a:lnSpc>
                          <a:spcPct val="115000"/>
                        </a:lnSpc>
                        <a:spcBef>
                          <a:spcPts val="600"/>
                        </a:spcBef>
                        <a:spcAft>
                          <a:spcPts val="600"/>
                        </a:spcAft>
                      </a:pPr>
                      <a:r>
                        <a:rPr lang="en-US" sz="1400" dirty="0">
                          <a:solidFill>
                            <a:srgbClr val="002060"/>
                          </a:solidFill>
                          <a:effectLst/>
                          <a:latin typeface="Calibri"/>
                          <a:ea typeface="Calibri"/>
                          <a:cs typeface="Times New Roman"/>
                        </a:rPr>
                        <a:t> </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a:noFill/>
                    </a:lnT>
                    <a:lnB>
                      <a:noFill/>
                    </a:lnB>
                  </a:tcPr>
                </a:tc>
                <a:tc>
                  <a:txBody>
                    <a:bodyPr/>
                    <a:lstStyle/>
                    <a:p>
                      <a:pPr marL="0" marR="0">
                        <a:lnSpc>
                          <a:spcPct val="115000"/>
                        </a:lnSpc>
                        <a:spcBef>
                          <a:spcPts val="600"/>
                        </a:spcBef>
                        <a:spcAft>
                          <a:spcPts val="600"/>
                        </a:spcAft>
                      </a:pPr>
                      <a:r>
                        <a:rPr lang="en-US" sz="1400" dirty="0">
                          <a:solidFill>
                            <a:srgbClr val="002060"/>
                          </a:solidFill>
                          <a:effectLst/>
                          <a:latin typeface="Calibri"/>
                          <a:ea typeface="Calibri"/>
                          <a:cs typeface="Times New Roman"/>
                        </a:rPr>
                        <a:t>Tells the system to build a block with days off with a more senior crew member. A day off is defined as a day that contains no working activities. A non-working absence is considered a day off (this will apply to both FAs).  </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bg1"/>
                    </a:solidFill>
                  </a:tcPr>
                </a:tc>
                <a:tc>
                  <a:txBody>
                    <a:bodyPr/>
                    <a:lstStyle/>
                    <a:p>
                      <a:pPr marL="0" marR="0">
                        <a:lnSpc>
                          <a:spcPct val="115000"/>
                        </a:lnSpc>
                        <a:spcBef>
                          <a:spcPts val="600"/>
                        </a:spcBef>
                        <a:spcAft>
                          <a:spcPts val="600"/>
                        </a:spcAft>
                      </a:pPr>
                      <a:r>
                        <a:rPr lang="en-US" sz="1400" dirty="0">
                          <a:solidFill>
                            <a:srgbClr val="002060"/>
                          </a:solidFill>
                          <a:effectLst/>
                          <a:latin typeface="Calibri"/>
                          <a:ea typeface="Calibri"/>
                          <a:cs typeface="Times New Roman"/>
                        </a:rPr>
                        <a:t> </a:t>
                      </a:r>
                      <a:endParaRPr lang="en-US" sz="1100" dirty="0">
                        <a:effectLst/>
                        <a:latin typeface="Calibri"/>
                        <a:ea typeface="Calibri"/>
                        <a:cs typeface="Times New Roman"/>
                      </a:endParaRP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a:noFill/>
                    </a:lnT>
                    <a:lnB>
                      <a:noFill/>
                    </a:lnB>
                    <a:noFill/>
                  </a:tcPr>
                </a:tc>
                <a:tc>
                  <a:txBody>
                    <a:bodyPr/>
                    <a:lstStyle/>
                    <a:p>
                      <a:pPr marL="0" marR="0">
                        <a:lnSpc>
                          <a:spcPct val="115000"/>
                        </a:lnSpc>
                        <a:spcBef>
                          <a:spcPts val="600"/>
                        </a:spcBef>
                        <a:spcAft>
                          <a:spcPts val="600"/>
                        </a:spcAft>
                      </a:pPr>
                      <a:r>
                        <a:rPr lang="en-US" sz="1400" dirty="0">
                          <a:solidFill>
                            <a:srgbClr val="002060"/>
                          </a:solidFill>
                          <a:effectLst/>
                          <a:latin typeface="Calibri"/>
                          <a:ea typeface="Calibri"/>
                          <a:cs typeface="Times New Roman"/>
                        </a:rPr>
                        <a:t>Tells the system to build a block with days off, within the bid period, opposite a more senior crew member. A day off is defined as a day that contains no working activities. A non-working absence is considered a day off (this will apply to both FAs).   </a:t>
                      </a:r>
                    </a:p>
                  </a:txBody>
                  <a:tcPr marL="66163" marR="6616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146566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304800"/>
            <a:ext cx="8392297" cy="1319689"/>
          </a:xfrm>
        </p:spPr>
        <p:txBody>
          <a:bodyPr>
            <a:noAutofit/>
          </a:bodyPr>
          <a:lstStyle/>
          <a:p>
            <a:pPr algn="l"/>
            <a:r>
              <a:rPr lang="en-US" sz="4400" b="1" dirty="0">
                <a:solidFill>
                  <a:srgbClr val="0070C0"/>
                </a:solidFill>
                <a:latin typeface="+mj-lt"/>
              </a:rPr>
              <a:t>ESNBG - Else Start Next Bid Group</a:t>
            </a:r>
          </a:p>
        </p:txBody>
      </p:sp>
      <p:sp>
        <p:nvSpPr>
          <p:cNvPr id="6" name="Rectangle 5"/>
          <p:cNvSpPr/>
          <p:nvPr/>
        </p:nvSpPr>
        <p:spPr>
          <a:xfrm>
            <a:off x="685800" y="1650615"/>
            <a:ext cx="7924800" cy="4801314"/>
          </a:xfrm>
          <a:prstGeom prst="rect">
            <a:avLst/>
          </a:prstGeom>
        </p:spPr>
        <p:txBody>
          <a:bodyPr wrap="square">
            <a:spAutoFit/>
          </a:bodyPr>
          <a:lstStyle/>
          <a:p>
            <a:pPr marL="285750" indent="-285750">
              <a:buFont typeface="Arial" panose="020B0604020202020204" pitchFamily="34" charset="0"/>
              <a:buChar char="•"/>
            </a:pPr>
            <a:r>
              <a:rPr lang="en-US" b="1" dirty="0"/>
              <a:t>Else Start Next Bid Group </a:t>
            </a:r>
            <a:r>
              <a:rPr lang="en-US" dirty="0"/>
              <a:t>is a conditional instruction to the PBS Scheduler. When using the </a:t>
            </a:r>
            <a:r>
              <a:rPr lang="en-US" b="1" dirty="0"/>
              <a:t>ESNBG </a:t>
            </a:r>
            <a:r>
              <a:rPr lang="en-US" dirty="0"/>
              <a:t>option, you are telling the PBS Scheduler that if a legal schedule cannot be created using this bid preference, you want it to continue to the next bid group. The PBS Scheduler will STOP processing the current bid group, and start processing the next group. </a:t>
            </a:r>
          </a:p>
          <a:p>
            <a:endParaRPr lang="en-US" dirty="0"/>
          </a:p>
          <a:p>
            <a:pPr marL="285750" indent="-285750">
              <a:buFont typeface="Arial" panose="020B0604020202020204" pitchFamily="34" charset="0"/>
              <a:buChar char="•"/>
            </a:pPr>
            <a:r>
              <a:rPr lang="en-US" b="1" dirty="0"/>
              <a:t>Else Start Next Bid Group</a:t>
            </a:r>
            <a:r>
              <a:rPr lang="en-US" dirty="0"/>
              <a:t> can be added to the end of all Prefer Off and Avoid bids along with certain Set Condition Bids in Pairing and Reserve bid groups.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warning message will be displayed when a bidder submits a bid with an </a:t>
            </a:r>
            <a:r>
              <a:rPr lang="en-US" b="1" dirty="0"/>
              <a:t>Else Start Next Bid Group </a:t>
            </a:r>
            <a:r>
              <a:rPr lang="en-US" dirty="0"/>
              <a:t>instruction in the last bid group without adding a bid group below it.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 use </a:t>
            </a:r>
            <a:r>
              <a:rPr lang="en-US" b="1" dirty="0"/>
              <a:t>ESNBG</a:t>
            </a:r>
            <a:r>
              <a:rPr lang="en-US" dirty="0"/>
              <a:t> in your last bid group, the PBS Scheduler will use the system-generated award pairings big group to complete your block. If a complete block still cannot be built, the PBS Scheduler attempts to build you a Reserve block using the system-generated Start Reserve bid group.</a:t>
            </a:r>
          </a:p>
        </p:txBody>
      </p:sp>
    </p:spTree>
    <p:extLst>
      <p:ext uri="{BB962C8B-B14F-4D97-AF65-F5344CB8AC3E}">
        <p14:creationId xmlns:p14="http://schemas.microsoft.com/office/powerpoint/2010/main" val="537520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5146" y="1981200"/>
            <a:ext cx="7751807" cy="304698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t>The lowest number of minimum credit lines awarded will never be less than 5% of the domicile population. </a:t>
            </a:r>
          </a:p>
          <a:p>
            <a:pPr marL="285750" indent="-285750">
              <a:spcBef>
                <a:spcPts val="600"/>
              </a:spcBef>
              <a:spcAft>
                <a:spcPts val="600"/>
              </a:spcAft>
              <a:buFont typeface="Arial" panose="020B0604020202020204" pitchFamily="34" charset="0"/>
              <a:buChar char="•"/>
            </a:pPr>
            <a:r>
              <a:rPr lang="en-US" dirty="0"/>
              <a:t>The PBS Scheduler awards pairings normally until your total credit is above the Threshold Value for the applicable Credit Window. At this point, PBS will stop adding pairings and your block is complete.  </a:t>
            </a:r>
          </a:p>
          <a:p>
            <a:pPr marL="285750" indent="-285750">
              <a:spcBef>
                <a:spcPts val="600"/>
              </a:spcBef>
              <a:spcAft>
                <a:spcPts val="600"/>
              </a:spcAft>
              <a:buFont typeface="Arial" panose="020B0604020202020204" pitchFamily="34" charset="0"/>
              <a:buChar char="•"/>
            </a:pPr>
            <a:r>
              <a:rPr lang="en-US" dirty="0"/>
              <a:t>If the Threshold Value is not achieved, but the total credit is above the Minimum Value, your block is considered complete.</a:t>
            </a:r>
          </a:p>
          <a:p>
            <a:pPr marL="285750" indent="-285750">
              <a:spcBef>
                <a:spcPts val="600"/>
              </a:spcBef>
              <a:spcAft>
                <a:spcPts val="600"/>
              </a:spcAft>
              <a:buFont typeface="Arial" panose="020B0604020202020204" pitchFamily="34" charset="0"/>
              <a:buChar char="•"/>
            </a:pPr>
            <a:r>
              <a:rPr lang="en-US" dirty="0"/>
              <a:t>If your block is not above the Minimum Value, the PBS Scheduler will utilize </a:t>
            </a:r>
            <a:r>
              <a:rPr lang="en-US" b="1" dirty="0"/>
              <a:t>Shuffle</a:t>
            </a:r>
            <a:r>
              <a:rPr lang="en-US" dirty="0"/>
              <a:t>, </a:t>
            </a:r>
            <a:r>
              <a:rPr lang="en-US" b="1" dirty="0"/>
              <a:t>Denial Mode, </a:t>
            </a:r>
            <a:r>
              <a:rPr lang="en-US" dirty="0"/>
              <a:t>and </a:t>
            </a:r>
            <a:r>
              <a:rPr lang="en-US" b="1" dirty="0"/>
              <a:t>SLG </a:t>
            </a:r>
            <a:r>
              <a:rPr lang="en-US" dirty="0"/>
              <a:t>to complete your block.</a:t>
            </a:r>
          </a:p>
        </p:txBody>
      </p:sp>
      <p:sp>
        <p:nvSpPr>
          <p:cNvPr id="5" name="Rectangle 4"/>
          <p:cNvSpPr/>
          <p:nvPr/>
        </p:nvSpPr>
        <p:spPr>
          <a:xfrm>
            <a:off x="6172200" y="5174038"/>
            <a:ext cx="2743200" cy="11485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t>Maximum Credit Window</a:t>
            </a:r>
          </a:p>
          <a:p>
            <a:pPr algn="ctr"/>
            <a:r>
              <a:rPr lang="en-US" sz="1400" dirty="0"/>
              <a:t>Maximum Value (110:00)</a:t>
            </a:r>
          </a:p>
          <a:p>
            <a:pPr algn="ctr"/>
            <a:r>
              <a:rPr lang="en-US" sz="1400" dirty="0"/>
              <a:t>Threshold Value (110:00)</a:t>
            </a:r>
          </a:p>
          <a:p>
            <a:pPr algn="ctr"/>
            <a:r>
              <a:rPr lang="en-US" sz="1400" dirty="0"/>
              <a:t>Minimum Value (91:00)</a:t>
            </a:r>
          </a:p>
        </p:txBody>
      </p:sp>
      <p:sp>
        <p:nvSpPr>
          <p:cNvPr id="6" name="Rectangle 5"/>
          <p:cNvSpPr/>
          <p:nvPr/>
        </p:nvSpPr>
        <p:spPr>
          <a:xfrm>
            <a:off x="3219450" y="5181599"/>
            <a:ext cx="2743200" cy="11485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t>Normal Credit Window</a:t>
            </a:r>
          </a:p>
          <a:p>
            <a:pPr algn="ctr"/>
            <a:r>
              <a:rPr lang="en-US" sz="1400" dirty="0"/>
              <a:t>Maximum Value (91:00)</a:t>
            </a:r>
          </a:p>
          <a:p>
            <a:pPr algn="ctr"/>
            <a:r>
              <a:rPr lang="en-US" sz="1400" dirty="0"/>
              <a:t>Threshold Value (75:00)</a:t>
            </a:r>
          </a:p>
          <a:p>
            <a:pPr algn="ctr"/>
            <a:r>
              <a:rPr lang="en-US" sz="1400" dirty="0"/>
              <a:t>Minimum Value (75:00)</a:t>
            </a:r>
          </a:p>
        </p:txBody>
      </p:sp>
      <p:sp>
        <p:nvSpPr>
          <p:cNvPr id="7" name="Rectangle 6"/>
          <p:cNvSpPr/>
          <p:nvPr/>
        </p:nvSpPr>
        <p:spPr>
          <a:xfrm>
            <a:off x="228600" y="5176002"/>
            <a:ext cx="2743200" cy="11485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t>Minimum Credit Window</a:t>
            </a:r>
          </a:p>
          <a:p>
            <a:pPr algn="ctr"/>
            <a:r>
              <a:rPr lang="en-US" sz="1400" dirty="0"/>
              <a:t>Maximum Value (91:00)</a:t>
            </a:r>
          </a:p>
          <a:p>
            <a:pPr algn="ctr"/>
            <a:r>
              <a:rPr lang="en-US" sz="1400" dirty="0"/>
              <a:t>Threshold Value (65:00)</a:t>
            </a:r>
          </a:p>
          <a:p>
            <a:pPr algn="ctr"/>
            <a:r>
              <a:rPr lang="en-US" sz="1400" dirty="0"/>
              <a:t>Minimum Value (65:00)</a:t>
            </a:r>
          </a:p>
        </p:txBody>
      </p:sp>
      <p:sp>
        <p:nvSpPr>
          <p:cNvPr id="11" name="Title 1"/>
          <p:cNvSpPr>
            <a:spLocks noGrp="1"/>
          </p:cNvSpPr>
          <p:nvPr>
            <p:ph type="title"/>
          </p:nvPr>
        </p:nvSpPr>
        <p:spPr>
          <a:xfrm>
            <a:off x="715146" y="533400"/>
            <a:ext cx="7514454" cy="884238"/>
          </a:xfrm>
        </p:spPr>
        <p:txBody>
          <a:bodyPr>
            <a:normAutofit/>
          </a:bodyPr>
          <a:lstStyle/>
          <a:p>
            <a:pPr algn="l"/>
            <a:r>
              <a:rPr lang="en-US" sz="4400" b="1" dirty="0">
                <a:solidFill>
                  <a:srgbClr val="0070C0"/>
                </a:solidFill>
                <a:latin typeface="+mj-lt"/>
              </a:rPr>
              <a:t>Credit Window Notes</a:t>
            </a:r>
          </a:p>
        </p:txBody>
      </p:sp>
    </p:spTree>
    <p:extLst>
      <p:ext uri="{BB962C8B-B14F-4D97-AF65-F5344CB8AC3E}">
        <p14:creationId xmlns:p14="http://schemas.microsoft.com/office/powerpoint/2010/main" val="18160823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Waive Bid Preferences </a:t>
            </a:r>
          </a:p>
        </p:txBody>
      </p:sp>
      <p:sp>
        <p:nvSpPr>
          <p:cNvPr id="4" name="Rectangle 3"/>
          <p:cNvSpPr/>
          <p:nvPr/>
        </p:nvSpPr>
        <p:spPr>
          <a:xfrm>
            <a:off x="685800" y="2102483"/>
            <a:ext cx="5715000" cy="1200329"/>
          </a:xfrm>
          <a:prstGeom prst="rect">
            <a:avLst/>
          </a:prstGeom>
        </p:spPr>
        <p:txBody>
          <a:bodyPr wrap="square">
            <a:spAutoFit/>
          </a:bodyPr>
          <a:lstStyle/>
          <a:p>
            <a:r>
              <a:rPr lang="en-US" dirty="0">
                <a:latin typeface="Calibri" panose="020F0502020204030204" pitchFamily="34" charset="0"/>
              </a:rPr>
              <a:t>Waive bid preferences tell the PBS Scheduler that you want certain rules adjusted or disregarded to build your schedule. Some rules can be completely disregarded, while other rules can only be adjusted. </a:t>
            </a:r>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r="122" b="17093"/>
          <a:stretch/>
        </p:blipFill>
        <p:spPr>
          <a:xfrm>
            <a:off x="6885021" y="1771089"/>
            <a:ext cx="1693457" cy="1200329"/>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765574" y="3531413"/>
            <a:ext cx="5814968" cy="64008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457200" y="3592372"/>
            <a:ext cx="2261839" cy="548640"/>
            <a:chOff x="95609" y="227934"/>
            <a:chExt cx="2585198" cy="531360"/>
          </a:xfrm>
        </p:grpSpPr>
        <p:sp>
          <p:nvSpPr>
            <p:cNvPr id="8" name="Rounded Rectangle 7"/>
            <p:cNvSpPr/>
            <p:nvPr/>
          </p:nvSpPr>
          <p:spPr>
            <a:xfrm>
              <a:off x="95609" y="227934"/>
              <a:ext cx="2585198"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5"/>
            <p:cNvSpPr/>
            <p:nvPr/>
          </p:nvSpPr>
          <p:spPr>
            <a:xfrm>
              <a:off x="121548" y="253873"/>
              <a:ext cx="2533320"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18" tIns="0" rIns="227518" bIns="0" numCol="1" spcCol="1270" anchor="ctr" anchorCtr="0">
              <a:noAutofit/>
            </a:bodyPr>
            <a:lstStyle/>
            <a:p>
              <a:pPr lvl="0" algn="l" defTabSz="711200">
                <a:lnSpc>
                  <a:spcPct val="90000"/>
                </a:lnSpc>
                <a:spcBef>
                  <a:spcPct val="0"/>
                </a:spcBef>
                <a:spcAft>
                  <a:spcPct val="35000"/>
                </a:spcAft>
              </a:pPr>
              <a:r>
                <a:rPr lang="en-US" sz="1600" kern="1200" dirty="0"/>
                <a:t>Minimum 2 Days Off In a Row</a:t>
              </a:r>
            </a:p>
          </p:txBody>
        </p:sp>
      </p:grpSp>
      <p:sp>
        <p:nvSpPr>
          <p:cNvPr id="10" name="Rectangle 9"/>
          <p:cNvSpPr/>
          <p:nvPr/>
        </p:nvSpPr>
        <p:spPr>
          <a:xfrm>
            <a:off x="2782045" y="4312917"/>
            <a:ext cx="5814968" cy="64008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461013" y="4354372"/>
            <a:ext cx="2261839" cy="548640"/>
            <a:chOff x="99422" y="978716"/>
            <a:chExt cx="2585198" cy="531360"/>
          </a:xfrm>
        </p:grpSpPr>
        <p:sp>
          <p:nvSpPr>
            <p:cNvPr id="12" name="Rounded Rectangle 11"/>
            <p:cNvSpPr/>
            <p:nvPr/>
          </p:nvSpPr>
          <p:spPr>
            <a:xfrm>
              <a:off x="99422" y="978716"/>
              <a:ext cx="2585198"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8"/>
            <p:cNvSpPr/>
            <p:nvPr/>
          </p:nvSpPr>
          <p:spPr>
            <a:xfrm>
              <a:off x="125361" y="1004655"/>
              <a:ext cx="2533320"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18" tIns="0" rIns="227518" bIns="0" numCol="1" spcCol="1270" anchor="ctr" anchorCtr="0">
              <a:noAutofit/>
            </a:bodyPr>
            <a:lstStyle/>
            <a:p>
              <a:pPr lvl="0" algn="l" defTabSz="711200">
                <a:lnSpc>
                  <a:spcPct val="90000"/>
                </a:lnSpc>
                <a:spcBef>
                  <a:spcPct val="0"/>
                </a:spcBef>
                <a:spcAft>
                  <a:spcPct val="35000"/>
                </a:spcAft>
              </a:pPr>
              <a:r>
                <a:rPr lang="en-US" sz="1600" kern="1200" dirty="0"/>
                <a:t>No Same Day Pairings</a:t>
              </a:r>
            </a:p>
          </p:txBody>
        </p:sp>
      </p:grpSp>
      <p:sp>
        <p:nvSpPr>
          <p:cNvPr id="14" name="Rectangle 13"/>
          <p:cNvSpPr/>
          <p:nvPr/>
        </p:nvSpPr>
        <p:spPr>
          <a:xfrm>
            <a:off x="2763510" y="5059680"/>
            <a:ext cx="5814968" cy="73152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5" name="Group 14"/>
          <p:cNvGrpSpPr/>
          <p:nvPr/>
        </p:nvGrpSpPr>
        <p:grpSpPr>
          <a:xfrm>
            <a:off x="461013" y="5055412"/>
            <a:ext cx="2261839" cy="695809"/>
            <a:chOff x="99422" y="1729030"/>
            <a:chExt cx="2585198" cy="505420"/>
          </a:xfrm>
        </p:grpSpPr>
        <p:sp>
          <p:nvSpPr>
            <p:cNvPr id="16" name="Rounded Rectangle 15"/>
            <p:cNvSpPr/>
            <p:nvPr/>
          </p:nvSpPr>
          <p:spPr>
            <a:xfrm>
              <a:off x="99422" y="1729030"/>
              <a:ext cx="2585198" cy="47360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11"/>
            <p:cNvSpPr/>
            <p:nvPr/>
          </p:nvSpPr>
          <p:spPr>
            <a:xfrm>
              <a:off x="99422" y="1729031"/>
              <a:ext cx="2559260" cy="5054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18" tIns="0" rIns="227518" bIns="0" numCol="1" spcCol="1270" anchor="ctr" anchorCtr="0">
              <a:noAutofit/>
            </a:bodyPr>
            <a:lstStyle/>
            <a:p>
              <a:pPr lvl="0" algn="l" defTabSz="711200">
                <a:spcBef>
                  <a:spcPct val="0"/>
                </a:spcBef>
              </a:pPr>
              <a:r>
                <a:rPr lang="en-US" sz="1600" kern="1200" dirty="0"/>
                <a:t>1 Day Off in 7</a:t>
              </a:r>
            </a:p>
          </p:txBody>
        </p:sp>
      </p:grpSp>
      <p:sp>
        <p:nvSpPr>
          <p:cNvPr id="26" name="TextBox 25"/>
          <p:cNvSpPr txBox="1"/>
          <p:nvPr/>
        </p:nvSpPr>
        <p:spPr>
          <a:xfrm>
            <a:off x="2800580" y="3542732"/>
            <a:ext cx="5777898" cy="830997"/>
          </a:xfrm>
          <a:prstGeom prst="rect">
            <a:avLst/>
          </a:prstGeom>
          <a:noFill/>
        </p:spPr>
        <p:txBody>
          <a:bodyPr wrap="square" rtlCol="0" anchor="ctr">
            <a:spAutoFit/>
          </a:bodyPr>
          <a:lstStyle/>
          <a:p>
            <a:r>
              <a:rPr lang="en-US" sz="1600" dirty="0"/>
              <a:t>Waive the required 2 days off every time you are awarded a day off. This reduces the minimum days off from 2 to 1. </a:t>
            </a:r>
          </a:p>
          <a:p>
            <a:endParaRPr lang="en-US" sz="1600" dirty="0"/>
          </a:p>
        </p:txBody>
      </p:sp>
      <p:sp>
        <p:nvSpPr>
          <p:cNvPr id="27" name="TextBox 26"/>
          <p:cNvSpPr txBox="1"/>
          <p:nvPr/>
        </p:nvSpPr>
        <p:spPr>
          <a:xfrm>
            <a:off x="2784105" y="4329393"/>
            <a:ext cx="5794373" cy="584775"/>
          </a:xfrm>
          <a:prstGeom prst="rect">
            <a:avLst/>
          </a:prstGeom>
          <a:noFill/>
        </p:spPr>
        <p:txBody>
          <a:bodyPr wrap="square" rtlCol="0">
            <a:spAutoFit/>
          </a:bodyPr>
          <a:lstStyle/>
          <a:p>
            <a:r>
              <a:rPr lang="en-US" sz="1600" dirty="0"/>
              <a:t>Allows the PBS Scheduler to award a pairing beginning the same day another pairing ends, providing you meet all legalities.</a:t>
            </a:r>
          </a:p>
        </p:txBody>
      </p:sp>
      <p:sp>
        <p:nvSpPr>
          <p:cNvPr id="30" name="TextBox 29"/>
          <p:cNvSpPr txBox="1"/>
          <p:nvPr/>
        </p:nvSpPr>
        <p:spPr>
          <a:xfrm>
            <a:off x="2769024" y="5099742"/>
            <a:ext cx="5788860" cy="584775"/>
          </a:xfrm>
          <a:prstGeom prst="rect">
            <a:avLst/>
          </a:prstGeom>
          <a:noFill/>
        </p:spPr>
        <p:txBody>
          <a:bodyPr wrap="square" rtlCol="0">
            <a:spAutoFit/>
          </a:bodyPr>
          <a:lstStyle/>
          <a:p>
            <a:r>
              <a:rPr lang="en-US" sz="1600" dirty="0"/>
              <a:t>Allow 24 hours free from duty in lieu of a calendar day in domicile per 7-day period.</a:t>
            </a:r>
          </a:p>
        </p:txBody>
      </p:sp>
    </p:spTree>
    <p:extLst>
      <p:ext uri="{BB962C8B-B14F-4D97-AF65-F5344CB8AC3E}">
        <p14:creationId xmlns:p14="http://schemas.microsoft.com/office/powerpoint/2010/main" val="18087187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Bid Preferences Example</a:t>
            </a:r>
          </a:p>
        </p:txBody>
      </p:sp>
      <p:sp>
        <p:nvSpPr>
          <p:cNvPr id="4" name="Frame 3"/>
          <p:cNvSpPr/>
          <p:nvPr/>
        </p:nvSpPr>
        <p:spPr>
          <a:xfrm>
            <a:off x="5880847" y="2241510"/>
            <a:ext cx="2667000" cy="2940090"/>
          </a:xfrm>
          <a:prstGeom prst="frame">
            <a:avLst>
              <a:gd name="adj1" fmla="val 4090"/>
            </a:avLst>
          </a:prstGeom>
        </p:spPr>
        <p:style>
          <a:lnRef idx="3">
            <a:schemeClr val="lt1"/>
          </a:lnRef>
          <a:fillRef idx="1">
            <a:schemeClr val="accent1"/>
          </a:fillRef>
          <a:effectRef idx="1">
            <a:schemeClr val="accent1"/>
          </a:effectRef>
          <a:fontRef idx="minor">
            <a:schemeClr val="lt1"/>
          </a:fontRef>
        </p:style>
        <p:txBody>
          <a:bodyPr wrap="square">
            <a:spAutoFit/>
          </a:bodyPr>
          <a:lstStyle/>
          <a:p>
            <a:pPr>
              <a:spcAft>
                <a:spcPts val="1200"/>
              </a:spcAft>
            </a:pPr>
            <a:r>
              <a:rPr lang="en-US" sz="1600" b="1" dirty="0">
                <a:solidFill>
                  <a:srgbClr val="0000FF"/>
                </a:solidFill>
              </a:rPr>
              <a:t>   Example:</a:t>
            </a:r>
          </a:p>
          <a:p>
            <a:pPr marL="457200" indent="-284163">
              <a:spcAft>
                <a:spcPts val="400"/>
              </a:spcAft>
              <a:buFont typeface="+mj-lt"/>
              <a:buAutoNum type="arabicPeriod"/>
            </a:pPr>
            <a:r>
              <a:rPr lang="en-US" sz="1200" b="1" dirty="0">
                <a:solidFill>
                  <a:srgbClr val="0000FF"/>
                </a:solidFill>
                <a:latin typeface="Courier" pitchFamily="49" charset="0"/>
              </a:rPr>
              <a:t>Pairing Bid Group</a:t>
            </a:r>
          </a:p>
          <a:p>
            <a:pPr marL="457200" indent="-284163">
              <a:spcAft>
                <a:spcPts val="400"/>
              </a:spcAft>
              <a:buFont typeface="+mj-lt"/>
              <a:buAutoNum type="arabicPeriod"/>
            </a:pPr>
            <a:r>
              <a:rPr lang="en-US" sz="1200" b="1" dirty="0">
                <a:solidFill>
                  <a:srgbClr val="0000FF"/>
                </a:solidFill>
                <a:latin typeface="Courier" pitchFamily="49" charset="0"/>
              </a:rPr>
              <a:t>Prefer Off Monday, Tuesday</a:t>
            </a:r>
          </a:p>
          <a:p>
            <a:pPr marL="457200" indent="-284163">
              <a:spcAft>
                <a:spcPts val="400"/>
              </a:spcAft>
              <a:buFont typeface="+mj-lt"/>
              <a:buAutoNum type="arabicPeriod"/>
            </a:pPr>
            <a:r>
              <a:rPr lang="en-US" sz="1200" b="1" dirty="0">
                <a:solidFill>
                  <a:srgbClr val="0000FF"/>
                </a:solidFill>
                <a:latin typeface="Courier" pitchFamily="49" charset="0"/>
              </a:rPr>
              <a:t>Avoid Pairings IF Departing on Between 01:00 and 06:00</a:t>
            </a:r>
          </a:p>
          <a:p>
            <a:pPr marL="457200" indent="-284163">
              <a:spcAft>
                <a:spcPts val="400"/>
              </a:spcAft>
              <a:buFont typeface="+mj-lt"/>
              <a:buAutoNum type="arabicPeriod"/>
            </a:pPr>
            <a:r>
              <a:rPr lang="en-US" sz="1200" b="1" dirty="0">
                <a:solidFill>
                  <a:srgbClr val="0000FF"/>
                </a:solidFill>
                <a:latin typeface="Courier" pitchFamily="49" charset="0"/>
              </a:rPr>
              <a:t>Award Pairings IF Any Layover in MIA, BOS</a:t>
            </a:r>
          </a:p>
          <a:p>
            <a:pPr marL="457200">
              <a:spcAft>
                <a:spcPts val="400"/>
              </a:spcAft>
            </a:pPr>
            <a:r>
              <a:rPr lang="en-US" sz="1200" b="1" dirty="0">
                <a:solidFill>
                  <a:srgbClr val="0000FF"/>
                </a:solidFill>
                <a:latin typeface="Courier" pitchFamily="49" charset="0"/>
              </a:rPr>
              <a:t>Award Pairings</a:t>
            </a:r>
            <a:endParaRPr lang="en-US" sz="1200" b="1" dirty="0">
              <a:solidFill>
                <a:srgbClr val="0000FF"/>
              </a:solidFill>
            </a:endParaRPr>
          </a:p>
        </p:txBody>
      </p:sp>
      <p:sp>
        <p:nvSpPr>
          <p:cNvPr id="2" name="Rectangle 1"/>
          <p:cNvSpPr/>
          <p:nvPr/>
        </p:nvSpPr>
        <p:spPr>
          <a:xfrm>
            <a:off x="457200" y="1905000"/>
            <a:ext cx="5029200" cy="3724096"/>
          </a:xfrm>
          <a:prstGeom prst="rect">
            <a:avLst/>
          </a:prstGeom>
        </p:spPr>
        <p:txBody>
          <a:bodyPr wrap="square">
            <a:spAutoFit/>
          </a:bodyPr>
          <a:lstStyle/>
          <a:p>
            <a:pPr marL="285750" indent="-285750">
              <a:spcBef>
                <a:spcPts val="1200"/>
              </a:spcBef>
              <a:spcAft>
                <a:spcPts val="1200"/>
              </a:spcAft>
              <a:buFont typeface="Arial" panose="020B0604020202020204" pitchFamily="34" charset="0"/>
              <a:buChar char="•"/>
            </a:pPr>
            <a:r>
              <a:rPr lang="en-US" sz="1400" dirty="0"/>
              <a:t>The PBS Scheduler reads the Prefer Off and Avoid Pairings preferences and immediately removes all pairings that work on Mondays and Tuesdays  </a:t>
            </a:r>
            <a:r>
              <a:rPr lang="en-US" sz="1400" b="1" dirty="0"/>
              <a:t>(Bid 2) </a:t>
            </a:r>
            <a:r>
              <a:rPr lang="en-US" sz="1400" dirty="0"/>
              <a:t>and all pairings departing between 1:00 am and 6:00 am </a:t>
            </a:r>
            <a:r>
              <a:rPr lang="en-US" sz="1400" b="1" dirty="0"/>
              <a:t>(Bid 3)</a:t>
            </a:r>
            <a:r>
              <a:rPr lang="en-US" sz="1400" dirty="0"/>
              <a:t> from the pairing pool.</a:t>
            </a:r>
          </a:p>
          <a:p>
            <a:pPr marL="285750" indent="-285750">
              <a:spcBef>
                <a:spcPts val="1200"/>
              </a:spcBef>
              <a:spcAft>
                <a:spcPts val="1200"/>
              </a:spcAft>
              <a:buFont typeface="Arial" panose="020B0604020202020204" pitchFamily="34" charset="0"/>
              <a:buChar char="•"/>
            </a:pPr>
            <a:r>
              <a:rPr lang="en-US" sz="1400" dirty="0"/>
              <a:t>The Scheduler then begins to look for pairings in the available pairing pool that contain at least one layover in Miami or Boston. You will not be awarded a pairing with layovers in Miami or Boston if it works on a Monday or Tuesday or departs between 1:00 am and 6:00 am.</a:t>
            </a:r>
          </a:p>
          <a:p>
            <a:pPr marL="285750" indent="-285750">
              <a:spcBef>
                <a:spcPts val="1200"/>
              </a:spcBef>
              <a:spcAft>
                <a:spcPts val="1200"/>
              </a:spcAft>
              <a:buFont typeface="Arial" panose="020B0604020202020204" pitchFamily="34" charset="0"/>
              <a:buChar char="•"/>
            </a:pPr>
            <a:r>
              <a:rPr lang="en-US" sz="1400" dirty="0"/>
              <a:t>If the PBS Scheduler enters denial mode, Set Condition, Prefer Off, and Avoid Pairing bid preferences are all removed from your bid and your bid is reprocessed adding one by one. The Set Condition, Avoid, or Prefer off that was preventing the logic to complete the block will not be used.</a:t>
            </a:r>
          </a:p>
        </p:txBody>
      </p:sp>
    </p:spTree>
    <p:extLst>
      <p:ext uri="{BB962C8B-B14F-4D97-AF65-F5344CB8AC3E}">
        <p14:creationId xmlns:p14="http://schemas.microsoft.com/office/powerpoint/2010/main" val="1816082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14400" y="533400"/>
            <a:ext cx="7772400" cy="884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800" b="1" dirty="0">
                <a:solidFill>
                  <a:srgbClr val="0070C0"/>
                </a:solidFill>
              </a:rPr>
              <a:t>Section 3 - 4</a:t>
            </a:r>
          </a:p>
        </p:txBody>
      </p:sp>
      <p:pic>
        <p:nvPicPr>
          <p:cNvPr id="7" name="Picture 2" descr="https://my.envoyair.com/wp-content/uploads/2016/01/IMG_Stock_08922289_7-1024x682.jpg"/>
          <p:cNvPicPr>
            <a:picLocks noChangeAspect="1" noChangeArrowheads="1"/>
          </p:cNvPicPr>
          <p:nvPr/>
        </p:nvPicPr>
        <p:blipFill>
          <a:blip r:embed="rId2">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457200" y="1371600"/>
            <a:ext cx="8229600" cy="5257800"/>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8" name="Content Placeholder 1"/>
          <p:cNvSpPr txBox="1">
            <a:spLocks/>
          </p:cNvSpPr>
          <p:nvPr/>
        </p:nvSpPr>
        <p:spPr>
          <a:xfrm>
            <a:off x="4114800" y="1447800"/>
            <a:ext cx="4572000" cy="5181600"/>
          </a:xfrm>
          <a:prstGeom prst="rect">
            <a:avLst/>
          </a:prstGeom>
        </p:spPr>
        <p:txBody>
          <a:bodyPr vert="horz" lIns="91440" tIns="45720" rIns="91440" bIns="45720" rtlCol="0" anchor="ct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20B0604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0512" indent="0">
              <a:lnSpc>
                <a:spcPct val="120000"/>
              </a:lnSpc>
              <a:spcBef>
                <a:spcPts val="0"/>
              </a:spcBef>
              <a:buNone/>
            </a:pPr>
            <a:r>
              <a:rPr lang="en-US" sz="3800" b="1" dirty="0">
                <a:solidFill>
                  <a:schemeClr val="bg1"/>
                </a:solidFill>
                <a:effectLst>
                  <a:outerShdw blurRad="38100" dist="38100" dir="2700000" algn="tl">
                    <a:srgbClr val="000000">
                      <a:alpha val="43137"/>
                    </a:srgbClr>
                  </a:outerShdw>
                </a:effectLst>
                <a:latin typeface="+mj-lt"/>
                <a:cs typeface="Helvetica" panose="020B0604020202020204" pitchFamily="34" charset="0"/>
              </a:rPr>
              <a:t>Pairing Bid Construction</a:t>
            </a:r>
          </a:p>
          <a:p>
            <a:pPr marL="969963" lvl="1" indent="-223838">
              <a:lnSpc>
                <a:spcPct val="120000"/>
              </a:lnSpc>
              <a:spcBef>
                <a:spcPts val="100"/>
              </a:spcBef>
              <a:buFont typeface="Wingdings" panose="05000000000000000000" pitchFamily="2" charset="2"/>
              <a:buChar char="°"/>
            </a:pPr>
            <a:endPar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endParaRPr>
          </a:p>
          <a:p>
            <a:pPr marL="1030288" lvl="1" indent="-284163">
              <a:lnSpc>
                <a:spcPct val="120000"/>
              </a:lnSpc>
              <a:spcBef>
                <a:spcPts val="10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Adding a Pairing Bid Group</a:t>
            </a:r>
          </a:p>
          <a:p>
            <a:pPr marL="1030288" indent="-284163">
              <a:lnSpc>
                <a:spcPct val="120000"/>
              </a:lnSpc>
              <a:spcBef>
                <a:spcPts val="60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Import Pairings from Pairing Tab</a:t>
            </a:r>
          </a:p>
          <a:p>
            <a:pPr marL="1430338" lvl="1" indent="-284163">
              <a:lnSpc>
                <a:spcPct val="120000"/>
              </a:lnSpc>
              <a:spcBef>
                <a:spcPts val="60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Import by Pairing(s) Number(s)</a:t>
            </a:r>
          </a:p>
          <a:p>
            <a:pPr marL="1430338" lvl="1" indent="-284163">
              <a:lnSpc>
                <a:spcPct val="120000"/>
              </a:lnSpc>
              <a:spcBef>
                <a:spcPts val="60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Import by Pairing(s) Number(s) and Depart on Date</a:t>
            </a:r>
          </a:p>
          <a:p>
            <a:pPr marL="1430338" lvl="1" indent="-284163">
              <a:lnSpc>
                <a:spcPct val="120000"/>
              </a:lnSpc>
              <a:spcBef>
                <a:spcPts val="600"/>
              </a:spcBef>
              <a:buFont typeface="Wingdings" panose="05000000000000000000" pitchFamily="2" charset="2"/>
              <a:buChar char="°"/>
            </a:pPr>
            <a:r>
              <a:rPr lang="en-US" sz="1900" b="1" dirty="0">
                <a:solidFill>
                  <a:schemeClr val="bg1"/>
                </a:solidFill>
                <a:latin typeface="+mn-lt"/>
              </a:rPr>
              <a:t>Import Pairing(s) Filter/Search Information</a:t>
            </a:r>
          </a:p>
          <a:p>
            <a:pPr marL="1030288" indent="-284163">
              <a:lnSpc>
                <a:spcPct val="120000"/>
              </a:lnSpc>
              <a:spcBef>
                <a:spcPts val="60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Buddy Bidding</a:t>
            </a:r>
          </a:p>
          <a:p>
            <a:pPr marL="1430338" lvl="1" indent="-284163">
              <a:lnSpc>
                <a:spcPct val="120000"/>
              </a:lnSpc>
              <a:spcBef>
                <a:spcPts val="60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Adding a Buddy</a:t>
            </a:r>
          </a:p>
          <a:p>
            <a:pPr marL="1430338" lvl="1" indent="-284163">
              <a:lnSpc>
                <a:spcPct val="120000"/>
              </a:lnSpc>
              <a:spcBef>
                <a:spcPts val="60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Deleting a Buddy</a:t>
            </a:r>
          </a:p>
          <a:p>
            <a:pPr marL="1030288" indent="-284163">
              <a:lnSpc>
                <a:spcPct val="120000"/>
              </a:lnSpc>
              <a:spcBef>
                <a:spcPts val="60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Pairing Bidding Notes</a:t>
            </a:r>
          </a:p>
          <a:p>
            <a:pPr marL="1030288" indent="-284163">
              <a:lnSpc>
                <a:spcPct val="120000"/>
              </a:lnSpc>
              <a:spcBef>
                <a:spcPts val="60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Pairing Bid Logic</a:t>
            </a:r>
          </a:p>
          <a:p>
            <a:pPr marL="1030288" indent="-284163">
              <a:lnSpc>
                <a:spcPct val="120000"/>
              </a:lnSpc>
              <a:spcBef>
                <a:spcPts val="60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Coverage Award Logic</a:t>
            </a:r>
          </a:p>
          <a:p>
            <a:pPr marL="1030288" indent="-284163">
              <a:lnSpc>
                <a:spcPct val="120000"/>
              </a:lnSpc>
              <a:spcBef>
                <a:spcPts val="60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Credit Window Logic</a:t>
            </a:r>
          </a:p>
          <a:p>
            <a:pPr marL="1030288" indent="-284163">
              <a:lnSpc>
                <a:spcPct val="120000"/>
              </a:lnSpc>
              <a:spcBef>
                <a:spcPts val="60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Pairing Bid Example </a:t>
            </a:r>
          </a:p>
          <a:p>
            <a:pPr marL="1030288" indent="-284163">
              <a:lnSpc>
                <a:spcPct val="120000"/>
              </a:lnSpc>
              <a:spcBef>
                <a:spcPts val="60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Bid Analyzer</a:t>
            </a:r>
          </a:p>
          <a:p>
            <a:pPr marL="1487488" lvl="3" indent="-284163">
              <a:lnSpc>
                <a:spcPct val="120000"/>
              </a:lnSpc>
              <a:spcBef>
                <a:spcPts val="600"/>
              </a:spcBef>
              <a:buFont typeface="Wingdings" panose="05000000000000000000" pitchFamily="2" charset="2"/>
              <a:buChar char="°"/>
            </a:pPr>
            <a:r>
              <a:rPr lang="en-US" sz="1900" b="1" dirty="0">
                <a:solidFill>
                  <a:schemeClr val="bg1"/>
                </a:solidFill>
                <a:effectLst>
                  <a:outerShdw blurRad="38100" dist="38100" dir="2700000" algn="tl">
                    <a:srgbClr val="000000">
                      <a:alpha val="43137"/>
                    </a:srgbClr>
                  </a:outerShdw>
                </a:effectLst>
                <a:latin typeface="+mn-lt"/>
                <a:cs typeface="Helvetica" panose="020B0604020202020204" pitchFamily="34" charset="0"/>
              </a:rPr>
              <a:t>Analyzing a Pairing Bid Group</a:t>
            </a:r>
            <a:endParaRPr 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4317602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Adding a Pairing Bid Group</a:t>
            </a:r>
          </a:p>
        </p:txBody>
      </p:sp>
      <p:sp>
        <p:nvSpPr>
          <p:cNvPr id="5" name="Rectangle 4"/>
          <p:cNvSpPr/>
          <p:nvPr/>
        </p:nvSpPr>
        <p:spPr>
          <a:xfrm>
            <a:off x="685801" y="1295400"/>
            <a:ext cx="3733799" cy="5109091"/>
          </a:xfrm>
          <a:prstGeom prst="rect">
            <a:avLst/>
          </a:prstGeom>
        </p:spPr>
        <p:txBody>
          <a:bodyPr wrap="square">
            <a:spAutoFit/>
          </a:bodyPr>
          <a:lstStyle/>
          <a:p>
            <a:pPr marL="342900" lvl="1" indent="-342900">
              <a:lnSpc>
                <a:spcPct val="200000"/>
              </a:lnSpc>
              <a:spcBef>
                <a:spcPts val="600"/>
              </a:spcBef>
              <a:buFont typeface="+mj-lt"/>
              <a:buAutoNum type="arabicPeriod"/>
            </a:pPr>
            <a:r>
              <a:rPr lang="en-US" dirty="0">
                <a:solidFill>
                  <a:prstClr val="black"/>
                </a:solidFill>
              </a:rPr>
              <a:t>Click the </a:t>
            </a:r>
            <a:r>
              <a:rPr lang="en-US" b="1" dirty="0">
                <a:solidFill>
                  <a:prstClr val="black"/>
                </a:solidFill>
              </a:rPr>
              <a:t>Bids</a:t>
            </a:r>
            <a:r>
              <a:rPr lang="en-US" dirty="0">
                <a:solidFill>
                  <a:prstClr val="black"/>
                </a:solidFill>
              </a:rPr>
              <a:t> Tab</a:t>
            </a:r>
          </a:p>
          <a:p>
            <a:pPr marL="342900" lvl="1" indent="-342900">
              <a:lnSpc>
                <a:spcPct val="200000"/>
              </a:lnSpc>
              <a:spcBef>
                <a:spcPts val="600"/>
              </a:spcBef>
              <a:buFont typeface="+mj-lt"/>
              <a:buAutoNum type="arabicPeriod"/>
            </a:pPr>
            <a:endParaRPr lang="en-US" dirty="0">
              <a:solidFill>
                <a:prstClr val="black"/>
              </a:solidFill>
            </a:endParaRPr>
          </a:p>
          <a:p>
            <a:pPr marL="342900" lvl="1" indent="-342900">
              <a:spcBef>
                <a:spcPts val="1800"/>
              </a:spcBef>
              <a:buFont typeface="+mj-lt"/>
              <a:buAutoNum type="arabicPeriod"/>
            </a:pPr>
            <a:r>
              <a:rPr lang="en-US" dirty="0">
                <a:solidFill>
                  <a:prstClr val="black"/>
                </a:solidFill>
              </a:rPr>
              <a:t>Click Bid Type - </a:t>
            </a:r>
            <a:r>
              <a:rPr lang="en-US" b="1" dirty="0">
                <a:solidFill>
                  <a:prstClr val="black"/>
                </a:solidFill>
              </a:rPr>
              <a:t>Current</a:t>
            </a:r>
            <a:r>
              <a:rPr lang="en-US" dirty="0">
                <a:solidFill>
                  <a:prstClr val="black"/>
                </a:solidFill>
              </a:rPr>
              <a:t> or </a:t>
            </a:r>
            <a:r>
              <a:rPr lang="en-US" b="1" dirty="0">
                <a:solidFill>
                  <a:prstClr val="black"/>
                </a:solidFill>
              </a:rPr>
              <a:t>Default Tab</a:t>
            </a:r>
          </a:p>
          <a:p>
            <a:pPr marL="342900" lvl="1" indent="-342900">
              <a:lnSpc>
                <a:spcPct val="50000"/>
              </a:lnSpc>
              <a:spcBef>
                <a:spcPts val="1800"/>
              </a:spcBef>
              <a:buFont typeface="+mj-lt"/>
              <a:buAutoNum type="arabicPeriod"/>
            </a:pPr>
            <a:endParaRPr lang="en-US" dirty="0">
              <a:solidFill>
                <a:prstClr val="black"/>
              </a:solidFill>
            </a:endParaRPr>
          </a:p>
          <a:p>
            <a:pPr marL="342900" lvl="1" indent="-342900">
              <a:spcBef>
                <a:spcPts val="1800"/>
              </a:spcBef>
              <a:buFont typeface="+mj-lt"/>
              <a:buAutoNum type="arabicPeriod"/>
            </a:pPr>
            <a:r>
              <a:rPr lang="en-US" dirty="0">
                <a:solidFill>
                  <a:prstClr val="black"/>
                </a:solidFill>
              </a:rPr>
              <a:t>Click </a:t>
            </a:r>
            <a:r>
              <a:rPr lang="en-US" b="1" dirty="0">
                <a:solidFill>
                  <a:prstClr val="black"/>
                </a:solidFill>
              </a:rPr>
              <a:t>Add Bid Group </a:t>
            </a:r>
            <a:r>
              <a:rPr lang="en-US" dirty="0">
                <a:solidFill>
                  <a:prstClr val="black"/>
                </a:solidFill>
              </a:rPr>
              <a:t> </a:t>
            </a:r>
          </a:p>
          <a:p>
            <a:pPr marL="342900" lvl="1" indent="-342900">
              <a:spcBef>
                <a:spcPts val="1800"/>
              </a:spcBef>
              <a:buFont typeface="+mj-lt"/>
              <a:buAutoNum type="arabicPeriod"/>
            </a:pPr>
            <a:endParaRPr lang="en-US" dirty="0">
              <a:solidFill>
                <a:prstClr val="black"/>
              </a:solidFill>
            </a:endParaRPr>
          </a:p>
          <a:p>
            <a:pPr marL="342900" lvl="1" indent="-342900">
              <a:spcBef>
                <a:spcPts val="1800"/>
              </a:spcBef>
              <a:buFont typeface="+mj-lt"/>
              <a:buAutoNum type="arabicPeriod"/>
            </a:pPr>
            <a:r>
              <a:rPr lang="en-US" dirty="0">
                <a:solidFill>
                  <a:prstClr val="black"/>
                </a:solidFill>
              </a:rPr>
              <a:t>Click </a:t>
            </a:r>
            <a:r>
              <a:rPr lang="en-US" b="1" dirty="0">
                <a:solidFill>
                  <a:prstClr val="black"/>
                </a:solidFill>
              </a:rPr>
              <a:t>Pairing Bid Group</a:t>
            </a:r>
          </a:p>
          <a:p>
            <a:pPr marL="342900" lvl="1" indent="-342900">
              <a:spcBef>
                <a:spcPts val="1800"/>
              </a:spcBef>
              <a:buFont typeface="+mj-lt"/>
              <a:buAutoNum type="arabicPeriod"/>
            </a:pPr>
            <a:endParaRPr lang="en-US" b="1" dirty="0">
              <a:solidFill>
                <a:prstClr val="black"/>
              </a:solidFill>
            </a:endParaRPr>
          </a:p>
          <a:p>
            <a:pPr marL="342900" lvl="1" indent="-342900">
              <a:spcBef>
                <a:spcPts val="1800"/>
              </a:spcBef>
              <a:buFont typeface="+mj-lt"/>
              <a:buAutoNum type="arabicPeriod"/>
            </a:pPr>
            <a:endParaRPr lang="en-US" b="1" dirty="0">
              <a:solidFill>
                <a:prstClr val="black"/>
              </a:solidFill>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278535"/>
            <a:ext cx="1676400" cy="400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06935"/>
            <a:ext cx="733425" cy="704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 name="Rectangle 16"/>
          <p:cNvSpPr/>
          <p:nvPr/>
        </p:nvSpPr>
        <p:spPr>
          <a:xfrm>
            <a:off x="4695824" y="1447800"/>
            <a:ext cx="3686176" cy="4401205"/>
          </a:xfrm>
          <a:prstGeom prst="rect">
            <a:avLst/>
          </a:prstGeom>
        </p:spPr>
        <p:txBody>
          <a:bodyPr wrap="square">
            <a:spAutoFit/>
          </a:bodyPr>
          <a:lstStyle/>
          <a:p>
            <a:pPr marL="342900" lvl="1" indent="-342900">
              <a:spcBef>
                <a:spcPts val="600"/>
              </a:spcBef>
              <a:buFont typeface="+mj-lt"/>
              <a:buAutoNum type="arabicPeriod" startAt="5"/>
            </a:pPr>
            <a:r>
              <a:rPr lang="en-US" dirty="0">
                <a:solidFill>
                  <a:prstClr val="black"/>
                </a:solidFill>
              </a:rPr>
              <a:t>Click </a:t>
            </a:r>
            <a:r>
              <a:rPr lang="en-US" b="1" dirty="0">
                <a:solidFill>
                  <a:prstClr val="black"/>
                </a:solidFill>
              </a:rPr>
              <a:t>Apply</a:t>
            </a:r>
            <a:endParaRPr lang="en-US" dirty="0">
              <a:solidFill>
                <a:prstClr val="black"/>
              </a:solidFill>
            </a:endParaRPr>
          </a:p>
          <a:p>
            <a:pPr marL="342900" lvl="1" indent="-342900">
              <a:spcBef>
                <a:spcPts val="1200"/>
              </a:spcBef>
              <a:buFont typeface="+mj-lt"/>
              <a:buAutoNum type="arabicPeriod" startAt="5"/>
            </a:pPr>
            <a:endParaRPr lang="en-US" dirty="0">
              <a:solidFill>
                <a:prstClr val="black"/>
              </a:solidFill>
            </a:endParaRPr>
          </a:p>
          <a:p>
            <a:pPr marL="342900" lvl="1" indent="-342900">
              <a:spcBef>
                <a:spcPts val="600"/>
              </a:spcBef>
              <a:buFont typeface="+mj-lt"/>
              <a:buAutoNum type="arabicPeriod" startAt="5"/>
            </a:pPr>
            <a:r>
              <a:rPr lang="en-US" dirty="0">
                <a:solidFill>
                  <a:prstClr val="black"/>
                </a:solidFill>
              </a:rPr>
              <a:t>Select each preference using the Bid Preference Editor</a:t>
            </a:r>
          </a:p>
          <a:p>
            <a:pPr marL="342900" lvl="1" indent="-342900">
              <a:spcBef>
                <a:spcPts val="1800"/>
              </a:spcBef>
              <a:buFont typeface="+mj-lt"/>
              <a:buAutoNum type="arabicPeriod" startAt="5"/>
            </a:pPr>
            <a:endParaRPr lang="en-US" dirty="0">
              <a:solidFill>
                <a:prstClr val="black"/>
              </a:solidFill>
            </a:endParaRPr>
          </a:p>
          <a:p>
            <a:pPr marL="342900" lvl="1" indent="-342900">
              <a:spcBef>
                <a:spcPts val="1800"/>
              </a:spcBef>
              <a:buFont typeface="+mj-lt"/>
              <a:buAutoNum type="arabicPeriod" startAt="5"/>
            </a:pPr>
            <a:endParaRPr lang="en-US" dirty="0">
              <a:solidFill>
                <a:prstClr val="black"/>
              </a:solidFill>
            </a:endParaRPr>
          </a:p>
          <a:p>
            <a:pPr marL="342900" lvl="1" indent="-342900">
              <a:spcBef>
                <a:spcPts val="1800"/>
              </a:spcBef>
              <a:buFont typeface="+mj-lt"/>
              <a:buAutoNum type="arabicPeriod" startAt="5"/>
            </a:pPr>
            <a:endParaRPr lang="en-US" dirty="0">
              <a:solidFill>
                <a:prstClr val="black"/>
              </a:solidFill>
            </a:endParaRPr>
          </a:p>
          <a:p>
            <a:pPr marL="342900" lvl="1" indent="-342900">
              <a:spcBef>
                <a:spcPts val="3000"/>
              </a:spcBef>
              <a:buFont typeface="+mj-lt"/>
              <a:buAutoNum type="arabicPeriod" startAt="5"/>
            </a:pPr>
            <a:r>
              <a:rPr lang="en-US" dirty="0">
                <a:solidFill>
                  <a:prstClr val="black"/>
                </a:solidFill>
              </a:rPr>
              <a:t>Click </a:t>
            </a:r>
            <a:r>
              <a:rPr lang="en-US" b="1" dirty="0">
                <a:solidFill>
                  <a:prstClr val="black"/>
                </a:solidFill>
              </a:rPr>
              <a:t>Apply </a:t>
            </a:r>
            <a:r>
              <a:rPr lang="en-US" dirty="0">
                <a:solidFill>
                  <a:prstClr val="black"/>
                </a:solidFill>
              </a:rPr>
              <a:t>to add each bid line</a:t>
            </a:r>
          </a:p>
          <a:p>
            <a:pPr marL="342900" lvl="1" indent="-342900">
              <a:spcBef>
                <a:spcPts val="1800"/>
              </a:spcBef>
              <a:buFont typeface="+mj-lt"/>
              <a:buAutoNum type="arabicPeriod" startAt="5"/>
            </a:pPr>
            <a:r>
              <a:rPr lang="en-US" dirty="0">
                <a:solidFill>
                  <a:prstClr val="black"/>
                </a:solidFill>
              </a:rPr>
              <a:t>Click </a:t>
            </a:r>
            <a:r>
              <a:rPr lang="en-US" b="1" dirty="0">
                <a:solidFill>
                  <a:prstClr val="black"/>
                </a:solidFill>
              </a:rPr>
              <a:t>Reset All </a:t>
            </a:r>
            <a:r>
              <a:rPr lang="en-US" dirty="0">
                <a:solidFill>
                  <a:prstClr val="black"/>
                </a:solidFill>
              </a:rPr>
              <a:t>to clear criteria and start over</a:t>
            </a:r>
          </a:p>
        </p:txBody>
      </p:sp>
      <p:pic>
        <p:nvPicPr>
          <p:cNvPr id="1434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2938"/>
          <a:stretch/>
        </p:blipFill>
        <p:spPr bwMode="auto">
          <a:xfrm>
            <a:off x="5153024" y="1867072"/>
            <a:ext cx="1510453" cy="2483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549" y="5758440"/>
            <a:ext cx="1540663" cy="3222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Screen Shot 2020-04-23 at 7.24.58 PM.png"/>
          <p:cNvPicPr>
            <a:picLocks noChangeAspect="1"/>
          </p:cNvPicPr>
          <p:nvPr/>
        </p:nvPicPr>
        <p:blipFill rotWithShape="1">
          <a:blip r:embed="rId6">
            <a:extLst>
              <a:ext uri="{28A0092B-C50C-407E-A947-70E740481C1C}">
                <a14:useLocalDpi xmlns:a14="http://schemas.microsoft.com/office/drawing/2010/main" val="0"/>
              </a:ext>
            </a:extLst>
          </a:blip>
          <a:srcRect l="14607" t="7374" r="6509" b="54226"/>
          <a:stretch/>
        </p:blipFill>
        <p:spPr>
          <a:xfrm>
            <a:off x="1143000" y="4279900"/>
            <a:ext cx="1600200" cy="522870"/>
          </a:xfrm>
          <a:prstGeom prst="rect">
            <a:avLst/>
          </a:prstGeom>
        </p:spPr>
      </p:pic>
      <p:pic>
        <p:nvPicPr>
          <p:cNvPr id="8" name="Picture 7" descr="Screen Shot 2020-04-23 at 7.44.43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5270500"/>
            <a:ext cx="2540000" cy="1206500"/>
          </a:xfrm>
          <a:prstGeom prst="rect">
            <a:avLst/>
          </a:prstGeom>
        </p:spPr>
      </p:pic>
      <p:pic>
        <p:nvPicPr>
          <p:cNvPr id="2" name="Picture 1" descr="Screen Shot 2020-04-28 at 7.15.38 PM.png"/>
          <p:cNvPicPr>
            <a:picLocks noChangeAspect="1"/>
          </p:cNvPicPr>
          <p:nvPr/>
        </p:nvPicPr>
        <p:blipFill rotWithShape="1">
          <a:blip r:embed="rId8">
            <a:extLst>
              <a:ext uri="{28A0092B-C50C-407E-A947-70E740481C1C}">
                <a14:useLocalDpi xmlns:a14="http://schemas.microsoft.com/office/drawing/2010/main" val="0"/>
              </a:ext>
            </a:extLst>
          </a:blip>
          <a:srcRect t="10680" b="2722"/>
          <a:stretch/>
        </p:blipFill>
        <p:spPr>
          <a:xfrm>
            <a:off x="5105400" y="2819400"/>
            <a:ext cx="1557136" cy="1848555"/>
          </a:xfrm>
          <a:prstGeom prst="rect">
            <a:avLst/>
          </a:prstGeom>
        </p:spPr>
      </p:pic>
    </p:spTree>
    <p:extLst>
      <p:ext uri="{BB962C8B-B14F-4D97-AF65-F5344CB8AC3E}">
        <p14:creationId xmlns:p14="http://schemas.microsoft.com/office/powerpoint/2010/main" val="6660104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533400"/>
            <a:ext cx="8458200" cy="1828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70C0"/>
                </a:solidFill>
              </a:rPr>
              <a:t>Import Pairings from Pairing Tab</a:t>
            </a:r>
          </a:p>
          <a:p>
            <a:pPr algn="l"/>
            <a:r>
              <a:rPr lang="en-US" b="1" dirty="0">
                <a:solidFill>
                  <a:srgbClr val="0070C0"/>
                </a:solidFill>
              </a:rPr>
              <a:t>Notes:</a:t>
            </a:r>
          </a:p>
        </p:txBody>
      </p:sp>
      <p:sp>
        <p:nvSpPr>
          <p:cNvPr id="4" name="TextBox 3"/>
          <p:cNvSpPr txBox="1"/>
          <p:nvPr/>
        </p:nvSpPr>
        <p:spPr>
          <a:xfrm>
            <a:off x="571500" y="2385060"/>
            <a:ext cx="8001000" cy="3939540"/>
          </a:xfrm>
          <a:prstGeom prst="rect">
            <a:avLst/>
          </a:prstGeom>
          <a:noFill/>
        </p:spPr>
        <p:txBody>
          <a:bodyPr wrap="square" rtlCol="0">
            <a:spAutoFit/>
          </a:bodyPr>
          <a:lstStyle/>
          <a:p>
            <a:pPr marL="457200" indent="-274320">
              <a:spcBef>
                <a:spcPts val="600"/>
              </a:spcBef>
              <a:spcAft>
                <a:spcPts val="600"/>
              </a:spcAft>
              <a:buFont typeface="Arial" panose="020B0604020202020204" pitchFamily="34" charset="0"/>
              <a:buChar char="•"/>
            </a:pPr>
            <a:r>
              <a:rPr lang="en-US" dirty="0">
                <a:solidFill>
                  <a:prstClr val="black"/>
                </a:solidFill>
              </a:rPr>
              <a:t>You can bid for Award or Avoid from the Pairing tab. </a:t>
            </a:r>
          </a:p>
          <a:p>
            <a:pPr marL="457200" indent="-274320">
              <a:spcBef>
                <a:spcPts val="600"/>
              </a:spcBef>
              <a:spcAft>
                <a:spcPts val="600"/>
              </a:spcAft>
              <a:buFont typeface="Arial" panose="020B0604020202020204" pitchFamily="34" charset="0"/>
              <a:buChar char="•"/>
            </a:pPr>
            <a:r>
              <a:rPr lang="en-US" dirty="0">
                <a:solidFill>
                  <a:prstClr val="black"/>
                </a:solidFill>
              </a:rPr>
              <a:t>You will be able to use up to 6 Pairing Preferences to filter your Pairing(s) search. </a:t>
            </a:r>
          </a:p>
          <a:p>
            <a:pPr marL="457200" indent="-274320">
              <a:spcBef>
                <a:spcPts val="600"/>
              </a:spcBef>
              <a:spcAft>
                <a:spcPts val="600"/>
              </a:spcAft>
              <a:buFont typeface="Arial" panose="020B0604020202020204" pitchFamily="34" charset="0"/>
              <a:buChar char="•"/>
            </a:pPr>
            <a:r>
              <a:rPr lang="en-US" dirty="0">
                <a:solidFill>
                  <a:prstClr val="black"/>
                </a:solidFill>
              </a:rPr>
              <a:t>You will need to </a:t>
            </a:r>
            <a:r>
              <a:rPr lang="en-US" b="1" dirty="0">
                <a:solidFill>
                  <a:prstClr val="black"/>
                </a:solidFill>
              </a:rPr>
              <a:t>Start</a:t>
            </a:r>
            <a:r>
              <a:rPr lang="en-US" dirty="0">
                <a:solidFill>
                  <a:prstClr val="black"/>
                </a:solidFill>
              </a:rPr>
              <a:t> a bid group to import pairing from the pairing tab or select the group that the pairings will be imported to.</a:t>
            </a:r>
          </a:p>
          <a:p>
            <a:pPr marL="457200" indent="-274320">
              <a:spcBef>
                <a:spcPts val="600"/>
              </a:spcBef>
              <a:spcAft>
                <a:spcPts val="600"/>
              </a:spcAft>
              <a:buFont typeface="Arial" panose="020B0604020202020204" pitchFamily="34" charset="0"/>
              <a:buChar char="•"/>
            </a:pPr>
            <a:r>
              <a:rPr lang="en-US" dirty="0">
                <a:solidFill>
                  <a:prstClr val="black"/>
                </a:solidFill>
              </a:rPr>
              <a:t>You will have 3 options when it comes to import pairing(s):</a:t>
            </a:r>
          </a:p>
          <a:p>
            <a:pPr marL="914400" lvl="1" indent="-274320">
              <a:spcBef>
                <a:spcPts val="600"/>
              </a:spcBef>
              <a:spcAft>
                <a:spcPts val="600"/>
              </a:spcAft>
              <a:buFont typeface="Arial" panose="020B0604020202020204" pitchFamily="34" charset="0"/>
              <a:buChar char="•"/>
            </a:pPr>
            <a:r>
              <a:rPr lang="en-US" dirty="0">
                <a:solidFill>
                  <a:prstClr val="black"/>
                </a:solidFill>
              </a:rPr>
              <a:t>Importing pairing(s) number(s) only,</a:t>
            </a:r>
          </a:p>
          <a:p>
            <a:pPr marL="914400" lvl="1" indent="-274320">
              <a:spcBef>
                <a:spcPts val="600"/>
              </a:spcBef>
              <a:spcAft>
                <a:spcPts val="600"/>
              </a:spcAft>
              <a:buFont typeface="Arial" panose="020B0604020202020204" pitchFamily="34" charset="0"/>
              <a:buChar char="•"/>
            </a:pPr>
            <a:r>
              <a:rPr lang="en-US" dirty="0">
                <a:solidFill>
                  <a:prstClr val="black"/>
                </a:solidFill>
              </a:rPr>
              <a:t>Importing pairing(s) number(s) and departing on date(s), and</a:t>
            </a:r>
          </a:p>
          <a:p>
            <a:pPr marL="914400" lvl="1" indent="-274320">
              <a:spcBef>
                <a:spcPts val="600"/>
              </a:spcBef>
              <a:spcAft>
                <a:spcPts val="600"/>
              </a:spcAft>
              <a:buFont typeface="Arial" panose="020B0604020202020204" pitchFamily="34" charset="0"/>
              <a:buChar char="•"/>
            </a:pPr>
            <a:r>
              <a:rPr lang="en-US" dirty="0">
                <a:solidFill>
                  <a:prstClr val="black"/>
                </a:solidFill>
              </a:rPr>
              <a:t>Importing filter/search information only.</a:t>
            </a:r>
          </a:p>
          <a:p>
            <a:pPr marL="468630" indent="-285750">
              <a:spcBef>
                <a:spcPts val="600"/>
              </a:spcBef>
              <a:spcAft>
                <a:spcPts val="600"/>
              </a:spcAft>
              <a:buFont typeface="Arial" panose="020B0604020202020204" pitchFamily="34" charset="0"/>
              <a:buChar char="•"/>
            </a:pPr>
            <a:r>
              <a:rPr lang="en-US" dirty="0">
                <a:solidFill>
                  <a:prstClr val="black"/>
                </a:solidFill>
              </a:rPr>
              <a:t>You can’t import using multiple options at once. </a:t>
            </a:r>
          </a:p>
        </p:txBody>
      </p:sp>
    </p:spTree>
    <p:extLst>
      <p:ext uri="{BB962C8B-B14F-4D97-AF65-F5344CB8AC3E}">
        <p14:creationId xmlns:p14="http://schemas.microsoft.com/office/powerpoint/2010/main" val="3950882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62000" y="1905000"/>
            <a:ext cx="7467600" cy="3892732"/>
          </a:xfrm>
          <a:prstGeom prst="rect">
            <a:avLst/>
          </a:prstGeom>
        </p:spPr>
        <p:txBody>
          <a:bodyPr wrap="square">
            <a:spAutoFit/>
          </a:bodyPr>
          <a:lstStyle/>
          <a:p>
            <a:pPr marL="342900" lvl="1" indent="-342900">
              <a:spcBef>
                <a:spcPts val="1200"/>
              </a:spcBef>
              <a:spcAft>
                <a:spcPts val="1200"/>
              </a:spcAft>
              <a:buFont typeface="+mj-lt"/>
              <a:buAutoNum type="arabicPeriod"/>
            </a:pPr>
            <a:r>
              <a:rPr lang="en-US" dirty="0">
                <a:solidFill>
                  <a:prstClr val="black"/>
                </a:solidFill>
              </a:rPr>
              <a:t>Go to the Bid Tab and select a bid line. PBS will import  the Pairing Information below the selected bid line. </a:t>
            </a:r>
          </a:p>
          <a:p>
            <a:pPr marL="342900" lvl="1" indent="-342900">
              <a:spcBef>
                <a:spcPts val="1200"/>
              </a:spcBef>
              <a:spcAft>
                <a:spcPts val="1200"/>
              </a:spcAft>
              <a:buFont typeface="+mj-lt"/>
              <a:buAutoNum type="arabicPeriod"/>
            </a:pPr>
            <a:r>
              <a:rPr lang="en-US" dirty="0">
                <a:solidFill>
                  <a:prstClr val="black"/>
                </a:solidFill>
              </a:rPr>
              <a:t>Click Pairings Tab.	</a:t>
            </a:r>
          </a:p>
          <a:p>
            <a:pPr marL="342900" lvl="1" indent="-342900">
              <a:spcBef>
                <a:spcPts val="1200"/>
              </a:spcBef>
              <a:spcAft>
                <a:spcPts val="1200"/>
              </a:spcAft>
              <a:buFont typeface="+mj-lt"/>
              <a:buAutoNum type="arabicPeriod"/>
            </a:pPr>
            <a:r>
              <a:rPr lang="en-US" dirty="0">
                <a:solidFill>
                  <a:prstClr val="black"/>
                </a:solidFill>
              </a:rPr>
              <a:t>Click “Enable add bids mode”. </a:t>
            </a:r>
          </a:p>
          <a:p>
            <a:pPr marL="342900" lvl="1" indent="-342900">
              <a:lnSpc>
                <a:spcPts val="2400"/>
              </a:lnSpc>
              <a:spcBef>
                <a:spcPts val="1200"/>
              </a:spcBef>
              <a:spcAft>
                <a:spcPts val="1200"/>
              </a:spcAft>
              <a:buFont typeface="+mj-lt"/>
              <a:buAutoNum type="arabicPeriod"/>
            </a:pPr>
            <a:r>
              <a:rPr lang="en-US" dirty="0"/>
              <a:t>Search for Pairings using Pairing Preferences. </a:t>
            </a:r>
          </a:p>
          <a:p>
            <a:pPr marL="365760" lvl="2">
              <a:lnSpc>
                <a:spcPct val="200000"/>
              </a:lnSpc>
              <a:spcBef>
                <a:spcPts val="1200"/>
              </a:spcBef>
              <a:spcAft>
                <a:spcPts val="1200"/>
              </a:spcAft>
            </a:pPr>
            <a:r>
              <a:rPr lang="en-US" dirty="0"/>
              <a:t>And/or use “</a:t>
            </a:r>
            <a:r>
              <a:rPr lang="en-US" b="1" dirty="0"/>
              <a:t>Sort by”</a:t>
            </a:r>
            <a:r>
              <a:rPr lang="en-US" dirty="0"/>
              <a:t> button</a:t>
            </a:r>
          </a:p>
          <a:p>
            <a:pPr marL="251460" lvl="1" indent="-342900">
              <a:lnSpc>
                <a:spcPts val="2400"/>
              </a:lnSpc>
              <a:spcBef>
                <a:spcPts val="1200"/>
              </a:spcBef>
              <a:spcAft>
                <a:spcPts val="1200"/>
              </a:spcAft>
              <a:buFont typeface="+mj-lt"/>
              <a:buAutoNum type="arabicPeriod"/>
            </a:pPr>
            <a:r>
              <a:rPr lang="en-US" dirty="0"/>
              <a:t>Click Apply.</a:t>
            </a:r>
            <a:endParaRPr lang="en-US" dirty="0">
              <a:solidFill>
                <a:prstClr val="black"/>
              </a:solidFill>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718383"/>
            <a:ext cx="533400" cy="4957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4"/>
          <a:srcRect b="55496"/>
          <a:stretch/>
        </p:blipFill>
        <p:spPr>
          <a:xfrm>
            <a:off x="4038600" y="4648200"/>
            <a:ext cx="1961453" cy="889817"/>
          </a:xfrm>
          <a:prstGeom prst="rect">
            <a:avLst/>
          </a:prstGeom>
        </p:spPr>
      </p:pic>
      <p:pic>
        <p:nvPicPr>
          <p:cNvPr id="22" name="Picture 2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3606024"/>
            <a:ext cx="2067750" cy="1042176"/>
          </a:xfrm>
          <a:prstGeom prst="rect">
            <a:avLst/>
          </a:prstGeom>
        </p:spPr>
      </p:pic>
      <p:pic>
        <p:nvPicPr>
          <p:cNvPr id="6" name="Picture 5"/>
          <p:cNvPicPr>
            <a:picLocks noChangeAspect="1"/>
          </p:cNvPicPr>
          <p:nvPr/>
        </p:nvPicPr>
        <p:blipFill>
          <a:blip r:embed="rId6"/>
          <a:stretch>
            <a:fillRect/>
          </a:stretch>
        </p:blipFill>
        <p:spPr>
          <a:xfrm>
            <a:off x="4023852" y="3352800"/>
            <a:ext cx="319548" cy="329856"/>
          </a:xfrm>
          <a:prstGeom prst="rect">
            <a:avLst/>
          </a:prstGeom>
          <a:ln>
            <a:solidFill>
              <a:srgbClr val="FF0000"/>
            </a:solidFill>
          </a:ln>
        </p:spPr>
      </p:pic>
      <p:sp>
        <p:nvSpPr>
          <p:cNvPr id="16" name="Title 1">
            <a:extLst>
              <a:ext uri="{FF2B5EF4-FFF2-40B4-BE49-F238E27FC236}">
                <a16:creationId xmlns:a16="http://schemas.microsoft.com/office/drawing/2014/main" id="{1B739202-D668-438E-BBC4-7D934B908F6E}"/>
              </a:ext>
            </a:extLst>
          </p:cNvPr>
          <p:cNvSpPr txBox="1">
            <a:spLocks/>
          </p:cNvSpPr>
          <p:nvPr/>
        </p:nvSpPr>
        <p:spPr>
          <a:xfrm>
            <a:off x="685800" y="533400"/>
            <a:ext cx="8458200" cy="884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70C0"/>
                </a:solidFill>
              </a:rPr>
              <a:t>Import by Pairing(s) Number(s)</a:t>
            </a:r>
          </a:p>
        </p:txBody>
      </p:sp>
    </p:spTree>
    <p:extLst>
      <p:ext uri="{BB962C8B-B14F-4D97-AF65-F5344CB8AC3E}">
        <p14:creationId xmlns:p14="http://schemas.microsoft.com/office/powerpoint/2010/main" val="38618498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62000" y="2362200"/>
            <a:ext cx="7848600" cy="4293483"/>
          </a:xfrm>
          <a:prstGeom prst="rect">
            <a:avLst/>
          </a:prstGeom>
        </p:spPr>
        <p:txBody>
          <a:bodyPr wrap="square">
            <a:spAutoFit/>
          </a:bodyPr>
          <a:lstStyle/>
          <a:p>
            <a:pPr marL="342900" lvl="1" indent="-342900">
              <a:lnSpc>
                <a:spcPts val="2400"/>
              </a:lnSpc>
              <a:spcBef>
                <a:spcPts val="1200"/>
              </a:spcBef>
              <a:spcAft>
                <a:spcPts val="600"/>
              </a:spcAft>
              <a:buFont typeface="+mj-lt"/>
              <a:buAutoNum type="arabicPeriod" startAt="6"/>
            </a:pPr>
            <a:r>
              <a:rPr lang="en-US" dirty="0"/>
              <a:t>Click the checkmark to select desired pairing(s).</a:t>
            </a:r>
          </a:p>
          <a:p>
            <a:pPr marL="342900" lvl="1" indent="-342900">
              <a:lnSpc>
                <a:spcPts val="2400"/>
              </a:lnSpc>
              <a:spcBef>
                <a:spcPts val="1200"/>
              </a:spcBef>
              <a:spcAft>
                <a:spcPts val="600"/>
              </a:spcAft>
              <a:buFont typeface="+mj-lt"/>
              <a:buAutoNum type="arabicPeriod" startAt="6"/>
            </a:pPr>
            <a:r>
              <a:rPr lang="en-US" dirty="0"/>
              <a:t>Click Award        or Avoid         to import pairing(s) number(s) to your bid.   </a:t>
            </a:r>
          </a:p>
          <a:p>
            <a:pPr marL="342900" lvl="1" indent="-342900">
              <a:spcBef>
                <a:spcPts val="1200"/>
              </a:spcBef>
              <a:spcAft>
                <a:spcPts val="600"/>
              </a:spcAft>
              <a:buFont typeface="+mj-lt"/>
              <a:buAutoNum type="arabicPeriod" startAt="6"/>
            </a:pPr>
            <a:r>
              <a:rPr lang="en-US" dirty="0"/>
              <a:t>Go to your Bid tab and review import.       </a:t>
            </a:r>
          </a:p>
          <a:p>
            <a:pPr marL="342900" lvl="1" indent="-342900">
              <a:spcBef>
                <a:spcPts val="1200"/>
              </a:spcBef>
              <a:spcAft>
                <a:spcPts val="600"/>
              </a:spcAft>
              <a:buFont typeface="+mj-lt"/>
              <a:buAutoNum type="arabicPeriod" startAt="6"/>
            </a:pPr>
            <a:endParaRPr lang="en-US" dirty="0"/>
          </a:p>
          <a:p>
            <a:pPr marL="365760" lvl="2">
              <a:spcBef>
                <a:spcPts val="1200"/>
              </a:spcBef>
              <a:spcAft>
                <a:spcPts val="600"/>
              </a:spcAft>
            </a:pPr>
            <a:r>
              <a:rPr lang="en-US" dirty="0"/>
              <a:t>*You will need to manually edit the imported pairing(s) to reflect the position.  </a:t>
            </a:r>
            <a:endParaRPr lang="en-US" dirty="0">
              <a:solidFill>
                <a:prstClr val="black"/>
              </a:solidFill>
            </a:endParaRPr>
          </a:p>
          <a:p>
            <a:pPr marL="342900" lvl="1" indent="-342900">
              <a:spcBef>
                <a:spcPts val="1200"/>
              </a:spcBef>
              <a:spcAft>
                <a:spcPts val="600"/>
              </a:spcAft>
              <a:buFont typeface="+mj-lt"/>
              <a:buAutoNum type="arabicPeriod" startAt="6"/>
            </a:pPr>
            <a:r>
              <a:rPr lang="en-US" dirty="0">
                <a:solidFill>
                  <a:prstClr val="black"/>
                </a:solidFill>
              </a:rPr>
              <a:t>Click “Reset” on Pairing Preferences in order to start a new search on the pairing tab.</a:t>
            </a:r>
          </a:p>
          <a:p>
            <a:pPr marL="0" lvl="1">
              <a:spcBef>
                <a:spcPts val="1200"/>
              </a:spcBef>
              <a:spcAft>
                <a:spcPts val="600"/>
              </a:spcAft>
            </a:pPr>
            <a:r>
              <a:rPr lang="en-US" dirty="0"/>
              <a:t>                 </a:t>
            </a:r>
            <a:r>
              <a:rPr lang="en-US" sz="2000" dirty="0"/>
              <a:t>      </a:t>
            </a:r>
          </a:p>
          <a:p>
            <a:pPr marL="0" lvl="1">
              <a:spcBef>
                <a:spcPts val="1200"/>
              </a:spcBef>
              <a:spcAft>
                <a:spcPts val="600"/>
              </a:spcAft>
            </a:pPr>
            <a:endParaRPr lang="en-US" dirty="0">
              <a:solidFill>
                <a:prstClr val="black"/>
              </a:solidFill>
            </a:endParaRPr>
          </a:p>
        </p:txBody>
      </p:sp>
      <p:sp>
        <p:nvSpPr>
          <p:cNvPr id="16" name="Title 1">
            <a:extLst>
              <a:ext uri="{FF2B5EF4-FFF2-40B4-BE49-F238E27FC236}">
                <a16:creationId xmlns:a16="http://schemas.microsoft.com/office/drawing/2014/main" id="{1B739202-D668-438E-BBC4-7D934B908F6E}"/>
              </a:ext>
            </a:extLst>
          </p:cNvPr>
          <p:cNvSpPr txBox="1">
            <a:spLocks/>
          </p:cNvSpPr>
          <p:nvPr/>
        </p:nvSpPr>
        <p:spPr>
          <a:xfrm>
            <a:off x="685800" y="533400"/>
            <a:ext cx="8458200" cy="884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70C0"/>
                </a:solidFill>
              </a:rPr>
              <a:t>Import by Pairing(s) Number(s)</a:t>
            </a:r>
          </a:p>
        </p:txBody>
      </p:sp>
      <p:pic>
        <p:nvPicPr>
          <p:cNvPr id="10" name="Picture 9" descr="Screen Clipping">
            <a:extLst>
              <a:ext uri="{FF2B5EF4-FFF2-40B4-BE49-F238E27FC236}">
                <a16:creationId xmlns:a16="http://schemas.microsoft.com/office/drawing/2014/main" id="{DBA8498E-73F6-4D31-AAEF-543D1815D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384323"/>
            <a:ext cx="1232892" cy="363111"/>
          </a:xfrm>
          <a:prstGeom prst="rect">
            <a:avLst/>
          </a:prstGeom>
        </p:spPr>
      </p:pic>
      <p:pic>
        <p:nvPicPr>
          <p:cNvPr id="11" name="Picture 10" descr="Screen Clipping">
            <a:extLst>
              <a:ext uri="{FF2B5EF4-FFF2-40B4-BE49-F238E27FC236}">
                <a16:creationId xmlns:a16="http://schemas.microsoft.com/office/drawing/2014/main" id="{E210AF09-53B5-4C70-BBF0-F78229208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2971800"/>
            <a:ext cx="309897" cy="274320"/>
          </a:xfrm>
          <a:prstGeom prst="rect">
            <a:avLst/>
          </a:prstGeom>
          <a:ln>
            <a:solidFill>
              <a:srgbClr val="FF0000"/>
            </a:solidFill>
          </a:ln>
        </p:spPr>
      </p:pic>
      <p:pic>
        <p:nvPicPr>
          <p:cNvPr id="12" name="Picture 11" descr="Screen Clipping">
            <a:extLst>
              <a:ext uri="{FF2B5EF4-FFF2-40B4-BE49-F238E27FC236}">
                <a16:creationId xmlns:a16="http://schemas.microsoft.com/office/drawing/2014/main" id="{39EFD29B-DB31-4983-8E2A-3F4966A3D1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273" y="2971800"/>
            <a:ext cx="304927" cy="274320"/>
          </a:xfrm>
          <a:prstGeom prst="rect">
            <a:avLst/>
          </a:prstGeom>
          <a:ln>
            <a:solidFill>
              <a:srgbClr val="FF0000"/>
            </a:solidFill>
          </a:ln>
        </p:spPr>
      </p:pic>
      <p:pic>
        <p:nvPicPr>
          <p:cNvPr id="13" name="Picture 12">
            <a:extLst>
              <a:ext uri="{FF2B5EF4-FFF2-40B4-BE49-F238E27FC236}">
                <a16:creationId xmlns:a16="http://schemas.microsoft.com/office/drawing/2014/main" id="{385FDFC3-CD2E-4839-9D46-E183DE022AB0}"/>
              </a:ext>
            </a:extLst>
          </p:cNvPr>
          <p:cNvPicPr>
            <a:picLocks noChangeAspect="1"/>
          </p:cNvPicPr>
          <p:nvPr/>
        </p:nvPicPr>
        <p:blipFill rotWithShape="1">
          <a:blip r:embed="rId6"/>
          <a:srcRect t="34149" b="32518"/>
          <a:stretch/>
        </p:blipFill>
        <p:spPr>
          <a:xfrm>
            <a:off x="1143000" y="3886200"/>
            <a:ext cx="7391400" cy="398055"/>
          </a:xfrm>
          <a:prstGeom prst="rect">
            <a:avLst/>
          </a:prstGeom>
        </p:spPr>
      </p:pic>
      <p:pic>
        <p:nvPicPr>
          <p:cNvPr id="14" name="Picture 13">
            <a:extLst>
              <a:ext uri="{FF2B5EF4-FFF2-40B4-BE49-F238E27FC236}">
                <a16:creationId xmlns:a16="http://schemas.microsoft.com/office/drawing/2014/main" id="{88EDDAC1-A0E2-48B1-BBE1-1E2DE7C63834}"/>
              </a:ext>
            </a:extLst>
          </p:cNvPr>
          <p:cNvPicPr>
            <a:picLocks noChangeAspect="1"/>
          </p:cNvPicPr>
          <p:nvPr/>
        </p:nvPicPr>
        <p:blipFill>
          <a:blip r:embed="rId7"/>
          <a:stretch>
            <a:fillRect/>
          </a:stretch>
        </p:blipFill>
        <p:spPr>
          <a:xfrm>
            <a:off x="3466865" y="5488752"/>
            <a:ext cx="2210270" cy="639602"/>
          </a:xfrm>
          <a:prstGeom prst="rect">
            <a:avLst/>
          </a:prstGeom>
        </p:spPr>
      </p:pic>
    </p:spTree>
    <p:extLst>
      <p:ext uri="{BB962C8B-B14F-4D97-AF65-F5344CB8AC3E}">
        <p14:creationId xmlns:p14="http://schemas.microsoft.com/office/powerpoint/2010/main" val="157004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36C3C6-002C-65C8-111A-4AB34A7D304B}"/>
              </a:ext>
            </a:extLst>
          </p:cNvPr>
          <p:cNvPicPr>
            <a:picLocks noChangeAspect="1"/>
          </p:cNvPicPr>
          <p:nvPr/>
        </p:nvPicPr>
        <p:blipFill>
          <a:blip r:embed="rId3"/>
          <a:stretch>
            <a:fillRect/>
          </a:stretch>
        </p:blipFill>
        <p:spPr>
          <a:xfrm>
            <a:off x="2687313" y="1625211"/>
            <a:ext cx="5031846" cy="4662896"/>
          </a:xfrm>
          <a:prstGeom prst="rect">
            <a:avLst/>
          </a:prstGeom>
          <a:effectLst>
            <a:outerShdw blurRad="50800" dist="38100" dir="8100000" algn="tr" rotWithShape="0">
              <a:prstClr val="black">
                <a:alpha val="40000"/>
              </a:prstClr>
            </a:outerShdw>
          </a:effectLst>
        </p:spPr>
      </p:pic>
      <p:sp>
        <p:nvSpPr>
          <p:cNvPr id="5"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PBS, Bids &amp; Seniority Lists </a:t>
            </a:r>
          </a:p>
        </p:txBody>
      </p:sp>
      <p:sp>
        <p:nvSpPr>
          <p:cNvPr id="6" name="Rectangle 5"/>
          <p:cNvSpPr/>
          <p:nvPr/>
        </p:nvSpPr>
        <p:spPr>
          <a:xfrm>
            <a:off x="2792781" y="5016041"/>
            <a:ext cx="1169619" cy="69895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Rectangle 6"/>
          <p:cNvSpPr/>
          <p:nvPr/>
        </p:nvSpPr>
        <p:spPr>
          <a:xfrm>
            <a:off x="2827158" y="3771000"/>
            <a:ext cx="982842" cy="136227"/>
          </a:xfrm>
          <a:prstGeom prst="rect">
            <a:avLst/>
          </a:prstGeom>
          <a:noFill/>
          <a:ln w="3810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Rectangle 7"/>
          <p:cNvSpPr/>
          <p:nvPr/>
        </p:nvSpPr>
        <p:spPr>
          <a:xfrm>
            <a:off x="2827158" y="3048000"/>
            <a:ext cx="2354442" cy="304800"/>
          </a:xfrm>
          <a:prstGeom prst="rect">
            <a:avLst/>
          </a:prstGeom>
          <a:noFill/>
          <a:ln w="38100">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9" name="TextBox 8"/>
          <p:cNvSpPr txBox="1"/>
          <p:nvPr/>
        </p:nvSpPr>
        <p:spPr>
          <a:xfrm>
            <a:off x="304800" y="1911727"/>
            <a:ext cx="2286001" cy="2677656"/>
          </a:xfrm>
          <a:prstGeom prst="rect">
            <a:avLst/>
          </a:prstGeom>
          <a:ln w="38100">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b="1" dirty="0">
                <a:solidFill>
                  <a:schemeClr val="tx1"/>
                </a:solidFill>
                <a:latin typeface="Calibri Light" panose="020F0302020204030204" pitchFamily="34" charset="0"/>
              </a:rPr>
              <a:t>PBS Monthly Targets </a:t>
            </a:r>
          </a:p>
          <a:p>
            <a:r>
              <a:rPr lang="en-US" sz="1400" dirty="0">
                <a:solidFill>
                  <a:schemeClr val="tx1"/>
                </a:solidFill>
                <a:latin typeface="Calibri Light" panose="020F0302020204030204" pitchFamily="34" charset="0"/>
              </a:rPr>
              <a:t>Company targets for the upcoming bid month.  This will show the number of each pre-bid option available.  From here you can get an idea of how many lineholders and reserves are expected.  By the </a:t>
            </a:r>
            <a:r>
              <a:rPr lang="en-US" sz="1400" b="1" dirty="0">
                <a:solidFill>
                  <a:schemeClr val="tx1"/>
                </a:solidFill>
                <a:latin typeface="Calibri Light" panose="020F0302020204030204" pitchFamily="34" charset="0"/>
              </a:rPr>
              <a:t>15</a:t>
            </a:r>
            <a:r>
              <a:rPr lang="en-US" sz="1400" b="1" baseline="30000" dirty="0">
                <a:solidFill>
                  <a:schemeClr val="tx1"/>
                </a:solidFill>
                <a:latin typeface="Calibri Light" panose="020F0302020204030204" pitchFamily="34" charset="0"/>
              </a:rPr>
              <a:t>th</a:t>
            </a:r>
            <a:r>
              <a:rPr lang="en-US" sz="1400" dirty="0">
                <a:solidFill>
                  <a:schemeClr val="tx1"/>
                </a:solidFill>
                <a:latin typeface="Calibri Light" panose="020F0302020204030204" pitchFamily="34" charset="0"/>
              </a:rPr>
              <a:t> the Company will update the 5% Minimum credit to be awarded.  </a:t>
            </a:r>
          </a:p>
        </p:txBody>
      </p:sp>
      <p:sp>
        <p:nvSpPr>
          <p:cNvPr id="10" name="TextBox 9"/>
          <p:cNvSpPr txBox="1"/>
          <p:nvPr/>
        </p:nvSpPr>
        <p:spPr>
          <a:xfrm>
            <a:off x="4585063" y="5435211"/>
            <a:ext cx="4038600" cy="954107"/>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solidFill>
                  <a:schemeClr val="tx1"/>
                </a:solidFill>
                <a:latin typeface="Calibri Light" panose="020F0302020204030204" pitchFamily="34" charset="0"/>
              </a:rPr>
              <a:t>Pre-Bid &amp; Bid Results</a:t>
            </a:r>
            <a:r>
              <a:rPr lang="en-US" sz="1400" dirty="0">
                <a:solidFill>
                  <a:schemeClr val="tx1"/>
                </a:solidFill>
                <a:latin typeface="Calibri Light" panose="020F0302020204030204" pitchFamily="34" charset="0"/>
              </a:rPr>
              <a:t> </a:t>
            </a:r>
          </a:p>
          <a:p>
            <a:r>
              <a:rPr lang="en-US" sz="1400" dirty="0">
                <a:solidFill>
                  <a:schemeClr val="tx1"/>
                </a:solidFill>
                <a:latin typeface="Calibri Light" panose="020F0302020204030204" pitchFamily="34" charset="0"/>
              </a:rPr>
              <a:t>Results for each base. The Pre-Bid awards are posted on the </a:t>
            </a:r>
            <a:r>
              <a:rPr lang="en-US" sz="1400" b="1" dirty="0">
                <a:solidFill>
                  <a:schemeClr val="tx1"/>
                </a:solidFill>
                <a:latin typeface="Calibri Light" panose="020F0302020204030204" pitchFamily="34" charset="0"/>
              </a:rPr>
              <a:t>14</a:t>
            </a:r>
            <a:r>
              <a:rPr lang="en-US" sz="1400" b="1" baseline="30000" dirty="0">
                <a:solidFill>
                  <a:schemeClr val="tx1"/>
                </a:solidFill>
                <a:latin typeface="Calibri Light" panose="020F0302020204030204" pitchFamily="34" charset="0"/>
              </a:rPr>
              <a:t>th</a:t>
            </a:r>
            <a:r>
              <a:rPr lang="en-US" sz="1400" dirty="0">
                <a:solidFill>
                  <a:schemeClr val="tx1"/>
                </a:solidFill>
                <a:latin typeface="Calibri Light" panose="020F0302020204030204" pitchFamily="34" charset="0"/>
              </a:rPr>
              <a:t> and the Bid Results on the </a:t>
            </a:r>
            <a:r>
              <a:rPr lang="en-US" sz="1400" b="1" dirty="0">
                <a:solidFill>
                  <a:schemeClr val="tx1"/>
                </a:solidFill>
                <a:latin typeface="Calibri Light" panose="020F0302020204030204" pitchFamily="34" charset="0"/>
              </a:rPr>
              <a:t>22</a:t>
            </a:r>
            <a:r>
              <a:rPr lang="en-US" sz="1400" b="1" baseline="30000" dirty="0">
                <a:solidFill>
                  <a:schemeClr val="tx1"/>
                </a:solidFill>
                <a:latin typeface="Calibri Light" panose="020F0302020204030204" pitchFamily="34" charset="0"/>
              </a:rPr>
              <a:t>nd</a:t>
            </a:r>
            <a:r>
              <a:rPr lang="en-US" sz="1400" b="1" dirty="0">
                <a:solidFill>
                  <a:schemeClr val="tx1"/>
                </a:solidFill>
                <a:latin typeface="Calibri Light" panose="020F0302020204030204" pitchFamily="34" charset="0"/>
              </a:rPr>
              <a:t> </a:t>
            </a:r>
            <a:r>
              <a:rPr lang="en-US" sz="1400" dirty="0">
                <a:solidFill>
                  <a:schemeClr val="tx1"/>
                </a:solidFill>
                <a:latin typeface="Calibri Light" panose="020F0302020204030204" pitchFamily="34" charset="0"/>
              </a:rPr>
              <a:t>of each month.</a:t>
            </a:r>
          </a:p>
        </p:txBody>
      </p:sp>
      <p:sp>
        <p:nvSpPr>
          <p:cNvPr id="11" name="TextBox 10"/>
          <p:cNvSpPr txBox="1"/>
          <p:nvPr/>
        </p:nvSpPr>
        <p:spPr>
          <a:xfrm>
            <a:off x="5689926" y="2514600"/>
            <a:ext cx="3189037" cy="815608"/>
          </a:xfrm>
          <a:prstGeom prst="rect">
            <a:avLst/>
          </a:prstGeom>
          <a:ln w="38100">
            <a:solidFill>
              <a:srgbClr val="00B0F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Aft>
                <a:spcPts val="600"/>
              </a:spcAft>
            </a:pPr>
            <a:r>
              <a:rPr lang="en-US" sz="1400" b="1" dirty="0">
                <a:solidFill>
                  <a:schemeClr val="tx1"/>
                </a:solidFill>
                <a:latin typeface="Calibri Light" panose="020F0302020204030204" pitchFamily="34" charset="0"/>
              </a:rPr>
              <a:t>Preferential Bidding System (PBS) </a:t>
            </a:r>
          </a:p>
          <a:p>
            <a:pPr>
              <a:spcAft>
                <a:spcPts val="600"/>
              </a:spcAft>
            </a:pPr>
            <a:r>
              <a:rPr lang="en-US" sz="1400" dirty="0">
                <a:solidFill>
                  <a:schemeClr val="tx1"/>
                </a:solidFill>
                <a:latin typeface="Calibri Light" panose="020F0302020204030204" pitchFamily="34" charset="0"/>
              </a:rPr>
              <a:t>PBS System Login, news, inquiries, and resources.</a:t>
            </a:r>
          </a:p>
        </p:txBody>
      </p:sp>
      <p:cxnSp>
        <p:nvCxnSpPr>
          <p:cNvPr id="12" name="Elbow Connector 11"/>
          <p:cNvCxnSpPr>
            <a:cxnSpLocks/>
            <a:stCxn id="6" idx="2"/>
            <a:endCxn id="10" idx="1"/>
          </p:cNvCxnSpPr>
          <p:nvPr/>
        </p:nvCxnSpPr>
        <p:spPr>
          <a:xfrm rot="16200000" flipH="1">
            <a:off x="3882695" y="5209896"/>
            <a:ext cx="197265" cy="1207472"/>
          </a:xfrm>
          <a:prstGeom prst="bentConnector2">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cxnSpLocks/>
            <a:stCxn id="8" idx="0"/>
            <a:endCxn id="11" idx="1"/>
          </p:cNvCxnSpPr>
          <p:nvPr/>
        </p:nvCxnSpPr>
        <p:spPr>
          <a:xfrm rot="5400000" flipH="1" flipV="1">
            <a:off x="4784354" y="2142429"/>
            <a:ext cx="125596" cy="1685547"/>
          </a:xfrm>
          <a:prstGeom prst="bentConnector2">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cxnSpLocks/>
            <a:endCxn id="9" idx="2"/>
          </p:cNvCxnSpPr>
          <p:nvPr/>
        </p:nvCxnSpPr>
        <p:spPr>
          <a:xfrm rot="10800000" flipV="1">
            <a:off x="1447802" y="3839115"/>
            <a:ext cx="1344979" cy="750268"/>
          </a:xfrm>
          <a:prstGeom prst="bentConnector4">
            <a:avLst>
              <a:gd name="adj1" fmla="val 7509"/>
              <a:gd name="adj2" fmla="val 130469"/>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9673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85800" y="2209800"/>
            <a:ext cx="7696200" cy="4272965"/>
          </a:xfrm>
          <a:prstGeom prst="rect">
            <a:avLst/>
          </a:prstGeom>
        </p:spPr>
        <p:txBody>
          <a:bodyPr wrap="square">
            <a:spAutoFit/>
          </a:bodyPr>
          <a:lstStyle/>
          <a:p>
            <a:pPr marL="342900" lvl="1" indent="-342900">
              <a:spcBef>
                <a:spcPts val="1200"/>
              </a:spcBef>
              <a:spcAft>
                <a:spcPts val="1200"/>
              </a:spcAft>
              <a:buFont typeface="+mj-lt"/>
              <a:buAutoNum type="arabicPeriod"/>
            </a:pPr>
            <a:r>
              <a:rPr lang="en-US" dirty="0">
                <a:solidFill>
                  <a:prstClr val="black"/>
                </a:solidFill>
              </a:rPr>
              <a:t>Go to the Bid Tab and select a bid line. PBS will import  the Pairing Information below the selected bid line. </a:t>
            </a:r>
          </a:p>
          <a:p>
            <a:pPr marL="342900" lvl="1" indent="-342900">
              <a:spcBef>
                <a:spcPts val="1200"/>
              </a:spcBef>
              <a:spcAft>
                <a:spcPts val="1200"/>
              </a:spcAft>
              <a:buFont typeface="+mj-lt"/>
              <a:buAutoNum type="arabicPeriod"/>
            </a:pPr>
            <a:r>
              <a:rPr lang="en-US" dirty="0">
                <a:solidFill>
                  <a:prstClr val="black"/>
                </a:solidFill>
              </a:rPr>
              <a:t>Click Pairings Tab.	</a:t>
            </a:r>
          </a:p>
          <a:p>
            <a:pPr marL="342900" lvl="1" indent="-342900">
              <a:spcBef>
                <a:spcPts val="1200"/>
              </a:spcBef>
              <a:spcAft>
                <a:spcPts val="1200"/>
              </a:spcAft>
              <a:buFont typeface="+mj-lt"/>
              <a:buAutoNum type="arabicPeriod"/>
            </a:pPr>
            <a:r>
              <a:rPr lang="en-US" dirty="0">
                <a:solidFill>
                  <a:prstClr val="black"/>
                </a:solidFill>
              </a:rPr>
              <a:t>Click “Enable add bids mode”. </a:t>
            </a:r>
          </a:p>
          <a:p>
            <a:pPr marL="342900" lvl="1" indent="-342900">
              <a:lnSpc>
                <a:spcPts val="2400"/>
              </a:lnSpc>
              <a:spcBef>
                <a:spcPts val="1200"/>
              </a:spcBef>
              <a:spcAft>
                <a:spcPts val="1200"/>
              </a:spcAft>
              <a:buFont typeface="+mj-lt"/>
              <a:buAutoNum type="arabicPeriod"/>
            </a:pPr>
            <a:r>
              <a:rPr lang="en-US" dirty="0"/>
              <a:t>Search for Pairings using Pairing Preferences. </a:t>
            </a:r>
          </a:p>
          <a:p>
            <a:pPr marL="365760" lvl="2">
              <a:lnSpc>
                <a:spcPts val="2400"/>
              </a:lnSpc>
              <a:spcBef>
                <a:spcPts val="1200"/>
              </a:spcBef>
              <a:spcAft>
                <a:spcPts val="1200"/>
              </a:spcAft>
            </a:pPr>
            <a:r>
              <a:rPr lang="en-US" dirty="0"/>
              <a:t>And/or use “</a:t>
            </a:r>
            <a:r>
              <a:rPr lang="en-US" b="1" dirty="0"/>
              <a:t>Sort by”</a:t>
            </a:r>
            <a:r>
              <a:rPr lang="en-US" dirty="0"/>
              <a:t> button                         .  </a:t>
            </a:r>
          </a:p>
          <a:p>
            <a:pPr marL="251460" lvl="1" indent="-342900">
              <a:lnSpc>
                <a:spcPts val="2400"/>
              </a:lnSpc>
              <a:spcBef>
                <a:spcPts val="1200"/>
              </a:spcBef>
              <a:spcAft>
                <a:spcPts val="1200"/>
              </a:spcAft>
              <a:buFont typeface="+mj-lt"/>
              <a:buAutoNum type="arabicPeriod"/>
            </a:pPr>
            <a:r>
              <a:rPr lang="en-US" dirty="0"/>
              <a:t>Click Apply.</a:t>
            </a:r>
          </a:p>
          <a:p>
            <a:pPr marL="251460" lvl="1" indent="-342900">
              <a:lnSpc>
                <a:spcPts val="2400"/>
              </a:lnSpc>
              <a:spcBef>
                <a:spcPts val="1200"/>
              </a:spcBef>
              <a:spcAft>
                <a:spcPts val="1200"/>
              </a:spcAft>
              <a:buFont typeface="+mj-lt"/>
              <a:buAutoNum type="arabicPeriod"/>
            </a:pPr>
            <a:r>
              <a:rPr lang="en-US" dirty="0"/>
              <a:t>Click the checkmark to select desired pairing(s).</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978138"/>
            <a:ext cx="533400" cy="4957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4"/>
          <a:srcRect b="55496"/>
          <a:stretch/>
        </p:blipFill>
        <p:spPr>
          <a:xfrm>
            <a:off x="3947652" y="4698675"/>
            <a:ext cx="1961453" cy="889817"/>
          </a:xfrm>
          <a:prstGeom prst="rect">
            <a:avLst/>
          </a:prstGeom>
        </p:spPr>
      </p:pic>
      <p:pic>
        <p:nvPicPr>
          <p:cNvPr id="22" name="Picture 2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5916" y="3540968"/>
            <a:ext cx="2067750" cy="1042176"/>
          </a:xfrm>
          <a:prstGeom prst="rect">
            <a:avLst/>
          </a:prstGeom>
        </p:spPr>
      </p:pic>
      <p:pic>
        <p:nvPicPr>
          <p:cNvPr id="6" name="Picture 5"/>
          <p:cNvPicPr>
            <a:picLocks noChangeAspect="1"/>
          </p:cNvPicPr>
          <p:nvPr/>
        </p:nvPicPr>
        <p:blipFill>
          <a:blip r:embed="rId6"/>
          <a:stretch>
            <a:fillRect/>
          </a:stretch>
        </p:blipFill>
        <p:spPr>
          <a:xfrm>
            <a:off x="3947652" y="3622743"/>
            <a:ext cx="319548" cy="329856"/>
          </a:xfrm>
          <a:prstGeom prst="rect">
            <a:avLst/>
          </a:prstGeom>
          <a:ln>
            <a:solidFill>
              <a:srgbClr val="FF0000"/>
            </a:solidFill>
          </a:ln>
        </p:spPr>
      </p:pic>
      <p:sp>
        <p:nvSpPr>
          <p:cNvPr id="15" name="Title 1">
            <a:extLst>
              <a:ext uri="{FF2B5EF4-FFF2-40B4-BE49-F238E27FC236}">
                <a16:creationId xmlns:a16="http://schemas.microsoft.com/office/drawing/2014/main" id="{E0EB2F9D-D392-4A67-84EC-8979D58655DE}"/>
              </a:ext>
            </a:extLst>
          </p:cNvPr>
          <p:cNvSpPr txBox="1">
            <a:spLocks/>
          </p:cNvSpPr>
          <p:nvPr/>
        </p:nvSpPr>
        <p:spPr>
          <a:xfrm>
            <a:off x="685800" y="533400"/>
            <a:ext cx="8458200" cy="1600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70C0"/>
                </a:solidFill>
              </a:rPr>
              <a:t>Import by Pairing(s) Number(s) </a:t>
            </a:r>
          </a:p>
          <a:p>
            <a:pPr algn="l"/>
            <a:r>
              <a:rPr lang="en-US" b="1" dirty="0">
                <a:solidFill>
                  <a:srgbClr val="0070C0"/>
                </a:solidFill>
              </a:rPr>
              <a:t>and Departing on Date(s)</a:t>
            </a:r>
          </a:p>
        </p:txBody>
      </p:sp>
      <p:pic>
        <p:nvPicPr>
          <p:cNvPr id="10" name="Picture 9">
            <a:extLst>
              <a:ext uri="{FF2B5EF4-FFF2-40B4-BE49-F238E27FC236}">
                <a16:creationId xmlns:a16="http://schemas.microsoft.com/office/drawing/2014/main" id="{BE64FA70-9A01-4980-8708-B618C732DA39}"/>
              </a:ext>
            </a:extLst>
          </p:cNvPr>
          <p:cNvPicPr>
            <a:picLocks noChangeAspect="1"/>
          </p:cNvPicPr>
          <p:nvPr/>
        </p:nvPicPr>
        <p:blipFill>
          <a:blip r:embed="rId7"/>
          <a:stretch>
            <a:fillRect/>
          </a:stretch>
        </p:blipFill>
        <p:spPr>
          <a:xfrm>
            <a:off x="5715000" y="6067425"/>
            <a:ext cx="1019175" cy="333375"/>
          </a:xfrm>
          <a:prstGeom prst="rect">
            <a:avLst/>
          </a:prstGeom>
        </p:spPr>
      </p:pic>
    </p:spTree>
    <p:extLst>
      <p:ext uri="{BB962C8B-B14F-4D97-AF65-F5344CB8AC3E}">
        <p14:creationId xmlns:p14="http://schemas.microsoft.com/office/powerpoint/2010/main" val="21676590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85800" y="2209800"/>
            <a:ext cx="7696200" cy="4847481"/>
          </a:xfrm>
          <a:prstGeom prst="rect">
            <a:avLst/>
          </a:prstGeom>
        </p:spPr>
        <p:txBody>
          <a:bodyPr wrap="square">
            <a:spAutoFit/>
          </a:bodyPr>
          <a:lstStyle/>
          <a:p>
            <a:pPr marL="365760" lvl="1" indent="-365760">
              <a:lnSpc>
                <a:spcPts val="2400"/>
              </a:lnSpc>
              <a:spcBef>
                <a:spcPts val="600"/>
              </a:spcBef>
              <a:spcAft>
                <a:spcPts val="600"/>
              </a:spcAft>
              <a:buFont typeface="+mj-lt"/>
              <a:buAutoNum type="arabicPeriod" startAt="7"/>
            </a:pPr>
            <a:r>
              <a:rPr lang="en-US" dirty="0"/>
              <a:t>If a pairing is scheduled to depart in more than one date, select the desired    date. It should highlight dark blue. </a:t>
            </a:r>
          </a:p>
          <a:p>
            <a:pPr marL="365760" lvl="1" indent="-365760">
              <a:lnSpc>
                <a:spcPts val="2400"/>
              </a:lnSpc>
              <a:spcBef>
                <a:spcPts val="600"/>
              </a:spcBef>
              <a:spcAft>
                <a:spcPts val="600"/>
              </a:spcAft>
              <a:buFont typeface="+mj-lt"/>
              <a:buAutoNum type="arabicPeriod" startAt="7"/>
            </a:pPr>
            <a:endParaRPr lang="en-US" dirty="0"/>
          </a:p>
          <a:p>
            <a:pPr marL="365760" lvl="1" indent="-365760">
              <a:lnSpc>
                <a:spcPts val="2400"/>
              </a:lnSpc>
              <a:spcBef>
                <a:spcPts val="600"/>
              </a:spcBef>
              <a:buFont typeface="+mj-lt"/>
              <a:buAutoNum type="arabicPeriod" startAt="7"/>
            </a:pPr>
            <a:endParaRPr lang="en-US" sz="1200" dirty="0"/>
          </a:p>
          <a:p>
            <a:pPr marL="365760" lvl="1" indent="-365760">
              <a:lnSpc>
                <a:spcPts val="2400"/>
              </a:lnSpc>
              <a:spcAft>
                <a:spcPts val="600"/>
              </a:spcAft>
              <a:buFont typeface="+mj-lt"/>
              <a:buAutoNum type="arabicPeriod" startAt="7"/>
            </a:pPr>
            <a:r>
              <a:rPr lang="en-US" dirty="0"/>
              <a:t>Click Award        or Avoid         to import pairing(s) number(s) to your bid.     </a:t>
            </a:r>
          </a:p>
          <a:p>
            <a:pPr marL="365760" lvl="1" indent="-365760">
              <a:lnSpc>
                <a:spcPts val="2400"/>
              </a:lnSpc>
              <a:spcBef>
                <a:spcPts val="600"/>
              </a:spcBef>
              <a:spcAft>
                <a:spcPts val="600"/>
              </a:spcAft>
              <a:buFont typeface="+mj-lt"/>
              <a:buAutoNum type="arabicPeriod" startAt="7"/>
            </a:pPr>
            <a:r>
              <a:rPr lang="en-US" dirty="0"/>
              <a:t>Go to your Bid tab and review import.                </a:t>
            </a:r>
          </a:p>
          <a:p>
            <a:pPr marL="365760" lvl="1" indent="-365760">
              <a:lnSpc>
                <a:spcPts val="2400"/>
              </a:lnSpc>
              <a:spcBef>
                <a:spcPts val="600"/>
              </a:spcBef>
              <a:buFont typeface="+mj-lt"/>
              <a:buAutoNum type="arabicPeriod" startAt="7"/>
            </a:pPr>
            <a:endParaRPr lang="en-US" dirty="0"/>
          </a:p>
          <a:p>
            <a:pPr marL="365760" lvl="2">
              <a:lnSpc>
                <a:spcPts val="2400"/>
              </a:lnSpc>
              <a:spcAft>
                <a:spcPts val="600"/>
              </a:spcAft>
            </a:pPr>
            <a:r>
              <a:rPr lang="en-US" dirty="0"/>
              <a:t>You will need to manually edit the imported pairing(s) to reflect the position.  </a:t>
            </a:r>
          </a:p>
          <a:p>
            <a:pPr marL="342900" lvl="1" indent="-342900">
              <a:spcBef>
                <a:spcPts val="1200"/>
              </a:spcBef>
              <a:spcAft>
                <a:spcPts val="600"/>
              </a:spcAft>
              <a:buFont typeface="+mj-lt"/>
              <a:buAutoNum type="arabicPeriod" startAt="10"/>
            </a:pPr>
            <a:r>
              <a:rPr lang="en-US" dirty="0">
                <a:solidFill>
                  <a:prstClr val="black"/>
                </a:solidFill>
              </a:rPr>
              <a:t>Click “Reset” on Pairing Preferences in order to start a new search on the pairing tab.</a:t>
            </a:r>
          </a:p>
          <a:p>
            <a:pPr marL="0" lvl="1">
              <a:lnSpc>
                <a:spcPts val="2400"/>
              </a:lnSpc>
              <a:spcBef>
                <a:spcPts val="600"/>
              </a:spcBef>
              <a:spcAft>
                <a:spcPts val="600"/>
              </a:spcAft>
            </a:pPr>
            <a:r>
              <a:rPr lang="en-US" dirty="0"/>
              <a:t>                      </a:t>
            </a:r>
            <a:r>
              <a:rPr lang="en-US" sz="2000" dirty="0"/>
              <a:t>      </a:t>
            </a:r>
          </a:p>
          <a:p>
            <a:pPr marL="0" lvl="1">
              <a:spcBef>
                <a:spcPts val="600"/>
              </a:spcBef>
              <a:spcAft>
                <a:spcPts val="600"/>
              </a:spcAft>
            </a:pPr>
            <a:endParaRPr lang="en-US" dirty="0">
              <a:solidFill>
                <a:prstClr val="black"/>
              </a:solidFill>
            </a:endParaRPr>
          </a:p>
        </p:txBody>
      </p:sp>
      <p:sp>
        <p:nvSpPr>
          <p:cNvPr id="15" name="Title 1">
            <a:extLst>
              <a:ext uri="{FF2B5EF4-FFF2-40B4-BE49-F238E27FC236}">
                <a16:creationId xmlns:a16="http://schemas.microsoft.com/office/drawing/2014/main" id="{E0EB2F9D-D392-4A67-84EC-8979D58655DE}"/>
              </a:ext>
            </a:extLst>
          </p:cNvPr>
          <p:cNvSpPr txBox="1">
            <a:spLocks/>
          </p:cNvSpPr>
          <p:nvPr/>
        </p:nvSpPr>
        <p:spPr>
          <a:xfrm>
            <a:off x="685800" y="533400"/>
            <a:ext cx="8458200" cy="1600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70C0"/>
                </a:solidFill>
              </a:rPr>
              <a:t>Import by Pairing(s) Number(s) </a:t>
            </a:r>
          </a:p>
          <a:p>
            <a:pPr algn="l"/>
            <a:r>
              <a:rPr lang="en-US" b="1" dirty="0">
                <a:solidFill>
                  <a:srgbClr val="0070C0"/>
                </a:solidFill>
              </a:rPr>
              <a:t>and Departing on Date(s)</a:t>
            </a:r>
          </a:p>
        </p:txBody>
      </p:sp>
      <p:pic>
        <p:nvPicPr>
          <p:cNvPr id="11" name="Picture 10" descr="Screen Clipping">
            <a:extLst>
              <a:ext uri="{FF2B5EF4-FFF2-40B4-BE49-F238E27FC236}">
                <a16:creationId xmlns:a16="http://schemas.microsoft.com/office/drawing/2014/main" id="{FF4D614F-B7AC-4871-93B3-F79713D8D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2173" y="3769555"/>
            <a:ext cx="328307" cy="274320"/>
          </a:xfrm>
          <a:prstGeom prst="rect">
            <a:avLst/>
          </a:prstGeom>
          <a:ln>
            <a:solidFill>
              <a:srgbClr val="FF0000"/>
            </a:solidFill>
          </a:ln>
        </p:spPr>
      </p:pic>
      <p:pic>
        <p:nvPicPr>
          <p:cNvPr id="12" name="Picture 11" descr="Screen Clipping">
            <a:extLst>
              <a:ext uri="{FF2B5EF4-FFF2-40B4-BE49-F238E27FC236}">
                <a16:creationId xmlns:a16="http://schemas.microsoft.com/office/drawing/2014/main" id="{80441319-7B29-4D6C-88AC-ACF721084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246" y="3769555"/>
            <a:ext cx="323041" cy="274320"/>
          </a:xfrm>
          <a:prstGeom prst="rect">
            <a:avLst/>
          </a:prstGeom>
          <a:ln>
            <a:solidFill>
              <a:srgbClr val="FF0000"/>
            </a:solidFill>
          </a:ln>
        </p:spPr>
      </p:pic>
      <p:pic>
        <p:nvPicPr>
          <p:cNvPr id="13" name="Picture 12">
            <a:extLst>
              <a:ext uri="{FF2B5EF4-FFF2-40B4-BE49-F238E27FC236}">
                <a16:creationId xmlns:a16="http://schemas.microsoft.com/office/drawing/2014/main" id="{5728D3C8-1776-4601-87F8-31DBB9FB986A}"/>
              </a:ext>
            </a:extLst>
          </p:cNvPr>
          <p:cNvPicPr>
            <a:picLocks noChangeAspect="1"/>
          </p:cNvPicPr>
          <p:nvPr/>
        </p:nvPicPr>
        <p:blipFill>
          <a:blip r:embed="rId5"/>
          <a:stretch>
            <a:fillRect/>
          </a:stretch>
        </p:blipFill>
        <p:spPr>
          <a:xfrm>
            <a:off x="1143000" y="2971800"/>
            <a:ext cx="6096000" cy="540586"/>
          </a:xfrm>
          <a:prstGeom prst="rect">
            <a:avLst/>
          </a:prstGeom>
        </p:spPr>
      </p:pic>
      <p:pic>
        <p:nvPicPr>
          <p:cNvPr id="14" name="Picture 13">
            <a:extLst>
              <a:ext uri="{FF2B5EF4-FFF2-40B4-BE49-F238E27FC236}">
                <a16:creationId xmlns:a16="http://schemas.microsoft.com/office/drawing/2014/main" id="{8B954BA8-9655-4B32-B788-635B326D08B4}"/>
              </a:ext>
            </a:extLst>
          </p:cNvPr>
          <p:cNvPicPr>
            <a:picLocks noChangeAspect="1"/>
          </p:cNvPicPr>
          <p:nvPr/>
        </p:nvPicPr>
        <p:blipFill rotWithShape="1">
          <a:blip r:embed="rId6"/>
          <a:srcRect r="20178"/>
          <a:stretch/>
        </p:blipFill>
        <p:spPr>
          <a:xfrm>
            <a:off x="1143000" y="4623472"/>
            <a:ext cx="5805488" cy="274320"/>
          </a:xfrm>
          <a:prstGeom prst="rect">
            <a:avLst/>
          </a:prstGeom>
        </p:spPr>
      </p:pic>
      <p:pic>
        <p:nvPicPr>
          <p:cNvPr id="16" name="Picture 15">
            <a:extLst>
              <a:ext uri="{FF2B5EF4-FFF2-40B4-BE49-F238E27FC236}">
                <a16:creationId xmlns:a16="http://schemas.microsoft.com/office/drawing/2014/main" id="{AF34FF2A-E2C7-422A-A6A8-D3F2912D5DA0}"/>
              </a:ext>
            </a:extLst>
          </p:cNvPr>
          <p:cNvPicPr>
            <a:picLocks noChangeAspect="1"/>
          </p:cNvPicPr>
          <p:nvPr/>
        </p:nvPicPr>
        <p:blipFill>
          <a:blip r:embed="rId7"/>
          <a:stretch>
            <a:fillRect/>
          </a:stretch>
        </p:blipFill>
        <p:spPr>
          <a:xfrm>
            <a:off x="2475823" y="5867400"/>
            <a:ext cx="2210270" cy="639602"/>
          </a:xfrm>
          <a:prstGeom prst="rect">
            <a:avLst/>
          </a:prstGeom>
        </p:spPr>
      </p:pic>
    </p:spTree>
    <p:extLst>
      <p:ext uri="{BB962C8B-B14F-4D97-AF65-F5344CB8AC3E}">
        <p14:creationId xmlns:p14="http://schemas.microsoft.com/office/powerpoint/2010/main" val="13429214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685800" y="533399"/>
            <a:ext cx="8458200" cy="1335941"/>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70C0"/>
                </a:solidFill>
              </a:rPr>
              <a:t>Import Pairing(s) Filter/Search Information</a:t>
            </a:r>
          </a:p>
        </p:txBody>
      </p:sp>
      <p:sp>
        <p:nvSpPr>
          <p:cNvPr id="16" name="Rectangle 15">
            <a:extLst>
              <a:ext uri="{FF2B5EF4-FFF2-40B4-BE49-F238E27FC236}">
                <a16:creationId xmlns:a16="http://schemas.microsoft.com/office/drawing/2014/main" id="{515EFB5E-69A0-4C2A-8976-3CA22D7C128D}"/>
              </a:ext>
            </a:extLst>
          </p:cNvPr>
          <p:cNvSpPr/>
          <p:nvPr/>
        </p:nvSpPr>
        <p:spPr>
          <a:xfrm>
            <a:off x="762000" y="2286000"/>
            <a:ext cx="7696200" cy="4170372"/>
          </a:xfrm>
          <a:prstGeom prst="rect">
            <a:avLst/>
          </a:prstGeom>
        </p:spPr>
        <p:txBody>
          <a:bodyPr wrap="square">
            <a:spAutoFit/>
          </a:bodyPr>
          <a:lstStyle/>
          <a:p>
            <a:pPr marL="342900" lvl="1" indent="-342900">
              <a:spcBef>
                <a:spcPts val="1200"/>
              </a:spcBef>
              <a:spcAft>
                <a:spcPts val="1200"/>
              </a:spcAft>
              <a:buFont typeface="+mj-lt"/>
              <a:buAutoNum type="arabicPeriod"/>
            </a:pPr>
            <a:r>
              <a:rPr lang="en-US" dirty="0">
                <a:solidFill>
                  <a:prstClr val="black"/>
                </a:solidFill>
              </a:rPr>
              <a:t>Go to the Bid Tab and select a bid line. PBS will import  the Pairing Information below the selected bid line. </a:t>
            </a:r>
          </a:p>
          <a:p>
            <a:pPr marL="342900" lvl="1" indent="-342900">
              <a:spcBef>
                <a:spcPts val="1200"/>
              </a:spcBef>
              <a:spcAft>
                <a:spcPts val="1200"/>
              </a:spcAft>
              <a:buFont typeface="+mj-lt"/>
              <a:buAutoNum type="arabicPeriod"/>
            </a:pPr>
            <a:r>
              <a:rPr lang="en-US" dirty="0">
                <a:solidFill>
                  <a:prstClr val="black"/>
                </a:solidFill>
              </a:rPr>
              <a:t>Click Pairings Tab.	</a:t>
            </a:r>
          </a:p>
          <a:p>
            <a:pPr marL="342900" lvl="1" indent="-342900">
              <a:spcBef>
                <a:spcPts val="1200"/>
              </a:spcBef>
              <a:spcAft>
                <a:spcPts val="1200"/>
              </a:spcAft>
              <a:buFont typeface="+mj-lt"/>
              <a:buAutoNum type="arabicPeriod"/>
            </a:pPr>
            <a:r>
              <a:rPr lang="en-US" dirty="0">
                <a:solidFill>
                  <a:prstClr val="black"/>
                </a:solidFill>
              </a:rPr>
              <a:t>Click “Enable add bids mode”. </a:t>
            </a:r>
          </a:p>
          <a:p>
            <a:pPr marL="342900" lvl="1" indent="-342900">
              <a:lnSpc>
                <a:spcPts val="2400"/>
              </a:lnSpc>
              <a:spcBef>
                <a:spcPts val="1200"/>
              </a:spcBef>
              <a:spcAft>
                <a:spcPts val="1200"/>
              </a:spcAft>
              <a:buFont typeface="+mj-lt"/>
              <a:buAutoNum type="arabicPeriod"/>
            </a:pPr>
            <a:r>
              <a:rPr lang="en-US" dirty="0"/>
              <a:t>Search for Pairings using Pairing Preferences. </a:t>
            </a:r>
          </a:p>
          <a:p>
            <a:pPr marL="365760" lvl="2">
              <a:lnSpc>
                <a:spcPts val="2400"/>
              </a:lnSpc>
              <a:spcBef>
                <a:spcPts val="1200"/>
              </a:spcBef>
              <a:spcAft>
                <a:spcPts val="1200"/>
              </a:spcAft>
            </a:pPr>
            <a:r>
              <a:rPr lang="en-US" dirty="0"/>
              <a:t>And/or use “</a:t>
            </a:r>
            <a:r>
              <a:rPr lang="en-US" b="1" dirty="0"/>
              <a:t>Sort by”</a:t>
            </a:r>
            <a:r>
              <a:rPr lang="en-US" dirty="0"/>
              <a:t> button                         .  </a:t>
            </a:r>
          </a:p>
          <a:p>
            <a:pPr marL="251460" lvl="1" indent="-342900">
              <a:lnSpc>
                <a:spcPts val="2400"/>
              </a:lnSpc>
              <a:spcBef>
                <a:spcPts val="1200"/>
              </a:spcBef>
              <a:spcAft>
                <a:spcPts val="1200"/>
              </a:spcAft>
              <a:buFont typeface="+mj-lt"/>
              <a:buAutoNum type="arabicPeriod"/>
            </a:pPr>
            <a:r>
              <a:rPr lang="en-US" dirty="0"/>
              <a:t>Click Apply.</a:t>
            </a:r>
          </a:p>
          <a:p>
            <a:pPr marL="0" lvl="1">
              <a:spcBef>
                <a:spcPts val="600"/>
              </a:spcBef>
              <a:spcAft>
                <a:spcPts val="600"/>
              </a:spcAft>
            </a:pPr>
            <a:endParaRPr lang="en-US" dirty="0">
              <a:solidFill>
                <a:prstClr val="black"/>
              </a:solidFill>
            </a:endParaRPr>
          </a:p>
        </p:txBody>
      </p:sp>
      <p:pic>
        <p:nvPicPr>
          <p:cNvPr id="17" name="Picture 2">
            <a:extLst>
              <a:ext uri="{FF2B5EF4-FFF2-40B4-BE49-F238E27FC236}">
                <a16:creationId xmlns:a16="http://schemas.microsoft.com/office/drawing/2014/main" id="{B72BE020-BE65-471B-AE38-39633FC13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8000"/>
            <a:ext cx="533400" cy="4957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Picture 18">
            <a:extLst>
              <a:ext uri="{FF2B5EF4-FFF2-40B4-BE49-F238E27FC236}">
                <a16:creationId xmlns:a16="http://schemas.microsoft.com/office/drawing/2014/main" id="{5E823A1E-BD9D-404D-B3D4-7D8EECF3DAAE}"/>
              </a:ext>
            </a:extLst>
          </p:cNvPr>
          <p:cNvPicPr>
            <a:picLocks noChangeAspect="1"/>
          </p:cNvPicPr>
          <p:nvPr/>
        </p:nvPicPr>
        <p:blipFill rotWithShape="1">
          <a:blip r:embed="rId4"/>
          <a:srcRect b="55496"/>
          <a:stretch/>
        </p:blipFill>
        <p:spPr>
          <a:xfrm>
            <a:off x="4023852" y="4768537"/>
            <a:ext cx="1961453" cy="889817"/>
          </a:xfrm>
          <a:prstGeom prst="rect">
            <a:avLst/>
          </a:prstGeom>
        </p:spPr>
      </p:pic>
      <p:pic>
        <p:nvPicPr>
          <p:cNvPr id="23" name="Picture 22" descr="Screen Clipping">
            <a:extLst>
              <a:ext uri="{FF2B5EF4-FFF2-40B4-BE49-F238E27FC236}">
                <a16:creationId xmlns:a16="http://schemas.microsoft.com/office/drawing/2014/main" id="{66ABC330-88E8-49F4-BD87-2CB8E76FC6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2116" y="3610830"/>
            <a:ext cx="2067750" cy="1042176"/>
          </a:xfrm>
          <a:prstGeom prst="rect">
            <a:avLst/>
          </a:prstGeom>
        </p:spPr>
      </p:pic>
      <p:pic>
        <p:nvPicPr>
          <p:cNvPr id="24" name="Picture 23">
            <a:extLst>
              <a:ext uri="{FF2B5EF4-FFF2-40B4-BE49-F238E27FC236}">
                <a16:creationId xmlns:a16="http://schemas.microsoft.com/office/drawing/2014/main" id="{F5F5C432-04D0-4BD4-9427-1E02ABAA1D9C}"/>
              </a:ext>
            </a:extLst>
          </p:cNvPr>
          <p:cNvPicPr>
            <a:picLocks noChangeAspect="1"/>
          </p:cNvPicPr>
          <p:nvPr/>
        </p:nvPicPr>
        <p:blipFill>
          <a:blip r:embed="rId6"/>
          <a:stretch>
            <a:fillRect/>
          </a:stretch>
        </p:blipFill>
        <p:spPr>
          <a:xfrm>
            <a:off x="4023852" y="3692605"/>
            <a:ext cx="319548" cy="329856"/>
          </a:xfrm>
          <a:prstGeom prst="rect">
            <a:avLst/>
          </a:prstGeom>
          <a:ln>
            <a:solidFill>
              <a:srgbClr val="FF0000"/>
            </a:solidFill>
          </a:ln>
        </p:spPr>
      </p:pic>
    </p:spTree>
    <p:extLst>
      <p:ext uri="{BB962C8B-B14F-4D97-AF65-F5344CB8AC3E}">
        <p14:creationId xmlns:p14="http://schemas.microsoft.com/office/powerpoint/2010/main" val="729307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685800" y="533399"/>
            <a:ext cx="8458200" cy="1335941"/>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70C0"/>
                </a:solidFill>
              </a:rPr>
              <a:t>Import Pairing(s) Filter/Search Information</a:t>
            </a:r>
          </a:p>
        </p:txBody>
      </p:sp>
      <p:sp>
        <p:nvSpPr>
          <p:cNvPr id="16" name="Rectangle 15">
            <a:extLst>
              <a:ext uri="{FF2B5EF4-FFF2-40B4-BE49-F238E27FC236}">
                <a16:creationId xmlns:a16="http://schemas.microsoft.com/office/drawing/2014/main" id="{515EFB5E-69A0-4C2A-8976-3CA22D7C128D}"/>
              </a:ext>
            </a:extLst>
          </p:cNvPr>
          <p:cNvSpPr/>
          <p:nvPr/>
        </p:nvSpPr>
        <p:spPr>
          <a:xfrm>
            <a:off x="762000" y="2271385"/>
            <a:ext cx="7772400" cy="4662815"/>
          </a:xfrm>
          <a:prstGeom prst="rect">
            <a:avLst/>
          </a:prstGeom>
        </p:spPr>
        <p:txBody>
          <a:bodyPr wrap="square">
            <a:spAutoFit/>
          </a:bodyPr>
          <a:lstStyle/>
          <a:p>
            <a:pPr marL="342900" lvl="1" indent="-342900">
              <a:spcBef>
                <a:spcPts val="1200"/>
              </a:spcBef>
              <a:spcAft>
                <a:spcPts val="1200"/>
              </a:spcAft>
              <a:buFont typeface="+mj-lt"/>
              <a:buAutoNum type="arabicPeriod" startAt="6"/>
            </a:pPr>
            <a:r>
              <a:rPr lang="en-US" dirty="0">
                <a:solidFill>
                  <a:prstClr val="black"/>
                </a:solidFill>
              </a:rPr>
              <a:t>Click the checkmark to Enable “Pairing Filtered Award” box.</a:t>
            </a:r>
          </a:p>
          <a:p>
            <a:pPr marL="342900" lvl="1" indent="-342900">
              <a:spcBef>
                <a:spcPts val="1200"/>
              </a:spcBef>
              <a:spcAft>
                <a:spcPts val="1200"/>
              </a:spcAft>
              <a:buFont typeface="+mj-lt"/>
              <a:buAutoNum type="arabicPeriod" startAt="6"/>
            </a:pPr>
            <a:endParaRPr lang="en-US" dirty="0">
              <a:solidFill>
                <a:prstClr val="black"/>
              </a:solidFill>
            </a:endParaRPr>
          </a:p>
          <a:p>
            <a:pPr marL="342900" lvl="1" indent="-342900">
              <a:spcBef>
                <a:spcPts val="1200"/>
              </a:spcBef>
              <a:spcAft>
                <a:spcPts val="1200"/>
              </a:spcAft>
              <a:buFont typeface="+mj-lt"/>
              <a:buAutoNum type="arabicPeriod" startAt="6"/>
            </a:pPr>
            <a:r>
              <a:rPr lang="en-US" dirty="0"/>
              <a:t>Click Award        or Avoid         to import pairing(s) number(s) to your bid.   </a:t>
            </a:r>
          </a:p>
          <a:p>
            <a:pPr marL="342900" lvl="1" indent="-342900">
              <a:spcBef>
                <a:spcPts val="1200"/>
              </a:spcBef>
              <a:spcAft>
                <a:spcPts val="1200"/>
              </a:spcAft>
              <a:buFont typeface="+mj-lt"/>
              <a:buAutoNum type="arabicPeriod" startAt="6"/>
            </a:pPr>
            <a:r>
              <a:rPr lang="en-US" dirty="0"/>
              <a:t>Go to your Bid tab and review import.</a:t>
            </a:r>
          </a:p>
          <a:p>
            <a:pPr marL="342900" lvl="1" indent="-342900">
              <a:spcBef>
                <a:spcPts val="1200"/>
              </a:spcBef>
              <a:spcAft>
                <a:spcPts val="1200"/>
              </a:spcAft>
              <a:buFont typeface="+mj-lt"/>
              <a:buAutoNum type="arabicPeriod" startAt="6"/>
            </a:pPr>
            <a:endParaRPr lang="en-US" dirty="0"/>
          </a:p>
          <a:p>
            <a:pPr marL="342900" lvl="1" indent="-342900">
              <a:spcBef>
                <a:spcPts val="1200"/>
              </a:spcBef>
              <a:spcAft>
                <a:spcPts val="1200"/>
              </a:spcAft>
              <a:buFont typeface="+mj-lt"/>
              <a:buAutoNum type="arabicPeriod" startAt="6"/>
            </a:pPr>
            <a:r>
              <a:rPr lang="en-US" dirty="0">
                <a:solidFill>
                  <a:prstClr val="black"/>
                </a:solidFill>
              </a:rPr>
              <a:t>To start a new import from the pairing tab, go to the Pairing Preferences and Click “Reset” . </a:t>
            </a:r>
            <a:endParaRPr lang="en-US" dirty="0"/>
          </a:p>
          <a:p>
            <a:pPr marL="342900" lvl="1" indent="-342900">
              <a:spcBef>
                <a:spcPts val="1200"/>
              </a:spcBef>
              <a:spcAft>
                <a:spcPts val="1200"/>
              </a:spcAft>
              <a:buFont typeface="+mj-lt"/>
              <a:buAutoNum type="arabicPeriod" startAt="6"/>
            </a:pPr>
            <a:endParaRPr lang="en-US" dirty="0">
              <a:solidFill>
                <a:prstClr val="black"/>
              </a:solidFill>
            </a:endParaRPr>
          </a:p>
          <a:p>
            <a:pPr marL="0" lvl="1">
              <a:spcBef>
                <a:spcPts val="600"/>
              </a:spcBef>
              <a:spcAft>
                <a:spcPts val="600"/>
              </a:spcAft>
            </a:pPr>
            <a:endParaRPr lang="en-US" dirty="0">
              <a:solidFill>
                <a:prstClr val="black"/>
              </a:solidFill>
            </a:endParaRPr>
          </a:p>
        </p:txBody>
      </p:sp>
      <p:pic>
        <p:nvPicPr>
          <p:cNvPr id="10" name="Picture 9">
            <a:extLst>
              <a:ext uri="{FF2B5EF4-FFF2-40B4-BE49-F238E27FC236}">
                <a16:creationId xmlns:a16="http://schemas.microsoft.com/office/drawing/2014/main" id="{9E40783E-1B2F-49B8-9B07-A8347C19675A}"/>
              </a:ext>
            </a:extLst>
          </p:cNvPr>
          <p:cNvPicPr>
            <a:picLocks noChangeAspect="1"/>
          </p:cNvPicPr>
          <p:nvPr/>
        </p:nvPicPr>
        <p:blipFill>
          <a:blip r:embed="rId3"/>
          <a:stretch>
            <a:fillRect/>
          </a:stretch>
        </p:blipFill>
        <p:spPr>
          <a:xfrm>
            <a:off x="1142999" y="2660303"/>
            <a:ext cx="3107149" cy="574767"/>
          </a:xfrm>
          <a:prstGeom prst="rect">
            <a:avLst/>
          </a:prstGeom>
        </p:spPr>
      </p:pic>
      <p:pic>
        <p:nvPicPr>
          <p:cNvPr id="11" name="Picture 10" descr="Screen Clipping">
            <a:extLst>
              <a:ext uri="{FF2B5EF4-FFF2-40B4-BE49-F238E27FC236}">
                <a16:creationId xmlns:a16="http://schemas.microsoft.com/office/drawing/2014/main" id="{0655C241-FCB9-43A6-9B52-1C21C8FC1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3498503"/>
            <a:ext cx="319102" cy="274320"/>
          </a:xfrm>
          <a:prstGeom prst="rect">
            <a:avLst/>
          </a:prstGeom>
          <a:ln>
            <a:solidFill>
              <a:srgbClr val="FF0000"/>
            </a:solidFill>
          </a:ln>
        </p:spPr>
      </p:pic>
      <p:pic>
        <p:nvPicPr>
          <p:cNvPr id="12" name="Picture 11" descr="Screen Clipping">
            <a:extLst>
              <a:ext uri="{FF2B5EF4-FFF2-40B4-BE49-F238E27FC236}">
                <a16:creationId xmlns:a16="http://schemas.microsoft.com/office/drawing/2014/main" id="{9E910080-7340-412F-B592-1A658027C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273" y="3498503"/>
            <a:ext cx="313984" cy="274320"/>
          </a:xfrm>
          <a:prstGeom prst="rect">
            <a:avLst/>
          </a:prstGeom>
          <a:ln>
            <a:solidFill>
              <a:srgbClr val="FF0000"/>
            </a:solidFill>
          </a:ln>
        </p:spPr>
      </p:pic>
      <p:pic>
        <p:nvPicPr>
          <p:cNvPr id="13" name="Picture 12">
            <a:extLst>
              <a:ext uri="{FF2B5EF4-FFF2-40B4-BE49-F238E27FC236}">
                <a16:creationId xmlns:a16="http://schemas.microsoft.com/office/drawing/2014/main" id="{6252AC34-29B1-4B4E-AC8E-5B4E964E1A7E}"/>
              </a:ext>
            </a:extLst>
          </p:cNvPr>
          <p:cNvPicPr>
            <a:picLocks noChangeAspect="1"/>
          </p:cNvPicPr>
          <p:nvPr/>
        </p:nvPicPr>
        <p:blipFill>
          <a:blip r:embed="rId6"/>
          <a:stretch>
            <a:fillRect/>
          </a:stretch>
        </p:blipFill>
        <p:spPr>
          <a:xfrm>
            <a:off x="1188719" y="4523615"/>
            <a:ext cx="6967547" cy="429385"/>
          </a:xfrm>
          <a:prstGeom prst="rect">
            <a:avLst/>
          </a:prstGeom>
        </p:spPr>
      </p:pic>
      <p:pic>
        <p:nvPicPr>
          <p:cNvPr id="15" name="Picture 14">
            <a:extLst>
              <a:ext uri="{FF2B5EF4-FFF2-40B4-BE49-F238E27FC236}">
                <a16:creationId xmlns:a16="http://schemas.microsoft.com/office/drawing/2014/main" id="{0CF1302D-6F0D-4E0A-98A8-03F833C5FAA8}"/>
              </a:ext>
            </a:extLst>
          </p:cNvPr>
          <p:cNvPicPr>
            <a:picLocks noChangeAspect="1"/>
          </p:cNvPicPr>
          <p:nvPr/>
        </p:nvPicPr>
        <p:blipFill>
          <a:blip r:embed="rId7"/>
          <a:stretch>
            <a:fillRect/>
          </a:stretch>
        </p:blipFill>
        <p:spPr>
          <a:xfrm>
            <a:off x="1215311" y="5800725"/>
            <a:ext cx="2677562" cy="752475"/>
          </a:xfrm>
          <a:prstGeom prst="rect">
            <a:avLst/>
          </a:prstGeom>
        </p:spPr>
      </p:pic>
    </p:spTree>
    <p:extLst>
      <p:ext uri="{BB962C8B-B14F-4D97-AF65-F5344CB8AC3E}">
        <p14:creationId xmlns:p14="http://schemas.microsoft.com/office/powerpoint/2010/main" val="10894173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Buddy Bidding</a:t>
            </a:r>
          </a:p>
        </p:txBody>
      </p:sp>
      <p:sp>
        <p:nvSpPr>
          <p:cNvPr id="2" name="Rectangle 1"/>
          <p:cNvSpPr/>
          <p:nvPr/>
        </p:nvSpPr>
        <p:spPr>
          <a:xfrm>
            <a:off x="690154" y="1600200"/>
            <a:ext cx="7772400" cy="4339650"/>
          </a:xfrm>
          <a:prstGeom prst="rect">
            <a:avLst/>
          </a:prstGeom>
        </p:spPr>
        <p:txBody>
          <a:bodyPr wrap="square">
            <a:spAutoFit/>
          </a:bodyPr>
          <a:lstStyle/>
          <a:p>
            <a:pPr marL="285750" indent="-285750">
              <a:spcBef>
                <a:spcPts val="1200"/>
              </a:spcBef>
              <a:spcAft>
                <a:spcPts val="1200"/>
              </a:spcAft>
              <a:buFont typeface="Arial" panose="020B0604020202020204" pitchFamily="34" charset="0"/>
              <a:buChar char="•"/>
            </a:pPr>
            <a:r>
              <a:rPr lang="en-US" dirty="0"/>
              <a:t>A buddy bid lets you identify another crew member to bid with, and tries to create blocks for each buddy that have the same pairings on the same dates.</a:t>
            </a:r>
          </a:p>
          <a:p>
            <a:pPr marL="285750" indent="-285750">
              <a:spcBef>
                <a:spcPts val="1200"/>
              </a:spcBef>
              <a:spcAft>
                <a:spcPts val="1200"/>
              </a:spcAft>
              <a:buFont typeface="Arial" panose="020B0604020202020204" pitchFamily="34" charset="0"/>
              <a:buChar char="•"/>
            </a:pPr>
            <a:r>
              <a:rPr lang="en-US" dirty="0"/>
              <a:t>Each crew member must enter the other crew member as a buddy for buddy bidding to occur. The senior crew member is processed at the same seniority as the junior crew member.</a:t>
            </a:r>
            <a:r>
              <a:rPr lang="en-US" dirty="0">
                <a:solidFill>
                  <a:prstClr val="black"/>
                </a:solidFill>
              </a:rPr>
              <a:t> </a:t>
            </a:r>
          </a:p>
          <a:p>
            <a:pPr marL="285750" indent="-285750">
              <a:spcBef>
                <a:spcPts val="1200"/>
              </a:spcBef>
              <a:spcAft>
                <a:spcPts val="1200"/>
              </a:spcAft>
              <a:buFont typeface="Arial" panose="020B0604020202020204" pitchFamily="34" charset="0"/>
              <a:buChar char="•"/>
            </a:pPr>
            <a:r>
              <a:rPr lang="en-US" dirty="0"/>
              <a:t>Crew members who are buddy bidding with a more junior crew member should also submit a </a:t>
            </a:r>
            <a:r>
              <a:rPr lang="en-US" b="1" dirty="0"/>
              <a:t>non-buddied bid group</a:t>
            </a:r>
            <a:r>
              <a:rPr lang="en-US" dirty="0"/>
              <a:t>, even though it won’t be used for buddy bidding. If something happens, such as the other buddy forgetting to enter your employee number or entering the wrong employee number, the PBS Scheduler will process their bid at their regular seniority to create their block.</a:t>
            </a:r>
          </a:p>
          <a:p>
            <a:pPr>
              <a:spcBef>
                <a:spcPts val="1200"/>
              </a:spcBef>
              <a:spcAft>
                <a:spcPts val="1200"/>
              </a:spcAft>
            </a:pPr>
            <a:endParaRPr lang="en-US" dirty="0">
              <a:solidFill>
                <a:prstClr val="black"/>
              </a:solidFill>
            </a:endParaRPr>
          </a:p>
        </p:txBody>
      </p:sp>
      <p:sp>
        <p:nvSpPr>
          <p:cNvPr id="4" name="Rectangle 3"/>
          <p:cNvSpPr/>
          <p:nvPr/>
        </p:nvSpPr>
        <p:spPr>
          <a:xfrm>
            <a:off x="990600" y="5486399"/>
            <a:ext cx="7239000" cy="9462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021080" y="5478572"/>
            <a:ext cx="7208520" cy="954107"/>
          </a:xfrm>
          <a:prstGeom prst="rect">
            <a:avLst/>
          </a:prstGeom>
        </p:spPr>
        <p:txBody>
          <a:bodyPr wrap="square">
            <a:spAutoFit/>
          </a:bodyPr>
          <a:lstStyle/>
          <a:p>
            <a:pPr marL="631825" indent="-631825">
              <a:defRPr/>
            </a:pPr>
            <a:r>
              <a:rPr lang="en-US" sz="2000" b="1" dirty="0">
                <a:effectLst>
                  <a:outerShdw blurRad="38100" dist="38100" dir="2700000" algn="tl">
                    <a:srgbClr val="000000">
                      <a:alpha val="43137"/>
                    </a:srgbClr>
                  </a:outerShdw>
                </a:effectLst>
              </a:rPr>
              <a:t>Note:  </a:t>
            </a:r>
            <a:r>
              <a:rPr lang="en-US" dirty="0"/>
              <a:t>The Buddy bid box is showing all times. However, you must ensure to enter the buddy bid number within the correct bid type (Current or Default). </a:t>
            </a:r>
          </a:p>
        </p:txBody>
      </p:sp>
    </p:spTree>
    <p:extLst>
      <p:ext uri="{BB962C8B-B14F-4D97-AF65-F5344CB8AC3E}">
        <p14:creationId xmlns:p14="http://schemas.microsoft.com/office/powerpoint/2010/main" val="18087187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Adding a Buddy</a:t>
            </a:r>
          </a:p>
        </p:txBody>
      </p:sp>
      <p:sp>
        <p:nvSpPr>
          <p:cNvPr id="6" name="Rectangle 5"/>
          <p:cNvSpPr/>
          <p:nvPr/>
        </p:nvSpPr>
        <p:spPr>
          <a:xfrm>
            <a:off x="762000" y="1295400"/>
            <a:ext cx="7772400" cy="5663089"/>
          </a:xfrm>
          <a:prstGeom prst="rect">
            <a:avLst/>
          </a:prstGeom>
        </p:spPr>
        <p:txBody>
          <a:bodyPr wrap="square">
            <a:spAutoFit/>
          </a:bodyPr>
          <a:lstStyle/>
          <a:p>
            <a:pPr>
              <a:lnSpc>
                <a:spcPct val="50000"/>
              </a:lnSpc>
              <a:spcAft>
                <a:spcPts val="600"/>
              </a:spcAft>
            </a:pPr>
            <a:r>
              <a:rPr lang="en-US" b="1" dirty="0"/>
              <a:t> </a:t>
            </a:r>
          </a:p>
          <a:p>
            <a:pPr marL="342900" indent="-342900">
              <a:spcAft>
                <a:spcPts val="600"/>
              </a:spcAft>
              <a:buFont typeface="+mj-lt"/>
              <a:buAutoNum type="arabicPeriod"/>
            </a:pPr>
            <a:r>
              <a:rPr lang="en-US" dirty="0">
                <a:solidFill>
                  <a:prstClr val="black"/>
                </a:solidFill>
              </a:rPr>
              <a:t>Go to the </a:t>
            </a:r>
            <a:r>
              <a:rPr lang="en-US" b="1" dirty="0">
                <a:solidFill>
                  <a:prstClr val="black"/>
                </a:solidFill>
              </a:rPr>
              <a:t>Bids</a:t>
            </a:r>
            <a:r>
              <a:rPr lang="en-US" dirty="0">
                <a:solidFill>
                  <a:prstClr val="black"/>
                </a:solidFill>
              </a:rPr>
              <a:t> </a:t>
            </a:r>
            <a:r>
              <a:rPr lang="en-US" b="1" dirty="0">
                <a:solidFill>
                  <a:prstClr val="black"/>
                </a:solidFill>
              </a:rPr>
              <a:t>screen</a:t>
            </a:r>
            <a:r>
              <a:rPr lang="en-US" dirty="0">
                <a:solidFill>
                  <a:prstClr val="black"/>
                </a:solidFill>
              </a:rPr>
              <a:t> and choose the Bid Type: </a:t>
            </a:r>
            <a:r>
              <a:rPr lang="en-US" b="1" dirty="0">
                <a:solidFill>
                  <a:prstClr val="black"/>
                </a:solidFill>
              </a:rPr>
              <a:t>Current or Default</a:t>
            </a:r>
            <a:r>
              <a:rPr lang="en-US" dirty="0">
                <a:solidFill>
                  <a:prstClr val="black"/>
                </a:solidFill>
              </a:rPr>
              <a:t>.</a:t>
            </a:r>
          </a:p>
          <a:p>
            <a:pPr marL="342900" indent="-342900">
              <a:spcAft>
                <a:spcPts val="600"/>
              </a:spcAft>
              <a:buFont typeface="+mj-lt"/>
              <a:buAutoNum type="arabicPeriod"/>
            </a:pPr>
            <a:endParaRPr lang="en-US" dirty="0">
              <a:solidFill>
                <a:prstClr val="black"/>
              </a:solidFill>
            </a:endParaRPr>
          </a:p>
          <a:p>
            <a:pPr>
              <a:spcAft>
                <a:spcPts val="600"/>
              </a:spcAft>
            </a:pPr>
            <a:endParaRPr lang="en-US" dirty="0">
              <a:solidFill>
                <a:prstClr val="black"/>
              </a:solidFill>
            </a:endParaRPr>
          </a:p>
          <a:p>
            <a:pPr marL="342900" indent="-342900">
              <a:spcAft>
                <a:spcPts val="600"/>
              </a:spcAft>
              <a:buFont typeface="+mj-lt"/>
              <a:buAutoNum type="arabicPeriod"/>
            </a:pPr>
            <a:r>
              <a:rPr lang="en-US" dirty="0">
                <a:solidFill>
                  <a:prstClr val="black"/>
                </a:solidFill>
              </a:rPr>
              <a:t>Click on the red </a:t>
            </a:r>
            <a:r>
              <a:rPr lang="en-US" b="1" dirty="0">
                <a:solidFill>
                  <a:srgbClr val="FF0000"/>
                </a:solidFill>
                <a:effectLst>
                  <a:outerShdw blurRad="38100" dist="38100" dir="2700000" algn="tl">
                    <a:srgbClr val="000000">
                      <a:alpha val="43137"/>
                    </a:srgbClr>
                  </a:outerShdw>
                </a:effectLst>
              </a:rPr>
              <a:t>X</a:t>
            </a:r>
            <a:r>
              <a:rPr lang="en-US" dirty="0">
                <a:solidFill>
                  <a:prstClr val="black"/>
                </a:solidFill>
              </a:rPr>
              <a:t> right to the Buddy ID. It will turn into a red checkmark.</a:t>
            </a:r>
          </a:p>
          <a:p>
            <a:pPr marL="342900" indent="-342900">
              <a:spcAft>
                <a:spcPts val="600"/>
              </a:spcAft>
              <a:buFont typeface="+mj-lt"/>
              <a:buAutoNum type="arabicPeriod"/>
            </a:pPr>
            <a:endParaRPr lang="en-US" dirty="0">
              <a:solidFill>
                <a:prstClr val="black"/>
              </a:solidFill>
            </a:endParaRPr>
          </a:p>
          <a:p>
            <a:pPr marL="342900" indent="-342900">
              <a:spcAft>
                <a:spcPts val="600"/>
              </a:spcAft>
              <a:buFont typeface="+mj-lt"/>
              <a:buAutoNum type="arabicPeriod"/>
            </a:pPr>
            <a:endParaRPr lang="en-US" dirty="0">
              <a:solidFill>
                <a:prstClr val="black"/>
              </a:solidFill>
            </a:endParaRPr>
          </a:p>
          <a:p>
            <a:pPr marL="342900" indent="-342900">
              <a:spcAft>
                <a:spcPts val="600"/>
              </a:spcAft>
              <a:buFont typeface="+mj-lt"/>
              <a:buAutoNum type="arabicPeriod"/>
            </a:pPr>
            <a:r>
              <a:rPr lang="en-US" dirty="0">
                <a:solidFill>
                  <a:prstClr val="black"/>
                </a:solidFill>
              </a:rPr>
              <a:t>Enter your Buddy’s employee number.</a:t>
            </a:r>
            <a:r>
              <a:rPr lang="en-US" b="1" dirty="0">
                <a:solidFill>
                  <a:prstClr val="black"/>
                </a:solidFill>
              </a:rPr>
              <a:t> You must to enter 00 + employee number. </a:t>
            </a:r>
            <a:r>
              <a:rPr lang="en-US" dirty="0">
                <a:solidFill>
                  <a:prstClr val="black"/>
                </a:solidFill>
              </a:rPr>
              <a:t>The number you enter is red until you have entered a valid employee number. A valid employee number will turn green.</a:t>
            </a:r>
          </a:p>
          <a:p>
            <a:pPr marL="342900" indent="-342900">
              <a:spcAft>
                <a:spcPts val="600"/>
              </a:spcAft>
              <a:buFont typeface="+mj-lt"/>
              <a:buAutoNum type="arabicPeriod"/>
            </a:pPr>
            <a:endParaRPr lang="en-US" dirty="0">
              <a:solidFill>
                <a:prstClr val="black"/>
              </a:solidFill>
            </a:endParaRPr>
          </a:p>
          <a:p>
            <a:pPr marL="342900" indent="-342900">
              <a:spcAft>
                <a:spcPts val="600"/>
              </a:spcAft>
              <a:buFont typeface="+mj-lt"/>
              <a:buAutoNum type="arabicPeriod"/>
            </a:pPr>
            <a:endParaRPr lang="en-US" dirty="0">
              <a:solidFill>
                <a:prstClr val="black"/>
              </a:solidFill>
            </a:endParaRPr>
          </a:p>
          <a:p>
            <a:pPr marL="342900" indent="-342900">
              <a:spcAft>
                <a:spcPts val="600"/>
              </a:spcAft>
              <a:buFont typeface="+mj-lt"/>
              <a:buAutoNum type="arabicPeriod"/>
            </a:pPr>
            <a:r>
              <a:rPr lang="en-US" dirty="0">
                <a:solidFill>
                  <a:prstClr val="black"/>
                </a:solidFill>
              </a:rPr>
              <a:t>Click on the check mark again to lock the employee number. The </a:t>
            </a:r>
            <a:r>
              <a:rPr lang="en-US" b="1" dirty="0">
                <a:solidFill>
                  <a:srgbClr val="F20E1E"/>
                </a:solidFill>
                <a:effectLst>
                  <a:outerShdw blurRad="38100" dist="38100" dir="2700000" algn="tl">
                    <a:srgbClr val="000000">
                      <a:alpha val="43137"/>
                    </a:srgbClr>
                  </a:outerShdw>
                </a:effectLst>
                <a:sym typeface="Wingdings"/>
              </a:rPr>
              <a:t></a:t>
            </a:r>
            <a:r>
              <a:rPr lang="en-US" dirty="0">
                <a:solidFill>
                  <a:prstClr val="black"/>
                </a:solidFill>
              </a:rPr>
              <a:t> check mark turns into an </a:t>
            </a:r>
            <a:r>
              <a:rPr lang="en-US" b="1" dirty="0">
                <a:solidFill>
                  <a:srgbClr val="FF0000"/>
                </a:solidFill>
                <a:effectLst>
                  <a:outerShdw blurRad="38100" dist="38100" dir="2700000" algn="tl">
                    <a:srgbClr val="000000">
                      <a:alpha val="43137"/>
                    </a:srgbClr>
                  </a:outerShdw>
                </a:effectLst>
              </a:rPr>
              <a:t>X</a:t>
            </a:r>
            <a:r>
              <a:rPr lang="en-US" dirty="0">
                <a:solidFill>
                  <a:prstClr val="black"/>
                </a:solidFill>
              </a:rPr>
              <a:t>.</a:t>
            </a:r>
          </a:p>
          <a:p>
            <a:pPr marL="342900" indent="-342900">
              <a:spcAft>
                <a:spcPts val="600"/>
              </a:spcAft>
              <a:buFont typeface="+mj-lt"/>
              <a:buAutoNum type="arabicPeriod"/>
            </a:pPr>
            <a:endParaRPr lang="en-US" dirty="0">
              <a:solidFill>
                <a:prstClr val="black"/>
              </a:solidFill>
            </a:endParaRPr>
          </a:p>
          <a:p>
            <a:pPr marL="342900" indent="-342900">
              <a:spcAft>
                <a:spcPts val="600"/>
              </a:spcAft>
              <a:buFont typeface="+mj-lt"/>
              <a:buAutoNum type="arabicPeriod"/>
            </a:pPr>
            <a:endParaRPr lang="en-US" dirty="0">
              <a:solidFill>
                <a:prstClr val="black"/>
              </a:solidFill>
            </a:endParaRPr>
          </a:p>
          <a:p>
            <a:pPr marL="342900" indent="-342900">
              <a:spcAft>
                <a:spcPts val="600"/>
              </a:spcAft>
              <a:buFont typeface="+mj-lt"/>
              <a:buAutoNum type="arabicPeriod"/>
            </a:pPr>
            <a:endParaRPr lang="en-US" b="1" dirty="0">
              <a:solidFill>
                <a:prstClr val="black"/>
              </a:solidFill>
              <a:effectLst>
                <a:outerShdw blurRad="38100" dist="38100" dir="2700000" algn="tl">
                  <a:srgbClr val="000000">
                    <a:alpha val="43137"/>
                  </a:srgbClr>
                </a:outerShdw>
              </a:effectLst>
            </a:endParaRPr>
          </a:p>
        </p:txBody>
      </p:sp>
      <p:pic>
        <p:nvPicPr>
          <p:cNvPr id="2" name="Picture 1" descr="Screen Shot 2020-03-26 at 7.57.26 PM.png"/>
          <p:cNvPicPr>
            <a:picLocks noChangeAspect="1"/>
          </p:cNvPicPr>
          <p:nvPr/>
        </p:nvPicPr>
        <p:blipFill rotWithShape="1">
          <a:blip r:embed="rId3">
            <a:extLst>
              <a:ext uri="{28A0092B-C50C-407E-A947-70E740481C1C}">
                <a14:useLocalDpi xmlns:a14="http://schemas.microsoft.com/office/drawing/2010/main" val="0"/>
              </a:ext>
            </a:extLst>
          </a:blip>
          <a:srcRect l="-1" t="2084" r="63709"/>
          <a:stretch/>
        </p:blipFill>
        <p:spPr>
          <a:xfrm>
            <a:off x="1143000" y="3093774"/>
            <a:ext cx="1205730" cy="360626"/>
          </a:xfrm>
          <a:prstGeom prst="rect">
            <a:avLst/>
          </a:prstGeom>
        </p:spPr>
      </p:pic>
      <p:pic>
        <p:nvPicPr>
          <p:cNvPr id="4" name="Picture 3" descr="Screen Shot 2020-03-26 at 7.58.1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136900"/>
            <a:ext cx="1257300" cy="431800"/>
          </a:xfrm>
          <a:prstGeom prst="rect">
            <a:avLst/>
          </a:prstGeom>
        </p:spPr>
      </p:pic>
      <p:sp>
        <p:nvSpPr>
          <p:cNvPr id="5" name="Right Arrow 4"/>
          <p:cNvSpPr/>
          <p:nvPr/>
        </p:nvSpPr>
        <p:spPr>
          <a:xfrm>
            <a:off x="2895600" y="3213100"/>
            <a:ext cx="12954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Shot 2020-03-26 at 7.56.0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4660900"/>
            <a:ext cx="1308100" cy="457200"/>
          </a:xfrm>
          <a:prstGeom prst="rect">
            <a:avLst/>
          </a:prstGeom>
        </p:spPr>
      </p:pic>
      <p:sp>
        <p:nvSpPr>
          <p:cNvPr id="11" name="Right Arrow 10"/>
          <p:cNvSpPr/>
          <p:nvPr/>
        </p:nvSpPr>
        <p:spPr>
          <a:xfrm>
            <a:off x="2895600" y="4813300"/>
            <a:ext cx="12954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Screen Shot 2020-03-26 at 8.06.5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4660900"/>
            <a:ext cx="1295400" cy="495300"/>
          </a:xfrm>
          <a:prstGeom prst="rect">
            <a:avLst/>
          </a:prstGeom>
        </p:spPr>
      </p:pic>
      <p:pic>
        <p:nvPicPr>
          <p:cNvPr id="16" name="Picture 15" descr="Screen Shot 2020-03-26 at 7.56.2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6032500"/>
            <a:ext cx="1308100" cy="444500"/>
          </a:xfrm>
          <a:prstGeom prst="rect">
            <a:avLst/>
          </a:prstGeom>
        </p:spPr>
      </p:pic>
      <p:pic>
        <p:nvPicPr>
          <p:cNvPr id="17" name="Picture 16" descr="Screen Shot 2020-03-26 at 8.07.05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000" y="6032500"/>
            <a:ext cx="1308100" cy="444500"/>
          </a:xfrm>
          <a:prstGeom prst="rect">
            <a:avLst/>
          </a:prstGeom>
        </p:spPr>
      </p:pic>
      <p:sp>
        <p:nvSpPr>
          <p:cNvPr id="18" name="Right Arrow 17"/>
          <p:cNvSpPr/>
          <p:nvPr/>
        </p:nvSpPr>
        <p:spPr>
          <a:xfrm>
            <a:off x="2895600" y="6184900"/>
            <a:ext cx="12954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Screen Shot 2020-03-26 at 8.11.05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48200" y="2057400"/>
            <a:ext cx="3124200" cy="393700"/>
          </a:xfrm>
          <a:prstGeom prst="rect">
            <a:avLst/>
          </a:prstGeom>
        </p:spPr>
      </p:pic>
      <p:pic>
        <p:nvPicPr>
          <p:cNvPr id="20" name="Picture 19" descr="Screen Shot 2020-03-26 at 7.57.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057400"/>
            <a:ext cx="3124200" cy="368300"/>
          </a:xfrm>
          <a:prstGeom prst="rect">
            <a:avLst/>
          </a:prstGeom>
        </p:spPr>
      </p:pic>
    </p:spTree>
    <p:extLst>
      <p:ext uri="{BB962C8B-B14F-4D97-AF65-F5344CB8AC3E}">
        <p14:creationId xmlns:p14="http://schemas.microsoft.com/office/powerpoint/2010/main" val="18160823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7543800" cy="884238"/>
          </a:xfrm>
        </p:spPr>
        <p:txBody>
          <a:bodyPr>
            <a:normAutofit/>
          </a:bodyPr>
          <a:lstStyle/>
          <a:p>
            <a:pPr algn="l"/>
            <a:r>
              <a:rPr lang="en-US" sz="4400" b="1" dirty="0">
                <a:solidFill>
                  <a:srgbClr val="0070C0"/>
                </a:solidFill>
                <a:latin typeface="+mj-lt"/>
              </a:rPr>
              <a:t>Deleting a Buddy</a:t>
            </a:r>
          </a:p>
        </p:txBody>
      </p:sp>
      <p:sp>
        <p:nvSpPr>
          <p:cNvPr id="10" name="Rectangle 9"/>
          <p:cNvSpPr/>
          <p:nvPr/>
        </p:nvSpPr>
        <p:spPr>
          <a:xfrm>
            <a:off x="838200" y="3490922"/>
            <a:ext cx="7772400" cy="29860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14414" y="3581400"/>
            <a:ext cx="7619971" cy="2862322"/>
          </a:xfrm>
          <a:prstGeom prst="rect">
            <a:avLst/>
          </a:prstGeom>
          <a:noFill/>
        </p:spPr>
        <p:txBody>
          <a:bodyPr wrap="square" rtlCol="0">
            <a:spAutoFit/>
          </a:bodyPr>
          <a:lstStyle/>
          <a:p>
            <a:pPr marL="628650" indent="-628650">
              <a:tabLst>
                <a:tab pos="803275" algn="l"/>
              </a:tabLst>
            </a:pPr>
            <a:r>
              <a:rPr lang="en-US" sz="2000" b="1" dirty="0"/>
              <a:t>Note: </a:t>
            </a:r>
          </a:p>
          <a:p>
            <a:pPr indent="-628650">
              <a:tabLst>
                <a:tab pos="803275" algn="l"/>
              </a:tabLst>
            </a:pPr>
            <a:r>
              <a:rPr lang="en-US" sz="1600" dirty="0"/>
              <a:t>If you do not click on the check mark to lock the box when adding, changing, or deleting a buddy, the following message will be displayed:</a:t>
            </a:r>
          </a:p>
          <a:p>
            <a:pPr marL="628650" indent="-628650">
              <a:tabLst>
                <a:tab pos="803275" algn="l"/>
              </a:tabLst>
            </a:pPr>
            <a:endParaRPr lang="en-US" sz="1600" dirty="0"/>
          </a:p>
          <a:p>
            <a:pPr marL="628650" indent="-628650">
              <a:tabLst>
                <a:tab pos="803275" algn="l"/>
              </a:tabLst>
            </a:pPr>
            <a:endParaRPr lang="en-US" sz="1600" dirty="0"/>
          </a:p>
          <a:p>
            <a:pPr marL="628650" indent="-628650">
              <a:tabLst>
                <a:tab pos="803275" algn="l"/>
              </a:tabLst>
            </a:pPr>
            <a:endParaRPr lang="en-US" sz="1600" dirty="0"/>
          </a:p>
          <a:p>
            <a:pPr marL="628650" indent="-628650">
              <a:tabLst>
                <a:tab pos="803275" algn="l"/>
              </a:tabLst>
            </a:pPr>
            <a:endParaRPr lang="en-US" sz="1600" dirty="0"/>
          </a:p>
          <a:p>
            <a:pPr marL="628650" indent="-628650">
              <a:tabLst>
                <a:tab pos="803275" algn="l"/>
              </a:tabLst>
            </a:pPr>
            <a:endParaRPr lang="en-US" sz="1600" dirty="0"/>
          </a:p>
          <a:p>
            <a:pPr marL="628650" indent="-628650">
              <a:tabLst>
                <a:tab pos="803275" algn="l"/>
              </a:tabLst>
            </a:pPr>
            <a:endParaRPr lang="en-US" sz="1600" dirty="0"/>
          </a:p>
          <a:p>
            <a:pPr marL="628650" indent="-628650">
              <a:tabLst>
                <a:tab pos="803275" algn="l"/>
              </a:tabLst>
            </a:pPr>
            <a:endParaRPr lang="en-US" sz="1600" dirty="0"/>
          </a:p>
          <a:p>
            <a:pPr marL="628650" indent="-628650">
              <a:tabLst>
                <a:tab pos="803275" algn="l"/>
              </a:tabLst>
            </a:pPr>
            <a:r>
              <a:rPr lang="en-US" sz="1600" dirty="0"/>
              <a:t>Click on the check mark to lock or OK if you want to continue without locking.</a:t>
            </a:r>
          </a:p>
        </p:txBody>
      </p:sp>
      <p:sp>
        <p:nvSpPr>
          <p:cNvPr id="2" name="Rectangle 1"/>
          <p:cNvSpPr/>
          <p:nvPr/>
        </p:nvSpPr>
        <p:spPr>
          <a:xfrm>
            <a:off x="719328" y="1600200"/>
            <a:ext cx="7891272" cy="1708160"/>
          </a:xfrm>
          <a:prstGeom prst="rect">
            <a:avLst/>
          </a:prstGeom>
        </p:spPr>
        <p:txBody>
          <a:bodyPr wrap="square">
            <a:spAutoFit/>
          </a:bodyPr>
          <a:lstStyle/>
          <a:p>
            <a:pPr marL="628650" indent="-628650">
              <a:tabLst>
                <a:tab pos="803275" algn="l"/>
              </a:tabLst>
            </a:pPr>
            <a:r>
              <a:rPr lang="en-US" b="1" dirty="0"/>
              <a:t>To delete a Buddy:</a:t>
            </a:r>
          </a:p>
          <a:p>
            <a:pPr marL="628650" indent="-628650">
              <a:tabLst>
                <a:tab pos="803275" algn="l"/>
              </a:tabLst>
            </a:pPr>
            <a:endParaRPr lang="en-US" b="1" dirty="0"/>
          </a:p>
          <a:p>
            <a:pPr marL="742950" indent="-342900">
              <a:spcBef>
                <a:spcPts val="600"/>
              </a:spcBef>
              <a:buFont typeface="+mj-lt"/>
              <a:buAutoNum type="arabicPeriod"/>
              <a:tabLst>
                <a:tab pos="803275" algn="l"/>
              </a:tabLst>
            </a:pPr>
            <a:r>
              <a:rPr lang="en-US" dirty="0"/>
              <a:t>Repeat steps 1 and 2.  </a:t>
            </a:r>
          </a:p>
          <a:p>
            <a:pPr marL="742950" indent="-342900">
              <a:spcBef>
                <a:spcPts val="600"/>
              </a:spcBef>
              <a:buFont typeface="+mj-lt"/>
              <a:buAutoNum type="arabicPeriod"/>
              <a:tabLst>
                <a:tab pos="803275" algn="l"/>
              </a:tabLst>
            </a:pPr>
            <a:r>
              <a:rPr lang="en-US" dirty="0"/>
              <a:t>Delete the employee number. </a:t>
            </a:r>
          </a:p>
          <a:p>
            <a:pPr marL="742950" indent="-342900">
              <a:spcBef>
                <a:spcPts val="600"/>
              </a:spcBef>
              <a:buFont typeface="+mj-lt"/>
              <a:buAutoNum type="arabicPeriod"/>
              <a:tabLst>
                <a:tab pos="803275" algn="l"/>
              </a:tabLst>
            </a:pPr>
            <a:r>
              <a:rPr lang="en-US" dirty="0"/>
              <a:t>Click on the red check mark again to lock empty box</a:t>
            </a:r>
            <a:r>
              <a:rPr lang="en-US" sz="1600" dirty="0"/>
              <a:t>. </a:t>
            </a:r>
            <a:endParaRPr lang="en-US" sz="1600" b="1" dirty="0"/>
          </a:p>
        </p:txBody>
      </p:sp>
      <p:pic>
        <p:nvPicPr>
          <p:cNvPr id="5" name="Picture 4"/>
          <p:cNvPicPr>
            <a:picLocks noChangeAspect="1"/>
          </p:cNvPicPr>
          <p:nvPr/>
        </p:nvPicPr>
        <p:blipFill>
          <a:blip r:embed="rId3"/>
          <a:stretch>
            <a:fillRect/>
          </a:stretch>
        </p:blipFill>
        <p:spPr>
          <a:xfrm>
            <a:off x="1524000" y="4495800"/>
            <a:ext cx="4476743" cy="1592337"/>
          </a:xfrm>
          <a:prstGeom prst="rect">
            <a:avLst/>
          </a:prstGeom>
        </p:spPr>
      </p:pic>
    </p:spTree>
    <p:extLst>
      <p:ext uri="{BB962C8B-B14F-4D97-AF65-F5344CB8AC3E}">
        <p14:creationId xmlns:p14="http://schemas.microsoft.com/office/powerpoint/2010/main" val="18087187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4139" y="563562"/>
            <a:ext cx="7545462" cy="884238"/>
          </a:xfrm>
        </p:spPr>
        <p:txBody>
          <a:bodyPr>
            <a:normAutofit/>
          </a:bodyPr>
          <a:lstStyle/>
          <a:p>
            <a:pPr algn="l"/>
            <a:r>
              <a:rPr lang="en-US" sz="4400" b="1" dirty="0">
                <a:solidFill>
                  <a:srgbClr val="0070C0"/>
                </a:solidFill>
                <a:latin typeface="+mj-lt"/>
              </a:rPr>
              <a:t>Pairing Bidding Notes</a:t>
            </a:r>
          </a:p>
        </p:txBody>
      </p:sp>
      <p:sp>
        <p:nvSpPr>
          <p:cNvPr id="14" name="TextBox 13"/>
          <p:cNvSpPr txBox="1"/>
          <p:nvPr/>
        </p:nvSpPr>
        <p:spPr>
          <a:xfrm>
            <a:off x="533400" y="1873984"/>
            <a:ext cx="8153400" cy="417037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latin typeface="Calibri" panose="020F0502020204030204" pitchFamily="34" charset="0"/>
              </a:rPr>
              <a:t>Unless the ORDER feature is selected, the PBS Scheduler considers items (departure dates, pairings, position, etc.) within a comma-separated list on the same </a:t>
            </a:r>
            <a:r>
              <a:rPr lang="en-US" b="1" dirty="0">
                <a:latin typeface="Calibri" panose="020F0502020204030204" pitchFamily="34" charset="0"/>
              </a:rPr>
              <a:t>Award/Avoid </a:t>
            </a:r>
            <a:r>
              <a:rPr lang="en-US" dirty="0">
                <a:latin typeface="Calibri" panose="020F0502020204030204" pitchFamily="34" charset="0"/>
              </a:rPr>
              <a:t>bid line to have equal preference.  </a:t>
            </a:r>
          </a:p>
          <a:p>
            <a:pPr marL="285750" indent="-285750">
              <a:spcBef>
                <a:spcPts val="600"/>
              </a:spcBef>
              <a:spcAft>
                <a:spcPts val="600"/>
              </a:spcAft>
              <a:buFont typeface="Arial" panose="020B0604020202020204" pitchFamily="34" charset="0"/>
              <a:buChar char="•"/>
            </a:pPr>
            <a:endParaRPr lang="en-US" dirty="0">
              <a:latin typeface="Calibri" panose="020F0502020204030204" pitchFamily="34" charset="0"/>
            </a:endParaRPr>
          </a:p>
          <a:p>
            <a:pPr marL="742950" lvl="1" indent="-285750">
              <a:spcBef>
                <a:spcPts val="600"/>
              </a:spcBef>
              <a:spcAft>
                <a:spcPts val="600"/>
              </a:spcAft>
              <a:buFont typeface="Arial" panose="020B0604020202020204" pitchFamily="34" charset="0"/>
              <a:buChar char="•"/>
            </a:pPr>
            <a:endParaRPr lang="en-US"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endParaRPr lang="en-US"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r>
              <a:rPr lang="en-US" dirty="0">
                <a:latin typeface="Calibri" panose="020F0502020204030204" pitchFamily="34" charset="0"/>
              </a:rPr>
              <a:t>If something is more important to you than another, it should be on a separate bid line entered in priority order. </a:t>
            </a:r>
          </a:p>
          <a:p>
            <a:pPr marL="285750" indent="-285750">
              <a:spcBef>
                <a:spcPts val="600"/>
              </a:spcBef>
              <a:spcAft>
                <a:spcPts val="600"/>
              </a:spcAft>
              <a:buFont typeface="Arial" panose="020B0604020202020204" pitchFamily="34" charset="0"/>
              <a:buChar char="•"/>
            </a:pPr>
            <a:endParaRPr lang="en-US" sz="1700"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endParaRPr lang="en-US" sz="1700"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endParaRPr lang="en-US" sz="1700" dirty="0">
              <a:latin typeface="Calibri" panose="020F0502020204030204" pitchFamily="34" charset="0"/>
            </a:endParaRPr>
          </a:p>
        </p:txBody>
      </p:sp>
      <p:grpSp>
        <p:nvGrpSpPr>
          <p:cNvPr id="17" name="Group 16">
            <a:extLst>
              <a:ext uri="{FF2B5EF4-FFF2-40B4-BE49-F238E27FC236}">
                <a16:creationId xmlns:a16="http://schemas.microsoft.com/office/drawing/2014/main" id="{F39032B9-5286-4973-9E25-518B7AF662F9}"/>
              </a:ext>
            </a:extLst>
          </p:cNvPr>
          <p:cNvGrpSpPr/>
          <p:nvPr/>
        </p:nvGrpSpPr>
        <p:grpSpPr>
          <a:xfrm>
            <a:off x="1823519" y="2894507"/>
            <a:ext cx="5768923" cy="1066798"/>
            <a:chOff x="1219200" y="2819401"/>
            <a:chExt cx="6629400" cy="1295397"/>
          </a:xfrm>
        </p:grpSpPr>
        <p:sp>
          <p:nvSpPr>
            <p:cNvPr id="6" name="Rounded Rectangle 5"/>
            <p:cNvSpPr/>
            <p:nvPr/>
          </p:nvSpPr>
          <p:spPr>
            <a:xfrm>
              <a:off x="1219200" y="2856128"/>
              <a:ext cx="6629400" cy="12586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cxnSp>
          <p:nvCxnSpPr>
            <p:cNvPr id="7" name="Straight Arrow Connector 6"/>
            <p:cNvCxnSpPr/>
            <p:nvPr/>
          </p:nvCxnSpPr>
          <p:spPr>
            <a:xfrm>
              <a:off x="1504128" y="3160931"/>
              <a:ext cx="6001588"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31851" y="2819401"/>
              <a:ext cx="5639153" cy="747457"/>
            </a:xfrm>
            <a:prstGeom prst="rect">
              <a:avLst/>
            </a:prstGeom>
            <a:noFill/>
          </p:spPr>
          <p:txBody>
            <a:bodyPr wrap="none" rtlCol="0">
              <a:spAutoFit/>
            </a:bodyPr>
            <a:lstStyle/>
            <a:p>
              <a:r>
                <a:rPr lang="en-US" sz="1600" b="1" dirty="0">
                  <a:effectLst>
                    <a:outerShdw blurRad="38100" dist="38100" dir="2700000" algn="tl">
                      <a:srgbClr val="000000">
                        <a:alpha val="43137"/>
                      </a:srgbClr>
                    </a:outerShdw>
                  </a:effectLst>
                </a:rPr>
                <a:t>Information separated by a comma is equally important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680" y="3313331"/>
              <a:ext cx="5760720" cy="2895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AutoShape 2" descr="Image">
              <a:extLst>
                <a:ext uri="{FF2B5EF4-FFF2-40B4-BE49-F238E27FC236}">
                  <a16:creationId xmlns:a16="http://schemas.microsoft.com/office/drawing/2014/main" id="{583F6DD8-A8C2-452A-B9CC-B396BC1D84A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107FDAA0-BB58-426D-BD94-CB3A02801F4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630680" y="3613256"/>
              <a:ext cx="3215888" cy="272944"/>
            </a:xfrm>
            <a:prstGeom prst="rect">
              <a:avLst/>
            </a:prstGeom>
          </p:spPr>
        </p:pic>
      </p:grpSp>
      <p:grpSp>
        <p:nvGrpSpPr>
          <p:cNvPr id="18" name="Group 17">
            <a:extLst>
              <a:ext uri="{FF2B5EF4-FFF2-40B4-BE49-F238E27FC236}">
                <a16:creationId xmlns:a16="http://schemas.microsoft.com/office/drawing/2014/main" id="{1FAFE6CA-FBD5-41C7-97E4-EAD94EBA4BC2}"/>
              </a:ext>
            </a:extLst>
          </p:cNvPr>
          <p:cNvGrpSpPr/>
          <p:nvPr/>
        </p:nvGrpSpPr>
        <p:grpSpPr>
          <a:xfrm>
            <a:off x="1981200" y="4750412"/>
            <a:ext cx="4803946" cy="1324190"/>
            <a:chOff x="1215854" y="4771810"/>
            <a:chExt cx="6586107" cy="1766246"/>
          </a:xfrm>
        </p:grpSpPr>
        <p:sp>
          <p:nvSpPr>
            <p:cNvPr id="5" name="Rounded Rectangle 4"/>
            <p:cNvSpPr/>
            <p:nvPr/>
          </p:nvSpPr>
          <p:spPr>
            <a:xfrm>
              <a:off x="3810000" y="4771810"/>
              <a:ext cx="1981200" cy="17662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cxnSp>
          <p:nvCxnSpPr>
            <p:cNvPr id="9" name="Straight Arrow Connector 8"/>
            <p:cNvCxnSpPr/>
            <p:nvPr/>
          </p:nvCxnSpPr>
          <p:spPr>
            <a:xfrm flipH="1" flipV="1">
              <a:off x="4800600" y="5094976"/>
              <a:ext cx="2" cy="104775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18874" y="4771810"/>
              <a:ext cx="2215994" cy="451574"/>
            </a:xfrm>
            <a:prstGeom prst="rect">
              <a:avLst/>
            </a:prstGeom>
            <a:noFill/>
          </p:spPr>
          <p:txBody>
            <a:bodyPr wrap="square" rtlCol="0">
              <a:spAutoFit/>
            </a:bodyPr>
            <a:lstStyle/>
            <a:p>
              <a:r>
                <a:rPr lang="en-US" sz="1600" b="1" dirty="0">
                  <a:effectLst>
                    <a:outerShdw blurRad="38100" dist="38100" dir="2700000" algn="tl">
                      <a:srgbClr val="000000">
                        <a:alpha val="43137"/>
                      </a:srgbClr>
                    </a:outerShdw>
                  </a:effectLst>
                </a:rPr>
                <a:t>More important</a:t>
              </a:r>
              <a:endParaRPr lang="en-US" sz="1600" dirty="0"/>
            </a:p>
          </p:txBody>
        </p:sp>
        <p:sp>
          <p:nvSpPr>
            <p:cNvPr id="11" name="TextBox 10"/>
            <p:cNvSpPr txBox="1"/>
            <p:nvPr/>
          </p:nvSpPr>
          <p:spPr>
            <a:xfrm>
              <a:off x="3863384" y="6048245"/>
              <a:ext cx="1979585" cy="451574"/>
            </a:xfrm>
            <a:prstGeom prst="rect">
              <a:avLst/>
            </a:prstGeom>
            <a:noFill/>
          </p:spPr>
          <p:txBody>
            <a:bodyPr wrap="none" rtlCol="0">
              <a:spAutoFit/>
            </a:bodyPr>
            <a:lstStyle/>
            <a:p>
              <a:r>
                <a:rPr lang="en-US" sz="1600" b="1" dirty="0">
                  <a:effectLst>
                    <a:outerShdw blurRad="38100" dist="38100" dir="2700000" algn="tl">
                      <a:srgbClr val="000000">
                        <a:alpha val="43137"/>
                      </a:srgbClr>
                    </a:outerShdw>
                  </a:effectLst>
                </a:rPr>
                <a:t>Less important</a:t>
              </a:r>
              <a:endParaRPr lang="en-US" sz="1600" dirty="0"/>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37566"/>
            <a:stretch/>
          </p:blipFill>
          <p:spPr bwMode="auto">
            <a:xfrm>
              <a:off x="4876800" y="5249816"/>
              <a:ext cx="2925161" cy="657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 name="Picture 14">
              <a:extLst>
                <a:ext uri="{FF2B5EF4-FFF2-40B4-BE49-F238E27FC236}">
                  <a16:creationId xmlns:a16="http://schemas.microsoft.com/office/drawing/2014/main" id="{4EF87CC8-E691-49C0-8587-2751E8CC2EF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215854" y="5260605"/>
              <a:ext cx="3454623" cy="608484"/>
            </a:xfrm>
            <a:prstGeom prst="rect">
              <a:avLst/>
            </a:prstGeom>
          </p:spPr>
        </p:pic>
      </p:grpSp>
    </p:spTree>
    <p:extLst>
      <p:ext uri="{BB962C8B-B14F-4D97-AF65-F5344CB8AC3E}">
        <p14:creationId xmlns:p14="http://schemas.microsoft.com/office/powerpoint/2010/main" val="18160823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4139" y="563562"/>
            <a:ext cx="7545462" cy="884238"/>
          </a:xfrm>
        </p:spPr>
        <p:txBody>
          <a:bodyPr>
            <a:normAutofit/>
          </a:bodyPr>
          <a:lstStyle/>
          <a:p>
            <a:pPr algn="l"/>
            <a:r>
              <a:rPr lang="en-US" sz="4400" b="1" dirty="0">
                <a:solidFill>
                  <a:srgbClr val="0070C0"/>
                </a:solidFill>
                <a:latin typeface="+mj-lt"/>
              </a:rPr>
              <a:t>Pairing Bidding Notes</a:t>
            </a:r>
          </a:p>
        </p:txBody>
      </p:sp>
      <p:sp>
        <p:nvSpPr>
          <p:cNvPr id="14" name="TextBox 13"/>
          <p:cNvSpPr txBox="1"/>
          <p:nvPr/>
        </p:nvSpPr>
        <p:spPr>
          <a:xfrm>
            <a:off x="762000" y="1873984"/>
            <a:ext cx="7924800" cy="4355038"/>
          </a:xfrm>
          <a:prstGeom prst="rect">
            <a:avLst/>
          </a:prstGeom>
          <a:noFill/>
        </p:spPr>
        <p:txBody>
          <a:bodyPr wrap="square" rtlCol="0">
            <a:spAutoFit/>
          </a:bodyPr>
          <a:lstStyle/>
          <a:p>
            <a:pPr marL="2571750" lvl="5" indent="-285750">
              <a:spcBef>
                <a:spcPts val="600"/>
              </a:spcBef>
              <a:spcAft>
                <a:spcPts val="600"/>
              </a:spcAft>
              <a:buFont typeface="Arial" panose="020B0604020202020204" pitchFamily="34" charset="0"/>
              <a:buChar char="•"/>
            </a:pPr>
            <a:r>
              <a:rPr lang="en-US" dirty="0">
                <a:latin typeface="Calibri" panose="020F0502020204030204" pitchFamily="34" charset="0"/>
              </a:rPr>
              <a:t>The ORDER feature is available when selecting pairing number departing under the award bid preference. </a:t>
            </a:r>
          </a:p>
          <a:p>
            <a:pPr marL="2571750" lvl="5" indent="-285750">
              <a:spcBef>
                <a:spcPts val="600"/>
              </a:spcBef>
              <a:spcAft>
                <a:spcPts val="600"/>
              </a:spcAft>
              <a:buFont typeface="Arial" panose="020B0604020202020204" pitchFamily="34" charset="0"/>
              <a:buChar char="•"/>
            </a:pPr>
            <a:r>
              <a:rPr lang="en-US" dirty="0">
                <a:latin typeface="Calibri" panose="020F0502020204030204" pitchFamily="34" charset="0"/>
              </a:rPr>
              <a:t>Selecting NO tells the system that all pairings in the same bid line are equally important. </a:t>
            </a:r>
          </a:p>
          <a:p>
            <a:pPr marL="2571750" lvl="5" indent="-285750">
              <a:spcBef>
                <a:spcPts val="600"/>
              </a:spcBef>
              <a:spcAft>
                <a:spcPts val="600"/>
              </a:spcAft>
              <a:buFont typeface="Arial" panose="020B0604020202020204" pitchFamily="34" charset="0"/>
              <a:buChar char="•"/>
            </a:pPr>
            <a:endParaRPr lang="en-US" sz="100"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r>
              <a:rPr lang="en-US" dirty="0">
                <a:latin typeface="Calibri" panose="020F0502020204030204" pitchFamily="34" charset="0"/>
              </a:rPr>
              <a:t>Selecting YES tells the system that the order of pairings matters:  </a:t>
            </a:r>
          </a:p>
          <a:p>
            <a:pPr marL="2571750" lvl="5" indent="-285750">
              <a:spcBef>
                <a:spcPts val="600"/>
              </a:spcBef>
              <a:spcAft>
                <a:spcPts val="600"/>
              </a:spcAft>
              <a:buFont typeface="Arial" panose="020B0604020202020204" pitchFamily="34" charset="0"/>
              <a:buChar char="•"/>
            </a:pPr>
            <a:endParaRPr lang="en-US"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endParaRPr lang="en-US"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r>
              <a:rPr lang="en-US" dirty="0">
                <a:latin typeface="Calibri" panose="020F0502020204030204" pitchFamily="34" charset="0"/>
              </a:rPr>
              <a:t>You can use the arrows to select the order of the pairings before applying your selection to an award bid line.</a:t>
            </a:r>
            <a:endParaRPr lang="en-US" sz="1700"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endParaRPr lang="en-US" sz="1700"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endParaRPr lang="en-US" sz="1700" dirty="0">
              <a:latin typeface="Calibri" panose="020F0502020204030204" pitchFamily="34" charset="0"/>
            </a:endParaRPr>
          </a:p>
        </p:txBody>
      </p:sp>
      <p:grpSp>
        <p:nvGrpSpPr>
          <p:cNvPr id="20" name="Group 19">
            <a:extLst>
              <a:ext uri="{FF2B5EF4-FFF2-40B4-BE49-F238E27FC236}">
                <a16:creationId xmlns:a16="http://schemas.microsoft.com/office/drawing/2014/main" id="{CCC32D0A-25A3-4A77-8042-D511F4752372}"/>
              </a:ext>
            </a:extLst>
          </p:cNvPr>
          <p:cNvGrpSpPr/>
          <p:nvPr/>
        </p:nvGrpSpPr>
        <p:grpSpPr>
          <a:xfrm>
            <a:off x="1040344" y="1873984"/>
            <a:ext cx="1889848" cy="1376477"/>
            <a:chOff x="7025552" y="5176722"/>
            <a:chExt cx="1889848" cy="1376477"/>
          </a:xfrm>
        </p:grpSpPr>
        <p:sp>
          <p:nvSpPr>
            <p:cNvPr id="21" name="Rounded Rectangle 4">
              <a:extLst>
                <a:ext uri="{FF2B5EF4-FFF2-40B4-BE49-F238E27FC236}">
                  <a16:creationId xmlns:a16="http://schemas.microsoft.com/office/drawing/2014/main" id="{387E4849-431F-4FFD-8EBD-BB60B12E04B6}"/>
                </a:ext>
              </a:extLst>
            </p:cNvPr>
            <p:cNvSpPr/>
            <p:nvPr/>
          </p:nvSpPr>
          <p:spPr>
            <a:xfrm>
              <a:off x="7025552" y="5176722"/>
              <a:ext cx="1889848" cy="137647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AEFCD248-26FC-47D6-92E0-7B8CB0B69396}"/>
                </a:ext>
              </a:extLst>
            </p:cNvPr>
            <p:cNvPicPr>
              <a:picLocks noChangeAspect="1"/>
            </p:cNvPicPr>
            <p:nvPr/>
          </p:nvPicPr>
          <p:blipFill>
            <a:blip r:embed="rId2"/>
            <a:stretch>
              <a:fillRect/>
            </a:stretch>
          </p:blipFill>
          <p:spPr>
            <a:xfrm>
              <a:off x="7163630" y="5287166"/>
              <a:ext cx="1608903" cy="1149216"/>
            </a:xfrm>
            <a:prstGeom prst="rect">
              <a:avLst/>
            </a:prstGeom>
          </p:spPr>
        </p:pic>
      </p:grpSp>
      <p:grpSp>
        <p:nvGrpSpPr>
          <p:cNvPr id="31" name="Group 30">
            <a:extLst>
              <a:ext uri="{FF2B5EF4-FFF2-40B4-BE49-F238E27FC236}">
                <a16:creationId xmlns:a16="http://schemas.microsoft.com/office/drawing/2014/main" id="{8EA6D2CC-3078-4262-B523-9554D58437A0}"/>
              </a:ext>
            </a:extLst>
          </p:cNvPr>
          <p:cNvGrpSpPr/>
          <p:nvPr/>
        </p:nvGrpSpPr>
        <p:grpSpPr>
          <a:xfrm>
            <a:off x="1016395" y="3823210"/>
            <a:ext cx="7010400" cy="794553"/>
            <a:chOff x="991787" y="3627659"/>
            <a:chExt cx="7010400" cy="794553"/>
          </a:xfrm>
        </p:grpSpPr>
        <p:grpSp>
          <p:nvGrpSpPr>
            <p:cNvPr id="23" name="Group 22">
              <a:extLst>
                <a:ext uri="{FF2B5EF4-FFF2-40B4-BE49-F238E27FC236}">
                  <a16:creationId xmlns:a16="http://schemas.microsoft.com/office/drawing/2014/main" id="{62982943-4F7C-4947-9EE0-3558898BE3E4}"/>
                </a:ext>
              </a:extLst>
            </p:cNvPr>
            <p:cNvGrpSpPr/>
            <p:nvPr/>
          </p:nvGrpSpPr>
          <p:grpSpPr>
            <a:xfrm>
              <a:off x="991787" y="3627659"/>
              <a:ext cx="7010400" cy="794553"/>
              <a:chOff x="1257137" y="2739555"/>
              <a:chExt cx="6629400" cy="1258671"/>
            </a:xfrm>
          </p:grpSpPr>
          <p:sp>
            <p:nvSpPr>
              <p:cNvPr id="24" name="Rounded Rectangle 5">
                <a:extLst>
                  <a:ext uri="{FF2B5EF4-FFF2-40B4-BE49-F238E27FC236}">
                    <a16:creationId xmlns:a16="http://schemas.microsoft.com/office/drawing/2014/main" id="{E587C303-4930-497E-BB8E-2F3839977C86}"/>
                  </a:ext>
                </a:extLst>
              </p:cNvPr>
              <p:cNvSpPr/>
              <p:nvPr/>
            </p:nvSpPr>
            <p:spPr>
              <a:xfrm>
                <a:off x="1257137" y="2739555"/>
                <a:ext cx="6629400" cy="125867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EBDAB3-46ED-42B1-8889-12D293B90373}"/>
                  </a:ext>
                </a:extLst>
              </p:cNvPr>
              <p:cNvSpPr txBox="1"/>
              <p:nvPr/>
            </p:nvSpPr>
            <p:spPr>
              <a:xfrm>
                <a:off x="1737155" y="2755148"/>
                <a:ext cx="5441823" cy="975113"/>
              </a:xfrm>
              <a:prstGeom prst="rect">
                <a:avLst/>
              </a:prstGeom>
              <a:noFill/>
            </p:spPr>
            <p:txBody>
              <a:bodyPr wrap="square" rtlCol="0">
                <a:spAutoFit/>
              </a:bodyPr>
              <a:lstStyle/>
              <a:p>
                <a:pPr algn="ctr"/>
                <a:r>
                  <a:rPr lang="en-US" sz="1600" b="1" dirty="0">
                    <a:solidFill>
                      <a:srgbClr val="00B050"/>
                    </a:solidFill>
                    <a:effectLst>
                      <a:outerShdw blurRad="38100" dist="38100" dir="2700000" algn="tl">
                        <a:srgbClr val="000000">
                          <a:alpha val="43137"/>
                        </a:srgbClr>
                      </a:outerShdw>
                    </a:effectLst>
                  </a:rPr>
                  <a:t>Most important   </a:t>
                </a:r>
                <a:r>
                  <a:rPr lang="en-US" sz="1600" b="1" dirty="0">
                    <a:effectLst>
                      <a:outerShdw blurRad="38100" dist="38100" dir="2700000" algn="tl">
                        <a:srgbClr val="000000">
                          <a:alpha val="43137"/>
                        </a:srgbClr>
                      </a:outerShdw>
                    </a:effectLst>
                  </a:rPr>
                  <a:t>to  </a:t>
                </a:r>
                <a:r>
                  <a:rPr lang="en-US" sz="1600" b="1" dirty="0">
                    <a:solidFill>
                      <a:srgbClr val="FF0000"/>
                    </a:solidFill>
                    <a:effectLst>
                      <a:outerShdw blurRad="38100" dist="38100" dir="2700000" algn="tl">
                        <a:srgbClr val="000000">
                          <a:alpha val="43137"/>
                        </a:srgbClr>
                      </a:outerShdw>
                    </a:effectLst>
                  </a:rPr>
                  <a:t>Least important</a:t>
                </a:r>
              </a:p>
              <a:p>
                <a:endParaRPr lang="en-US" dirty="0"/>
              </a:p>
            </p:txBody>
          </p:sp>
          <p:sp>
            <p:nvSpPr>
              <p:cNvPr id="28" name="AutoShape 2" descr="Image">
                <a:extLst>
                  <a:ext uri="{FF2B5EF4-FFF2-40B4-BE49-F238E27FC236}">
                    <a16:creationId xmlns:a16="http://schemas.microsoft.com/office/drawing/2014/main" id="{104228E9-9822-442F-9FE3-8281C18FCF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30" name="Picture 29">
              <a:extLst>
                <a:ext uri="{FF2B5EF4-FFF2-40B4-BE49-F238E27FC236}">
                  <a16:creationId xmlns:a16="http://schemas.microsoft.com/office/drawing/2014/main" id="{44A0EB86-7DD2-46E5-8F71-F306C818402B}"/>
                </a:ext>
              </a:extLst>
            </p:cNvPr>
            <p:cNvPicPr>
              <a:picLocks noChangeAspect="1"/>
            </p:cNvPicPr>
            <p:nvPr/>
          </p:nvPicPr>
          <p:blipFill>
            <a:blip r:embed="rId3"/>
            <a:stretch>
              <a:fillRect/>
            </a:stretch>
          </p:blipFill>
          <p:spPr>
            <a:xfrm>
              <a:off x="1079462" y="4103796"/>
              <a:ext cx="6705600" cy="196453"/>
            </a:xfrm>
            <a:prstGeom prst="rect">
              <a:avLst/>
            </a:prstGeom>
          </p:spPr>
        </p:pic>
      </p:grpSp>
      <p:grpSp>
        <p:nvGrpSpPr>
          <p:cNvPr id="45" name="Group 44">
            <a:extLst>
              <a:ext uri="{FF2B5EF4-FFF2-40B4-BE49-F238E27FC236}">
                <a16:creationId xmlns:a16="http://schemas.microsoft.com/office/drawing/2014/main" id="{7067FE99-5129-42F1-946B-B479E58B46D7}"/>
              </a:ext>
            </a:extLst>
          </p:cNvPr>
          <p:cNvGrpSpPr/>
          <p:nvPr/>
        </p:nvGrpSpPr>
        <p:grpSpPr>
          <a:xfrm>
            <a:off x="3415685" y="5410200"/>
            <a:ext cx="1689715" cy="1156789"/>
            <a:chOff x="3341276" y="5189093"/>
            <a:chExt cx="1889848" cy="1211707"/>
          </a:xfrm>
        </p:grpSpPr>
        <p:sp>
          <p:nvSpPr>
            <p:cNvPr id="50" name="Rounded Rectangle 4">
              <a:extLst>
                <a:ext uri="{FF2B5EF4-FFF2-40B4-BE49-F238E27FC236}">
                  <a16:creationId xmlns:a16="http://schemas.microsoft.com/office/drawing/2014/main" id="{2E94358C-DA52-46EE-873E-C01C36DAF562}"/>
                </a:ext>
              </a:extLst>
            </p:cNvPr>
            <p:cNvSpPr/>
            <p:nvPr/>
          </p:nvSpPr>
          <p:spPr>
            <a:xfrm>
              <a:off x="3341276" y="5189093"/>
              <a:ext cx="1889848" cy="12117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38523C46-56C4-446D-86C7-32F5627F361A}"/>
                </a:ext>
              </a:extLst>
            </p:cNvPr>
            <p:cNvPicPr>
              <a:picLocks noChangeAspect="1"/>
            </p:cNvPicPr>
            <p:nvPr/>
          </p:nvPicPr>
          <p:blipFill>
            <a:blip r:embed="rId4"/>
            <a:stretch>
              <a:fillRect/>
            </a:stretch>
          </p:blipFill>
          <p:spPr>
            <a:xfrm>
              <a:off x="3468226" y="5290417"/>
              <a:ext cx="1635947" cy="948448"/>
            </a:xfrm>
            <a:prstGeom prst="rect">
              <a:avLst/>
            </a:prstGeom>
          </p:spPr>
        </p:pic>
      </p:grpSp>
      <p:cxnSp>
        <p:nvCxnSpPr>
          <p:cNvPr id="40" name="Straight Arrow Connector 39">
            <a:extLst>
              <a:ext uri="{FF2B5EF4-FFF2-40B4-BE49-F238E27FC236}">
                <a16:creationId xmlns:a16="http://schemas.microsoft.com/office/drawing/2014/main" id="{17585CF7-18B6-44A4-B759-508706386C65}"/>
              </a:ext>
            </a:extLst>
          </p:cNvPr>
          <p:cNvCxnSpPr>
            <a:cxnSpLocks/>
          </p:cNvCxnSpPr>
          <p:nvPr/>
        </p:nvCxnSpPr>
        <p:spPr>
          <a:xfrm flipH="1">
            <a:off x="1447800" y="4140829"/>
            <a:ext cx="2895600" cy="0"/>
          </a:xfrm>
          <a:prstGeom prst="straightConnector1">
            <a:avLst/>
          </a:prstGeom>
          <a:ln>
            <a:solidFill>
              <a:srgbClr val="00B050"/>
            </a:solidFill>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1614F260-50A9-41E4-AA21-38CCD632BBDC}"/>
              </a:ext>
            </a:extLst>
          </p:cNvPr>
          <p:cNvCxnSpPr>
            <a:cxnSpLocks/>
          </p:cNvCxnSpPr>
          <p:nvPr/>
        </p:nvCxnSpPr>
        <p:spPr>
          <a:xfrm>
            <a:off x="4610100" y="4134201"/>
            <a:ext cx="3009900" cy="6628"/>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26148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8458200" cy="884238"/>
          </a:xfrm>
        </p:spPr>
        <p:txBody>
          <a:bodyPr>
            <a:noAutofit/>
          </a:bodyPr>
          <a:lstStyle/>
          <a:p>
            <a:pPr algn="l"/>
            <a:r>
              <a:rPr lang="en-US" sz="4400" b="1" dirty="0">
                <a:solidFill>
                  <a:srgbClr val="0070C0"/>
                </a:solidFill>
                <a:latin typeface="+mj-lt"/>
              </a:rPr>
              <a:t>Pairing Bid Logic</a:t>
            </a:r>
          </a:p>
        </p:txBody>
      </p:sp>
      <p:sp>
        <p:nvSpPr>
          <p:cNvPr id="4" name="TextBox 3"/>
          <p:cNvSpPr txBox="1"/>
          <p:nvPr/>
        </p:nvSpPr>
        <p:spPr>
          <a:xfrm>
            <a:off x="685800" y="1995130"/>
            <a:ext cx="7772400" cy="4067780"/>
          </a:xfrm>
          <a:prstGeom prst="rect">
            <a:avLst/>
          </a:prstGeom>
          <a:noFill/>
        </p:spPr>
        <p:txBody>
          <a:bodyPr wrap="square" rtlCol="0">
            <a:spAutoFit/>
          </a:bodyPr>
          <a:lstStyle/>
          <a:p>
            <a:pPr marL="285750" indent="-285750">
              <a:lnSpc>
                <a:spcPts val="2200"/>
              </a:lnSpc>
              <a:spcAft>
                <a:spcPts val="1200"/>
              </a:spcAft>
              <a:buFont typeface="Arial" panose="020B0604020202020204" pitchFamily="34" charset="0"/>
              <a:buChar char="•"/>
            </a:pPr>
            <a:r>
              <a:rPr lang="en-US" dirty="0">
                <a:latin typeface="Calibri" panose="020F0502020204030204" pitchFamily="34" charset="0"/>
              </a:rPr>
              <a:t>Starting at the top of your Pairings bid group, the PBS Scheduler reads each of your bid preferences and remembers all restrictions you specify. The PBS Scheduler must honor all Set Condition, Prefer Off, and Avoid Pairings bid preferences.</a:t>
            </a:r>
          </a:p>
          <a:p>
            <a:pPr marL="285750" indent="-285750">
              <a:lnSpc>
                <a:spcPts val="2200"/>
              </a:lnSpc>
              <a:spcAft>
                <a:spcPts val="1200"/>
              </a:spcAft>
              <a:buFont typeface="Arial" panose="020B0604020202020204" pitchFamily="34" charset="0"/>
              <a:buChar char="•"/>
            </a:pPr>
            <a:r>
              <a:rPr lang="en-US" dirty="0">
                <a:latin typeface="Calibri" panose="020F0502020204030204" pitchFamily="34" charset="0"/>
              </a:rPr>
              <a:t>When the PBS Scheduler reaches your first Award Pairings bid preference, it searches the pool of available pairings (now restricted by any prior Prefer Off and Avoid Pairings bid preferences) and begins awarding pairings that match this preference. </a:t>
            </a:r>
          </a:p>
          <a:p>
            <a:pPr marL="285750" indent="-285750">
              <a:lnSpc>
                <a:spcPts val="2200"/>
              </a:lnSpc>
              <a:spcAft>
                <a:spcPts val="1200"/>
              </a:spcAft>
              <a:buFont typeface="Arial" panose="020B0604020202020204" pitchFamily="34" charset="0"/>
              <a:buChar char="•"/>
            </a:pPr>
            <a:r>
              <a:rPr lang="en-US" dirty="0">
                <a:latin typeface="Calibri" panose="020F0502020204030204" pitchFamily="34" charset="0"/>
              </a:rPr>
              <a:t>Each attempt to place a pairing in your block undergoes a rule check to ensure that the resulting block is legal. If the PBS Scheduler has awarded as many pairings that match this Award preference as possible and your block is not complete, it moves on to the next bid line. The PBS Scheduler continues to read your bid until it completes your block or reaches the last bid line.</a:t>
            </a:r>
          </a:p>
        </p:txBody>
      </p:sp>
    </p:spTree>
    <p:extLst>
      <p:ext uri="{BB962C8B-B14F-4D97-AF65-F5344CB8AC3E}">
        <p14:creationId xmlns:p14="http://schemas.microsoft.com/office/powerpoint/2010/main" val="1808718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a:bodyPr>
      <a:lstStyle>
        <a:defPPr marL="0" indent="0">
          <a:buFont typeface="Arial" panose="020B0604020202020204" pitchFamily="34" charset="0"/>
          <a:buNone/>
          <a:defRPr sz="4800" b="1" dirty="0" smtClean="0">
            <a:solidFill>
              <a:srgbClr val="0070C0"/>
            </a:solidFill>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29659</TotalTime>
  <Words>15416</Words>
  <Application>Microsoft Office PowerPoint</Application>
  <PresentationFormat>Letter Paper (8.5x11 in)</PresentationFormat>
  <Paragraphs>1388</Paragraphs>
  <Slides>154</Slides>
  <Notes>54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154</vt:i4>
      </vt:variant>
    </vt:vector>
  </HeadingPairs>
  <TitlesOfParts>
    <vt:vector size="164" baseType="lpstr">
      <vt:lpstr>Arial</vt:lpstr>
      <vt:lpstr>Calibri</vt:lpstr>
      <vt:lpstr>Calibri Light</vt:lpstr>
      <vt:lpstr>Courier</vt:lpstr>
      <vt:lpstr>Courier New</vt:lpstr>
      <vt:lpstr>Helvetica</vt:lpstr>
      <vt:lpstr>Times New Roman</vt:lpstr>
      <vt:lpstr>Trebuchet MS</vt:lpstr>
      <vt:lpstr>Wingdings</vt:lpstr>
      <vt:lpstr>Office Theme</vt:lpstr>
      <vt:lpstr>PowerPoint Presentation</vt:lpstr>
      <vt:lpstr>PBS Training Overview</vt:lpstr>
      <vt:lpstr>Section 1 </vt:lpstr>
      <vt:lpstr>What is PBS?</vt:lpstr>
      <vt:lpstr>PBS Timeline</vt:lpstr>
      <vt:lpstr>PBS Timeline</vt:lpstr>
      <vt:lpstr>PBS Information and Access</vt:lpstr>
      <vt:lpstr>PBS, Bids &amp; Seniority Lists </vt:lpstr>
      <vt:lpstr>PBS, Bids &amp; Seniority Lists </vt:lpstr>
      <vt:lpstr>PowerPoint Presentation</vt:lpstr>
      <vt:lpstr>PowerPoint Presentation</vt:lpstr>
      <vt:lpstr>PowerPoint Presentation</vt:lpstr>
      <vt:lpstr>Bidding System Login</vt:lpstr>
      <vt:lpstr>PBS Tabs</vt:lpstr>
      <vt:lpstr>PowerPoint Presentation</vt:lpstr>
      <vt:lpstr>Pre-bid Overview</vt:lpstr>
      <vt:lpstr>My Bidding Page</vt:lpstr>
      <vt:lpstr>How to Pre-Bid</vt:lpstr>
      <vt:lpstr>How to Pre-Bid</vt:lpstr>
      <vt:lpstr>Pre-Bid Confirmation </vt:lpstr>
      <vt:lpstr>Pre-Bid Confirmation</vt:lpstr>
      <vt:lpstr>Award and Reasons Report</vt:lpstr>
      <vt:lpstr>Pre-Bid Protest</vt:lpstr>
      <vt:lpstr>PowerPoint Presentation</vt:lpstr>
      <vt:lpstr>VG - Vacation Extension</vt:lpstr>
      <vt:lpstr>Selecting Vacation Extension Days</vt:lpstr>
      <vt:lpstr>Selecting Vacation Extension Days</vt:lpstr>
      <vt:lpstr>Selecting Vacation Extension Days</vt:lpstr>
      <vt:lpstr>Changing or Removing Vacation Extension Day(s)</vt:lpstr>
      <vt:lpstr>Changing or Removing Vacation Extension Day(s)</vt:lpstr>
      <vt:lpstr>Vacation Extension (VG) Notice</vt:lpstr>
      <vt:lpstr>Vacation Slide</vt:lpstr>
      <vt:lpstr>Vacation Slide Examples</vt:lpstr>
      <vt:lpstr>Vacation Slide with Extensions  for CDO, RWO, or RBL Lineholders only  </vt:lpstr>
      <vt:lpstr>Vacation Extension Dos &amp; Don’ts </vt:lpstr>
      <vt:lpstr>My Bidding vs. RF 200 SLID</vt:lpstr>
      <vt:lpstr>Vacation Fly-Through</vt:lpstr>
      <vt:lpstr>Section 3 - 1</vt:lpstr>
      <vt:lpstr>The Preferential Bidding System</vt:lpstr>
      <vt:lpstr>PowerPoint Presentation</vt:lpstr>
      <vt:lpstr>BID Preference System Login</vt:lpstr>
      <vt:lpstr>BID Preference System Login</vt:lpstr>
      <vt:lpstr>Data Synchronization</vt:lpstr>
      <vt:lpstr>On-line Mode</vt:lpstr>
      <vt:lpstr>On-line Mode – Save vs Submit  </vt:lpstr>
      <vt:lpstr>Section 3 - 2</vt:lpstr>
      <vt:lpstr>Top Gray Bar</vt:lpstr>
      <vt:lpstr>System Version Check </vt:lpstr>
      <vt:lpstr>Navigation Tabs</vt:lpstr>
      <vt:lpstr>Info Tab</vt:lpstr>
      <vt:lpstr>Calendar Tab</vt:lpstr>
      <vt:lpstr>Calendar Tab</vt:lpstr>
      <vt:lpstr>Lineholder Calendar Tab</vt:lpstr>
      <vt:lpstr>Reserve Calendar Tab</vt:lpstr>
      <vt:lpstr>PBS Schedule Calendar Download</vt:lpstr>
      <vt:lpstr>Pairings Tab</vt:lpstr>
      <vt:lpstr>Pairings Tab Notes</vt:lpstr>
      <vt:lpstr>PowerPoint Presentation</vt:lpstr>
      <vt:lpstr>Bids Tab</vt:lpstr>
      <vt:lpstr>Bidding Tools Available</vt:lpstr>
      <vt:lpstr>Bidding with Vacation</vt:lpstr>
      <vt:lpstr>PowerPoint Presentation</vt:lpstr>
      <vt:lpstr>Bid Types</vt:lpstr>
      <vt:lpstr>Bid Preference Editor</vt:lpstr>
      <vt:lpstr>PowerPoint Presentation</vt:lpstr>
      <vt:lpstr>PowerPoint Presentation</vt:lpstr>
      <vt:lpstr>Prefer Off Bid Notes</vt:lpstr>
      <vt:lpstr>Award Pairings Bid Preferences</vt:lpstr>
      <vt:lpstr>Any vs. Every Bid Preferences</vt:lpstr>
      <vt:lpstr>Limit Bid Preferences </vt:lpstr>
      <vt:lpstr>Avoid Bid Preferences </vt:lpstr>
      <vt:lpstr>Deadheads &amp; Award/Avoid  </vt:lpstr>
      <vt:lpstr>PowerPoint Presentation</vt:lpstr>
      <vt:lpstr>PowerPoint Presentation</vt:lpstr>
      <vt:lpstr>PowerPoint Presentation</vt:lpstr>
      <vt:lpstr>PowerPoint Presentation</vt:lpstr>
      <vt:lpstr>PowerPoint Presentation</vt:lpstr>
      <vt:lpstr>Set Condition Bid Preferences</vt:lpstr>
      <vt:lpstr>Set Condition Bid Preferences</vt:lpstr>
      <vt:lpstr>Set Condition Bid Preferences</vt:lpstr>
      <vt:lpstr>ESNBG - Else Start Next Bid Group</vt:lpstr>
      <vt:lpstr>Credit Window Notes</vt:lpstr>
      <vt:lpstr>Waive Bid Preferences </vt:lpstr>
      <vt:lpstr>Bid Preferences Example</vt:lpstr>
      <vt:lpstr>PowerPoint Presentation</vt:lpstr>
      <vt:lpstr>Adding a Pairing Bid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Buddy Bidding</vt:lpstr>
      <vt:lpstr>Adding a Buddy</vt:lpstr>
      <vt:lpstr>Deleting a Buddy</vt:lpstr>
      <vt:lpstr>Pairing Bidding Notes</vt:lpstr>
      <vt:lpstr>Pairing Bidding Notes</vt:lpstr>
      <vt:lpstr>Pairing Bid Logic</vt:lpstr>
      <vt:lpstr>Pairing Bid Logic </vt:lpstr>
      <vt:lpstr>Pairing Bid Logic</vt:lpstr>
      <vt:lpstr>Pairing Bid Logic</vt:lpstr>
      <vt:lpstr>Pairing Bid Logic</vt:lpstr>
      <vt:lpstr>Pairing Bid Logic</vt:lpstr>
      <vt:lpstr>Coverage Award Logic</vt:lpstr>
      <vt:lpstr>Coverage Award Logic</vt:lpstr>
      <vt:lpstr>Credit Window Logic</vt:lpstr>
      <vt:lpstr>Credit Window Logic</vt:lpstr>
      <vt:lpstr>Credit Window Logic</vt:lpstr>
      <vt:lpstr>Pairing Bid Example  </vt:lpstr>
      <vt:lpstr>Pairing Bid Example  </vt:lpstr>
      <vt:lpstr>Bid Analyzer</vt:lpstr>
      <vt:lpstr>Bid Analyzer</vt:lpstr>
      <vt:lpstr>PowerPoint Presentation</vt:lpstr>
      <vt:lpstr>PowerPoint Presentation</vt:lpstr>
      <vt:lpstr>PowerPoint Presentation</vt:lpstr>
      <vt:lpstr>PowerPoint Presentation</vt:lpstr>
      <vt:lpstr>PowerPoint Presentation</vt:lpstr>
      <vt:lpstr>Reserve Bidding</vt:lpstr>
      <vt:lpstr>Reserve Bidding</vt:lpstr>
      <vt:lpstr>Adding a Reserve Bid Group</vt:lpstr>
      <vt:lpstr>Reserve Bidding Options</vt:lpstr>
      <vt:lpstr>Reserve Bidding Set Condition </vt:lpstr>
      <vt:lpstr>Reserve Bidding Set Condition</vt:lpstr>
      <vt:lpstr>Reserve Bidding Set Condition</vt:lpstr>
      <vt:lpstr>Reserve Bidding Waive Options</vt:lpstr>
      <vt:lpstr>Reserve Bidding Waive Notes</vt:lpstr>
      <vt:lpstr>PowerPoint Presentation</vt:lpstr>
      <vt:lpstr>Reserve Bid Logic</vt:lpstr>
      <vt:lpstr>Reserve Bid Logic</vt:lpstr>
      <vt:lpstr>PowerPoint Presentation</vt:lpstr>
      <vt:lpstr>Results Tab</vt:lpstr>
      <vt:lpstr>Results Tab</vt:lpstr>
      <vt:lpstr>Reasons Report</vt:lpstr>
      <vt:lpstr>Bid Protest</vt:lpstr>
      <vt:lpstr>PowerPoint Presentation</vt:lpstr>
      <vt:lpstr>Reasons Report Definitions</vt:lpstr>
      <vt:lpstr>Reasons Report Definitions</vt:lpstr>
      <vt:lpstr>Reasons Report Definitions</vt:lpstr>
      <vt:lpstr>Reasons Report Definitions</vt:lpstr>
      <vt:lpstr>Reasons Report Definitions</vt:lpstr>
      <vt:lpstr>Reasons Report Definitions</vt:lpstr>
      <vt:lpstr>Reasons Report Definitions</vt:lpstr>
      <vt:lpstr>Reasons Report FAQ Minimum Credit</vt:lpstr>
      <vt:lpstr>Reasons Report FAQ Buddy Bid</vt:lpstr>
      <vt:lpstr>Reasons Report FAQ Could Not Build Complete Line with Pairing</vt:lpstr>
      <vt:lpstr>Reasons Report FAQ Could Not Build Complete Line with Pairing </vt:lpstr>
      <vt:lpstr>Reasons Report FAQ In-Period Credit</vt:lpstr>
      <vt:lpstr>Reasons Report FAQ Bid Order</vt:lpstr>
      <vt:lpstr>Reasons Report FAQ Bid Groups</vt:lpstr>
      <vt:lpstr>Reasons Report FAQ Coverage Awards</vt:lpstr>
      <vt:lpstr>Reasons Report FAQ Reserve Bid</vt:lpstr>
      <vt:lpstr>Reasons Report FAQ Reserve bid, continued</vt:lpstr>
      <vt:lpstr>PowerPoint Presentation</vt:lpstr>
    </vt:vector>
  </TitlesOfParts>
  <Company>American Airlines,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Simmons, Adam</dc:creator>
  <cp:lastModifiedBy>Little, Patricia</cp:lastModifiedBy>
  <cp:revision>815</cp:revision>
  <cp:lastPrinted>2017-08-31T19:02:19Z</cp:lastPrinted>
  <dcterms:created xsi:type="dcterms:W3CDTF">2017-01-17T16:56:44Z</dcterms:created>
  <dcterms:modified xsi:type="dcterms:W3CDTF">2024-02-05T17:01:30Z</dcterms:modified>
</cp:coreProperties>
</file>